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400">
                <a:solidFill>
                  <a:srgbClr val="3A243A"/>
                </a:solidFill>
                <a:latin typeface="Calibri"/>
              </a:rPr>
              <a:t>ILLUSTRATIVE TAX CASE STUDY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13232"/>
            <a:ext cx="11094415" cy="7315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0B163C"/>
                </a:solidFill>
                <a:latin typeface="Georgia"/>
              </a:rPr>
              <a:t>After-Tax Economics on a $1,000,000 LP Investment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88720" cy="12000"/>
          </a:xfrm>
          <a:prstGeom prst="rect">
            <a:avLst/>
          </a:prstGeom>
          <a:solidFill>
            <a:srgbClr val="3A2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536192"/>
            <a:ext cx="11094415" cy="36576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E6A61"/>
                </a:solidFill>
                <a:latin typeface="Calibri"/>
              </a:rPr>
              <a:t>Depreciation shield, pass-through losses, and a capital-gain exit drive ~$474K of tax savings vs a conservative taxable alternative — lifting effective yield by ~300 bps.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057400"/>
            <a:ext cx="2691307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1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057400"/>
            <a:ext cx="54864" cy="105156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" y="2167128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250">
                <a:solidFill>
                  <a:srgbClr val="6E6A61"/>
                </a:solidFill>
                <a:latin typeface="Calibri"/>
              </a:rPr>
              <a:t>PRE-TAX LP IRR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2404872"/>
            <a:ext cx="2462707" cy="5029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0B163C"/>
                </a:solidFill>
                <a:latin typeface="Georgia"/>
              </a:rPr>
              <a:t>14.45%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2862072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E6A61"/>
                </a:solidFill>
                <a:latin typeface="Calibri"/>
              </a:rPr>
              <a:t>3.12x equity multiple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49675" y="2057400"/>
            <a:ext cx="2691307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1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49675" y="2057400"/>
            <a:ext cx="54864" cy="1051560"/>
          </a:xfrm>
          <a:prstGeom prst="rect">
            <a:avLst/>
          </a:prstGeom>
          <a:solidFill>
            <a:srgbClr val="3A2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14267" y="2167128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250">
                <a:solidFill>
                  <a:srgbClr val="6E6A61"/>
                </a:solidFill>
                <a:latin typeface="Calibri"/>
              </a:rPr>
              <a:t>AFTER-TAX LP IRR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14267" y="2404872"/>
            <a:ext cx="2462707" cy="5029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3A243A"/>
                </a:solidFill>
                <a:latin typeface="Georgia"/>
              </a:rPr>
              <a:t>13.62%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4267" y="2862072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E6A61"/>
                </a:solidFill>
                <a:latin typeface="Calibri"/>
              </a:rPr>
              <a:t>2.73x after-tax multiple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50711" y="2057400"/>
            <a:ext cx="2691307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1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150711" y="2057400"/>
            <a:ext cx="54864" cy="105156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15303" y="2167128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250">
                <a:solidFill>
                  <a:srgbClr val="6E6A61"/>
                </a:solidFill>
                <a:latin typeface="Calibri"/>
              </a:rPr>
              <a:t>TAX SAVINGS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303" y="2404872"/>
            <a:ext cx="2462707" cy="5029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C5F2D"/>
                </a:solidFill>
                <a:latin typeface="Georgia"/>
              </a:rPr>
              <a:t>$474K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15303" y="2862072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E6A61"/>
                </a:solidFill>
                <a:latin typeface="Calibri"/>
              </a:rPr>
              <a:t>vs conservative taxable alt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951747" y="2057400"/>
            <a:ext cx="2691307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1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951747" y="2057400"/>
            <a:ext cx="54864" cy="105156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16339" y="2167128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250">
                <a:solidFill>
                  <a:srgbClr val="6E6A61"/>
                </a:solidFill>
                <a:latin typeface="Calibri"/>
              </a:rPr>
              <a:t>TAX ALPHA (vs bonds)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16339" y="2404872"/>
            <a:ext cx="2462707" cy="5029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C5F2D"/>
                </a:solidFill>
                <a:latin typeface="Georgia"/>
              </a:rPr>
              <a:t>+506 bps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16339" y="2862072"/>
            <a:ext cx="2462707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E6A61"/>
                </a:solidFill>
                <a:latin typeface="Calibri"/>
              </a:rPr>
              <a:t>same pre-tax IRR, ordinary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3310128"/>
            <a:ext cx="545576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300">
                <a:solidFill>
                  <a:srgbClr val="3A243A"/>
                </a:solidFill>
                <a:latin typeface="Calibri"/>
              </a:rPr>
              <a:t>§ 01 · HEAD-TO-HEAD  ·  $1M OVER 10 YEARS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3602736"/>
            <a:ext cx="5455767" cy="301752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" y="3602736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200">
                <a:solidFill>
                  <a:srgbClr val="FFFFFF"/>
                </a:solidFill>
                <a:latin typeface="Calibri"/>
              </a:rPr>
              <a:t>Metric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0" y="360273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 spc="150">
                <a:solidFill>
                  <a:srgbClr val="FFFFFF"/>
                </a:solidFill>
                <a:latin typeface="Calibri"/>
              </a:rPr>
              <a:t>SHOPPES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30269" y="360273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 spc="150">
                <a:solidFill>
                  <a:srgbClr val="A0B4C3"/>
                </a:solidFill>
                <a:latin typeface="Calibri"/>
              </a:rPr>
              <a:t>ROC-FIRST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17338" y="360273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 spc="150">
                <a:solidFill>
                  <a:srgbClr val="A0B4C3"/>
                </a:solidFill>
                <a:latin typeface="Calibri"/>
              </a:rPr>
              <a:t>CORP BOND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48640" y="3904488"/>
            <a:ext cx="5455767" cy="301752"/>
          </a:xfrm>
          <a:prstGeom prst="rect">
            <a:avLst/>
          </a:prstGeom>
          <a:solidFill>
            <a:srgbClr val="EAE6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58368" y="3904488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Total After-Tax Distributions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3200" y="3904488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>
                <a:solidFill>
                  <a:srgbClr val="3A243A"/>
                </a:solidFill>
                <a:latin typeface="Calibri"/>
              </a:rPr>
              <a:t>$2,726,843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30269" y="3904488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$2,252,463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17338" y="3904488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$1,844,463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" y="4206240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Cumulative Tax Paid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0" y="4206240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>
                <a:solidFill>
                  <a:srgbClr val="3A243A"/>
                </a:solidFill>
                <a:latin typeface="Calibri"/>
              </a:rPr>
              <a:t>$388,804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30269" y="4206240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$863,184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17338" y="4206240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$1,271,184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4507992"/>
            <a:ext cx="5455767" cy="301752"/>
          </a:xfrm>
          <a:prstGeom prst="rect">
            <a:avLst/>
          </a:prstGeom>
          <a:solidFill>
            <a:srgbClr val="EAE6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58368" y="4507992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After-Tax Equity Multiple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43200" y="4507992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>
                <a:solidFill>
                  <a:srgbClr val="3A243A"/>
                </a:solidFill>
                <a:latin typeface="Calibri"/>
              </a:rPr>
              <a:t>2.73x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30269" y="4507992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2.25x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17338" y="4507992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1.84x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58368" y="4809744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After-Tax IRR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43200" y="4809744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>
                <a:solidFill>
                  <a:srgbClr val="3A243A"/>
                </a:solidFill>
                <a:latin typeface="Calibri"/>
              </a:rPr>
              <a:t>13.62%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830269" y="4809744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10.64%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917338" y="4809744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7.34%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" y="5111496"/>
            <a:ext cx="5455767" cy="301752"/>
          </a:xfrm>
          <a:prstGeom prst="rect">
            <a:avLst/>
          </a:prstGeom>
          <a:solidFill>
            <a:srgbClr val="EAE6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58368" y="5111496"/>
            <a:ext cx="2194560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IRR Uplift vs Shoppes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743200" y="511149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1" i="0">
                <a:solidFill>
                  <a:srgbClr val="3A243A"/>
                </a:solidFill>
                <a:latin typeface="Calibri"/>
              </a:rPr>
              <a:t>—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30269" y="511149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−298 bps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917338" y="5111496"/>
            <a:ext cx="1087069" cy="301752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−628 bps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87287" y="3310128"/>
            <a:ext cx="545576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300">
                <a:solidFill>
                  <a:srgbClr val="3A243A"/>
                </a:solidFill>
                <a:latin typeface="Calibri"/>
              </a:rPr>
              <a:t>§ 02 · TAX BUILDUP  ·  WHERE THE $388K SITS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187287" y="3602736"/>
            <a:ext cx="5455767" cy="338328"/>
          </a:xfrm>
          <a:prstGeom prst="rect">
            <a:avLst/>
          </a:prstGeom>
          <a:solidFill>
            <a:srgbClr val="EAE6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6324447" y="3602736"/>
            <a:ext cx="4084167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Year 1 depreciation shield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362895" y="3602736"/>
            <a:ext cx="1143000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1" i="0">
                <a:solidFill>
                  <a:srgbClr val="2C5F2D"/>
                </a:solidFill>
                <a:latin typeface="Calibri"/>
              </a:rPr>
              <a:t>−$133,548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324447" y="3941064"/>
            <a:ext cx="4084167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Years 2–9 operating tax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362895" y="3941064"/>
            <a:ext cx="1143000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1" i="0">
                <a:solidFill>
                  <a:srgbClr val="0B163C"/>
                </a:solidFill>
                <a:latin typeface="Calibri"/>
              </a:rPr>
              <a:t>+$169,716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187287" y="4279392"/>
            <a:ext cx="5455767" cy="338328"/>
          </a:xfrm>
          <a:prstGeom prst="rect">
            <a:avLst/>
          </a:prstGeom>
          <a:solidFill>
            <a:srgbClr val="EAE6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324447" y="4279392"/>
            <a:ext cx="4084167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Year 10 §1250 recapture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362895" y="4279392"/>
            <a:ext cx="1143000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1" i="0">
                <a:solidFill>
                  <a:srgbClr val="0B163C"/>
                </a:solidFill>
                <a:latin typeface="Calibri"/>
              </a:rPr>
              <a:t>+$196,560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324447" y="4617720"/>
            <a:ext cx="4084167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B163C"/>
                </a:solidFill>
                <a:latin typeface="Calibri"/>
              </a:rPr>
              <a:t>Year 10 LTCG on appreciation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362895" y="4617720"/>
            <a:ext cx="1143000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1" i="0">
                <a:solidFill>
                  <a:srgbClr val="0B163C"/>
                </a:solidFill>
                <a:latin typeface="Calibri"/>
              </a:rPr>
              <a:t>+$156,076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187287" y="4956048"/>
            <a:ext cx="5455767" cy="338328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6324447" y="4956048"/>
            <a:ext cx="4084167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FFFFFF"/>
                </a:solidFill>
                <a:latin typeface="Calibri"/>
              </a:rPr>
              <a:t>Net cumulative tax paid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362895" y="4956048"/>
            <a:ext cx="1143000" cy="33832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200" b="1" i="0">
                <a:solidFill>
                  <a:srgbClr val="FFFFFF"/>
                </a:solidFill>
                <a:latin typeface="Calibri"/>
              </a:rPr>
              <a:t>$388,804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187287" y="5367528"/>
            <a:ext cx="5455767" cy="27432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E6A61"/>
                </a:solidFill>
                <a:latin typeface="Calibri"/>
              </a:rPr>
              <a:t>~$882K less tax paid vs a pure corporate-bond alternative with the same pre-tax cash flows.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5852160"/>
            <a:ext cx="12191695" cy="77724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548640" y="5925312"/>
            <a:ext cx="11094415" cy="201168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350">
                <a:solidFill>
                  <a:srgbClr val="A0B4C3"/>
                </a:solidFill>
                <a:latin typeface="Calibri"/>
              </a:rPr>
              <a:t>KEY ASSUMPTIONS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48640" y="6144768"/>
            <a:ext cx="11094415" cy="45720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800" b="0" i="0">
                <a:solidFill>
                  <a:srgbClr val="FFFFFF"/>
                </a:solidFill>
                <a:latin typeface="Calibri"/>
              </a:rPr>
              <a:t>$1M LP investment  ·  10-yr hold  ·  Land sale exit @ $300/SF  ·  37% fed ordinary + 3.8% NIIT  ·  20% LTCG + 3.8% NIIT  ·  25% §1250 recapture  ·  TX 0% state  ·  65% improvements basis with 22% cost-seg short-life + Year-1 bonus.</a:t>
            </a:r>
          </a:p>
          <a:p>
            <a:pPr algn="l">
              <a:lnSpc>
                <a:spcPct val="135000"/>
              </a:lnSpc>
            </a:pPr>
            <a:r>
              <a:rPr sz="800" b="0" i="0">
                <a:solidFill>
                  <a:srgbClr val="FFFFFF"/>
                </a:solidFill>
                <a:latin typeface="Calibri"/>
              </a:rPr>
              <a:t>Illustrative only — not tax advice. Outcomes depend on investor circumstances, entity structure, and changes in law. Consult your tax advisor.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48640" y="6656832"/>
            <a:ext cx="457200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 spc="300">
                <a:solidFill>
                  <a:srgbClr val="3A243A"/>
                </a:solidFill>
                <a:latin typeface="Calibri"/>
              </a:rPr>
              <a:t>JAL-JCP REAL ESTATE PARTNERS  ·  SHOPPES AT SAN FELIPE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271455" y="6656832"/>
            <a:ext cx="137160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00" b="0" i="0" spc="200">
                <a:solidFill>
                  <a:srgbClr val="6E6A61"/>
                </a:solidFill>
                <a:latin typeface="Calibri"/>
              </a:rPr>
              <a:t>APRIL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