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71" r:id="rId22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2" r:id="rId23"/>
    <p:sldId id="269" r:id="rId20"/>
    <p:sldId id="270" r:id="rId2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4.xml"/><Relationship Id="rId23" Type="http://schemas.openxmlformats.org/officeDocument/2006/relationships/slide" Target="slides/slide15.xml"/></Relationship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"/>
          </a:xfrm>
          <a:prstGeom prst="rect">
            <a:avLst/>
          </a:prstGeom>
          <a:solidFill>
            <a:srgbClr val="C9A5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C9A5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A0B4C3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0972800" cy="6400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Joost Medium"/>
              </a:rPr>
              <a:t>THE SHOPPES AT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468880"/>
            <a:ext cx="10972800" cy="100584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7200" b="1" i="0">
                <a:solidFill>
                  <a:srgbClr val="FFFFFF"/>
                </a:solidFill>
                <a:latin typeface="Joost Medium"/>
              </a:rPr>
              <a:t>SAN FELIPE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3703320"/>
            <a:ext cx="1828800" cy="38100"/>
          </a:xfrm>
          <a:prstGeom prst="rect">
            <a:avLst/>
          </a:prstGeom>
          <a:solidFill>
            <a:srgbClr val="C9A5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840480"/>
            <a:ext cx="10058400" cy="45720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C9A557"/>
                </a:solidFill>
                <a:latin typeface="Joost Medium"/>
              </a:rPr>
              <a:t>RETURN SCENARIOS ANALYSIS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343400"/>
            <a:ext cx="10972800" cy="4114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400" b="0" i="1">
                <a:solidFill>
                  <a:srgbClr val="A0B4C3"/>
                </a:solidFill>
                <a:latin typeface="Gotham Book"/>
              </a:rPr>
              <a:t>All exit scenarios — base downside is Year 5 sale to institutional REIT buyer at 5.50% cap (5.00% reserved as upside)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120640"/>
            <a:ext cx="2286000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Joost Medium"/>
              </a:rPr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623560"/>
            <a:ext cx="2286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1" i="0">
                <a:solidFill>
                  <a:srgbClr val="A0B4C3"/>
                </a:solidFill>
                <a:latin typeface="Joost Medium"/>
              </a:rPr>
              <a:t>SCENARIOS MODELED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91840" y="5120640"/>
            <a:ext cx="2286000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Joost Medium"/>
              </a:rPr>
              <a:t>12.2%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5623560"/>
            <a:ext cx="2286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1" i="0">
                <a:solidFill>
                  <a:srgbClr val="A0B4C3"/>
                </a:solidFill>
                <a:latin typeface="Joost Medium"/>
              </a:rPr>
              <a:t>PROJECT IRR (DOWNSIDE)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5120640"/>
            <a:ext cx="2286000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Joost Medium"/>
              </a:rPr>
              <a:t>9.9%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5623560"/>
            <a:ext cx="2286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1" i="0">
                <a:solidFill>
                  <a:srgbClr val="A0B4C3"/>
                </a:solidFill>
                <a:latin typeface="Joost Medium"/>
              </a:rPr>
              <a:t>LP IRR (DOWNSIDE, NET)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595360" y="5120640"/>
            <a:ext cx="2286000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Joost Medium"/>
              </a:rPr>
              <a:t>$13M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595360" y="5623560"/>
            <a:ext cx="2286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1" i="0">
                <a:solidFill>
                  <a:srgbClr val="A0B4C3"/>
                </a:solidFill>
                <a:latin typeface="Joost Medium"/>
              </a:rPr>
              <a:t>EQUITY AT RISK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6537960"/>
            <a:ext cx="7315200" cy="22860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BFBFBF"/>
                </a:solidFill>
                <a:latin typeface="Gotham Book"/>
              </a:rPr>
              <a:t>NEC SAN FELIPE &amp; S. VOSS  |  HOUSTON, TEXAS 77057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0" y="6537960"/>
            <a:ext cx="1828800" cy="22860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Joost Medium"/>
              </a:rPr>
              <a:t>CONFIDENTIAL  ·  MAY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10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DOWNSIDE  ·  LP WATERFALL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LP Returns Net of 1.25% Mgmt Fee + 80/20 Promote Above 1.25× Pref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Operating distributions flow 100% to LP each year; GP promote crystallizes at the Y5 final exit (true-up basis).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STEP-BY-STEP WATERFALL  ·  YEAR 5 SALE @ 5.50% CAP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194560"/>
          <a:ext cx="11091672" cy="3209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"/>
                <a:gridCol w="3657600"/>
                <a:gridCol w="1828800"/>
                <a:gridCol w="4828032"/>
              </a:tblGrid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Component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Amount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Notes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Inputs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LP Equity Invested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$13,000,000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Pari-passu with GP / 1.25% annual mgmt fee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Cumulative LP Ops (Y1–Y5, net mgmt fee)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$2,766,984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$616K + $624K + $488K + $482K + $557K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Net Sale Proceeds (Y5 @ 5.50% cap)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$18,475,104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Gross $37.90M – 2% disp – $18.67M loan payoff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Total Value Created (TVC)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$21,242,088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Cumulative LP ops + Y5 net sale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Tier 1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Return of LP Capital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$13,000,000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min(TVC, $13M) — first dollars to LP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Tier 2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Preferred Return (1.25× → +$3.25M)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$3,250,000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Top up LP take to $16.25M total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Tier 3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Profit Above Pref (split 80/20)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$4,992,088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TVC less Tier 1 + Tier 2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 xml:space="preserve">   Tier 3 LP Share (80%)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$3,993,670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 xml:space="preserve">   Tier 3 GP Promote (20%)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$998,418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Total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LP Total Distributions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$20,243,670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T1 ($13.0M) + T2 ($3.25M) + T3 LP ($3.99M)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LP Profit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+$7,243,670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LP total distributions less $13M equity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GP Promote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$998,418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Crystallized at exit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548640" y="5760720"/>
            <a:ext cx="11091672" cy="59436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5779008"/>
            <a:ext cx="11091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1000" b="1" i="0">
                <a:solidFill>
                  <a:srgbClr val="C9A557"/>
                </a:solidFill>
                <a:latin typeface="Joost Medium"/>
              </a:rPr>
              <a:t>LP RETURNS  ·  NET OF FEES &amp; PROMOTE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016752"/>
            <a:ext cx="3657600" cy="29260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Joost Medium"/>
              </a:rPr>
              <a:t>LP IRR  ·  9.94%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06240" y="6016752"/>
            <a:ext cx="3657600" cy="29260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Joost Medium"/>
              </a:rPr>
              <a:t>LP Equity Multiple  ·  1.56×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63840" y="6016752"/>
            <a:ext cx="3776472" cy="29260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1300" b="1" i="0">
                <a:solidFill>
                  <a:srgbClr val="C9A557"/>
                </a:solidFill>
                <a:latin typeface="Joost Medium"/>
              </a:rPr>
              <a:t>GP Promote  ·  $1.00M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11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SCENARIOS 3A &amp; 3B  ·  UPSIDE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CVS Parcel Optionality  ·  Sale (Yr 7) or Land Contribution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Standalone monetization of the 1.48-acre / 64,417 SF CVS parcel boosts returns without changing the base operating thesis.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5486400" cy="29260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SCENARIO 3A  ·  CVS PARCEL SALE (YEAR 7)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56052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33172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CVS Land Area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40" y="2331720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64,417 SF (1.48 acres)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606039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Sale Year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91840" y="2606039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Year 7 (lease ends mid-Y7)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288036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Land $/SF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91840" y="2880360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$250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3154679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Gross Sale Proceeds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91840" y="3154679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$16,104,250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342900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Disposition (2%)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91840" y="3429000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($322,085)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370332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Y7 Net to Equity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91840" y="3703320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$15,782,165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3977639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Lost CVS GL Rent (Y8–10)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91840" y="3977639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($404,250 / yr)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25196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Y10 Remaining Property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91840" y="4251960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$40.0M gross / $17.5M net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4526279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Project IRR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91840" y="4526279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18.3%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480060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Project EM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91840" y="4800600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3.37×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507492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LP IRR (net)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91840" y="5074920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15.9%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534924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LP EM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291840" y="5349240"/>
            <a:ext cx="28620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2.86×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0" y="1920240"/>
            <a:ext cx="5486400" cy="29260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SCENARIO 3B  ·  CVS LAND CONTRIBUTION (RIDE-ALONG)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00800" y="2212848"/>
            <a:ext cx="523951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0" y="233172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CVS Land Area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144000" y="2331720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64,417 SF (1.48 acres)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00800" y="2606039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Contribution Year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144000" y="2606039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Year 7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00800" y="288036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Land Contribution $/SF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44000" y="2880360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$250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00800" y="3154679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Initial Land Equity Value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144000" y="3154679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$16,104,250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00800" y="342900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Hold of Dev Equity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144000" y="3429000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3 years (Y7→Y10)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00800" y="370332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Assumed Dev Equity IRR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144000" y="3703320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19.03% / yr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00800" y="3977639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Y10 Monetization Value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144000" y="3977639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$27,160,226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00800" y="425196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Y10 Remaining Property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144000" y="4251960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$40.0M gross / $17.5M net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00800" y="4526279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Project IRR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144000" y="4526279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18.5%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400800" y="480060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Project EM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144000" y="4800600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4.25×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00800" y="507492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LP IRR (net)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144000" y="5074920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16.0%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00800" y="5349240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LP EM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144000" y="5349240"/>
            <a:ext cx="249631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3.56×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48640" y="5852160"/>
            <a:ext cx="11091672" cy="365760"/>
          </a:xfrm>
          <a:prstGeom prst="rect">
            <a:avLst/>
          </a:prstGeom>
          <a:solidFill>
            <a:srgbClr val="F4F2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48640" y="58521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1000" b="1" i="0">
                <a:solidFill>
                  <a:srgbClr val="0B163C"/>
                </a:solidFill>
                <a:latin typeface="Joost Medium"/>
              </a:rPr>
              <a:t>Both scenarios use the same operating cash flow as the base case through Year 6.  Only the Year 7+ exit treatment differs.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12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BUYER UNIVERSE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Institutional REIT Buyers — Three Tiers of Likely Bidders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Whole-asset bidders fall into two tiers; Tier 3 (NNN single-tenant REITs) is a separate channel for the CVS pad only.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874519"/>
            <a:ext cx="109728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TIER 1  ·  TOP BIDDERS FOR THE WHOLE ASSET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148840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194560"/>
          <a:ext cx="11091672" cy="1353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743200"/>
                <a:gridCol w="3291840"/>
                <a:gridCol w="2862072"/>
              </a:tblGrid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REIT (Ticker)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Profile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Strategy Fit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Why Tier 1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Regency Centers (REG)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Premier grocery-anchored open-air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Owns Whole Foods directly adjacent to subject; Memorial / Galleria / Tanglewood is core sandbox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A-/Baa1  ·  Lowest cost of capital  ·  Whole Foods adjacency = direct portfolio fit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Curbline Properties (CURB)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Pure-play sub-100K SF "convenience"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Our 61K SF retail fits exact mandate post Oct-2024 spin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Under-levered post-spin  ·  Aggressive 2024–2025 acquisition pace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Brixmor (BRX)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Community/power center landlord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Active TX bidder; size + tenant mix fits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Texas-heavy portfolio  ·  Public buyer with FFO accretion path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8640" y="3730752"/>
            <a:ext cx="109728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TIER 2  ·  SECONDARY BIDDERS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005072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48640" y="4050791"/>
          <a:ext cx="11091672" cy="98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743200"/>
                <a:gridCol w="3291840"/>
                <a:gridCol w="2862072"/>
              </a:tblGrid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REIT (Ticker)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Profile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Strategy Fit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Why Tier 2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Kimco Realty (KIM)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Largest open-air REIT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Texas-heavy; value-add bias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Lowest 5Y debt rate (4.70%) but pickier on caps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Kite Realty (KRG)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Sun-Belt open-air grocery / power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Houston coverage limited but growing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Smaller balance sheet  ·  More disciplined cap rate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8640" y="5221224"/>
            <a:ext cx="109728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TIER 3  ·  NNN BUYERS (CVS PAD ONLY  ·  SCENARIO 3 STRATEGY)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5495544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48640" y="5541264"/>
          <a:ext cx="11091672" cy="621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0480"/>
                <a:gridCol w="3017520"/>
                <a:gridCol w="914400"/>
                <a:gridCol w="3319272"/>
              </a:tblGrid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NNN Net-Lease Buyers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Strategy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Cap Rate Range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Notes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 b="1">
                          <a:solidFill>
                            <a:srgbClr val="0B163C"/>
                          </a:solidFill>
                          <a:latin typeface="Gotham Book"/>
                        </a:rPr>
                        <a:t>Realty Income (O), Agree Realty (ADC), National Retail Properties (NNN), Broadstone Net Lease (BNL), NETSTREIT (NTST)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Single-tenant net-lease, pharmacy / drug-store / service retail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5.5%–6.0%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Bid only on the CVS parcel ground lease — would not bid on remaining retail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48640" y="6309359"/>
            <a:ext cx="11091672" cy="164592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50" b="0" i="1">
                <a:solidFill>
                  <a:srgbClr val="6E6A61"/>
                </a:solidFill>
                <a:latin typeface="Gotham Book"/>
              </a:rPr>
              <a:t>Profile fit:  61,196 SF in single asset · Memorial/Galleria/Tanglewood demographics ($200K+ HHI) · long WALT with embedded mark-to-market and CPI escalators.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13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BUYER UNIVERSE  ·  COST OF CAPITAL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Cost of Debt vs. Implied Cap Rate  ·  Spread Available to Bid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Bloomberg 5Y debt rates + BTIG REIT Weekly (4/9/26) implied cap rates.  Spread (cap − debt) shows how much room each REIT has to bid a sub-5.5% cap accretively.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TIER 1 &amp; TIER 2 BIDDERS  ·  COST OF CAPITAL ARITHMETIC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286000"/>
          <a:ext cx="11091672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2286000"/>
                <a:gridCol w="1097280"/>
                <a:gridCol w="1097280"/>
                <a:gridCol w="1097280"/>
                <a:gridCol w="1280160"/>
                <a:gridCol w="3776472"/>
              </a:tblGrid>
              <a:tr h="5029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Tier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REIT (Ticker)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5Y Debt
(Bloomberg)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Applied Cap
(BTIG)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Implied Cap
(BTIG NAV)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Spread
(Cap − Debt)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Read-Through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1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Regency (REG)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4.90%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5.75%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6.04%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+114 bps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BUY-rated by BTIG; tightest implied cap of the comp set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1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Curbline (CURB)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5.20%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n/a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n/a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n/a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Not covered by BTIG; spin Oct-2024; aggressive growth profile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1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Brixmor (BRX)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5.10%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n/a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n/a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n/a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TX-heavy portfolio; size + tenant mix fits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2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Kimco (KIM)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4.70%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6.29%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6.69%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+199 bps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Largest open-air REIT; widest spread = most flex on cap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2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Kite Realty (KRG)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5.10%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6.50%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6.87%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+177 bps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Smaller balance sheet; disciplined on cap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8640" y="4846320"/>
            <a:ext cx="109728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TIER 3  ·  NNN BUYERS (CVS PAD ONLY)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513892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5166360"/>
            <a:ext cx="11091672" cy="45720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Gotham Book"/>
              </a:rPr>
              <a:t>Realty Income (O), Agree (ADC), NNN, Broadstone (BNL), NETSTREIT (NTST) bid the CVS parcel as single-tenant net-lease.  Cap-rate range 5.5%–6.0% for premium pharmacy in dense, high-income corridors (BTIG portfolio averages 7.0%–7.5%; pharmacy trades tighter).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5760720"/>
            <a:ext cx="11091672" cy="713232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5779008"/>
            <a:ext cx="10972800" cy="256032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C9A557"/>
                </a:solidFill>
                <a:latin typeface="Joost Medium"/>
              </a:rPr>
              <a:t>BOTTOM LINE  ·  EVERY TIER 1 &amp; TIER 2 BIDDER HAS POSITIVE CAP-MINUS-DEBT SPREAD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6035040"/>
            <a:ext cx="10972800" cy="4114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Gotham Book"/>
              </a:rPr>
              <a:t>• KIM has the widest spread (+199 bps) and most acquisition flex.    • REG (+114 bps) BUY-rated, tightest implied cap — premium bidder for the right asset.    • A 5.50% cap acquisition fits comfortably inside the spread for every Tier 1 / Tier 2 bidder.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14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BUYER UNIVERSE  ·  GUIDANCE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2026 / 2027 Acquisition Guidance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BTIG REIT Weekly (4/9/26)  —  disclosed dollar guidance and target cap rates each public REIT has signaled it will pay.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TIER 1 &amp; TIER 2  ·  WHOLE-ASSET ACQUISITION GUIDANCE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286000"/>
          <a:ext cx="11091672" cy="2304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2286000"/>
                <a:gridCol w="1828800"/>
                <a:gridCol w="1828800"/>
                <a:gridCol w="1828800"/>
                <a:gridCol w="2862072"/>
              </a:tblGrid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Tier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REIT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2026 Acq $ / Cap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2027 Acq $ / Cap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Disposition $ / Cap (2026)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Read-Through to 5.50% Cap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1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Regency (REG)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$0M  /  n/a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$0M  /  n/a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$203M  /  7.0%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BUY-rated; not guiding 2026 acq, but most active selectively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1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Curbline (CURB)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Not covered by BTIG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Not covered by BTIG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Not covered by BTIG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Aggressive convenience-strip mandate; size fits exactly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1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Brixmor (BRX)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Not in core BTIG strip-center coverage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Active TX bidder per company filings; cap discipline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2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Kimco (KIM)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$400M  /  6.5%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$400M  /  6.5%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$0M  /  n/a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2026 guide 6.5%; would underwrite premium asset to 5.5%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384048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2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Kite Realty (KRG)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$250M  /  5.5%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$250M  /  5.5%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$50M  /  6.5%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Direct comp: $250M @ 5.5% in 2026 — directly supports our 5.50% base downside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8640" y="4754880"/>
            <a:ext cx="109728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TIER 3  ·  NNN BUYERS (CVS PAD)  ·  2026 PORTFOLIO BLENDED GUIDANCE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504748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48640" y="5074920"/>
          <a:ext cx="11091672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554480"/>
                <a:gridCol w="1243584"/>
                <a:gridCol w="2743200"/>
                <a:gridCol w="1554480"/>
                <a:gridCol w="1252728"/>
              </a:tblGrid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NNN REIT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2026 Guide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2026 Cap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NNN REIT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2026 Guide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2026 Cap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Realty Income (O)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$4,000M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7.3%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NETSTREIT (NTST)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$500M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7.5%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Agree (ADC)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$1,400M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7.3%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Broadstone (BNL)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$350M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7.5%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NNN REIT (NNN)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$600M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7.5%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— Premium pharmacy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5.5%–6.0%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/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548640" y="6199632"/>
            <a:ext cx="11091672" cy="27432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6199632"/>
            <a:ext cx="11091672" cy="2743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Joost Medium"/>
              </a:rPr>
              <a:t>KEY DATAPOINT  ·  KRG guides $250M / 5.5% acquisitions in 2026 — direct support for a 5.50% cap on our asset.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5486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C9A557"/>
                </a:solidFill>
                <a:latin typeface="Joost Medium"/>
              </a:rPr>
              <a:t>15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914400" y="502920"/>
            <a:ext cx="1371600" cy="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377440" y="320040"/>
            <a:ext cx="41148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1" i="0">
                <a:solidFill>
                  <a:srgbClr val="6E6A61"/>
                </a:solidFill>
                <a:latin typeface="Joost Medium"/>
              </a:rPr>
              <a:t>MARKET COMPS  ·  HOUSTON RETAIL 2024–2025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31520"/>
            <a:ext cx="11430000" cy="45720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0B163C"/>
                </a:solidFill>
                <a:latin typeface="Joost Medium"/>
              </a:rPr>
              <a:t>Houston Retail Cap Rate Comp Set — Disclosed Institutional Transactions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188720"/>
            <a:ext cx="11430000" cy="32004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Anchoring the 5.50% downside (and 5.25% / 5.00% upside compression cases) with actual transactions to public REITs and institutional capital in 2024–2025.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5760" y="1783080"/>
          <a:ext cx="11430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"/>
                <a:gridCol w="2377440"/>
                <a:gridCol w="1691640"/>
                <a:gridCol w="594360"/>
                <a:gridCol w="1325880"/>
                <a:gridCol w="594360"/>
                <a:gridCol w="868680"/>
                <a:gridCol w="777240"/>
                <a:gridCol w="2240280"/>
                <a:gridCol w="6400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#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Property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Submarket / MSA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Date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Buyer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GLA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Price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$/SF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Cap (Disc / Impl)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Gotham Book"/>
                        </a:rPr>
                        <a:t>Conf</a:t>
                      </a:r>
                    </a:p>
                  </a:txBody>
                  <a:tcPr marL="36576" marR="36576" marT="27432" marB="27432">
                    <a:solidFill>
                      <a:srgbClr val="0B163C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1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Village Plaza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Houston, TX (Curbline)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8/24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Curbline (CURB)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42K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$31.0M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$738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~5.75-6.25% impl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MED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2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Shops at Tanglewood
(literal neighbor at 5702 San Felipe)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Houston Memorial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10/24*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Curbline (CURB)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26K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n/a*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n/a*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$897K ABR → ~5.50-6.00% impl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MED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3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LaCenterra at Cinco Ranch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Katy (West Houston)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7/25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Brixmor (BRX)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409K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$223.0M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$545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~6.0-6.5% impl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MED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4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Silverlake Center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Pearland (Houston MSA)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7/25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Curbline (CURB)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25K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$13.0M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$520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~6.0% impl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MED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5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Montrose Collective
(trophy mixed-use; sets price ceiling)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Houston Montrose / inside Loop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9/25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Hines Global Inc Trust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189K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$137.5M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$728 (HTX record)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Low-5s impl (mixed-use)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LOW</a:t>
                      </a:r>
                    </a:p>
                  </a:txBody>
                  <a:tcPr marL="36576" marR="36576" marT="27432" marB="27432"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6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Garden Oaks Shopping Center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Houston Heights/Inner Loop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2/24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Whitestone REIT (WSR)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107K (Aldi)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n/a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n/a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Mid-to-high 6s impl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50" b="0">
                          <a:solidFill>
                            <a:srgbClr val="0B163C"/>
                          </a:solidFill>
                          <a:latin typeface="Gotham Book"/>
                        </a:rPr>
                        <a:t>LOW</a:t>
                      </a:r>
                    </a:p>
                  </a:txBody>
                  <a:tcPr marL="36576" marR="36576" marT="27432" marB="27432">
                    <a:solidFill>
                      <a:srgbClr val="F4F2ED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65760" y="5029200"/>
            <a:ext cx="11475720" cy="22860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0" i="1">
                <a:solidFill>
                  <a:srgbClr val="6E6A61"/>
                </a:solidFill>
                <a:latin typeface="Gotham Book"/>
              </a:rPr>
              <a:t>* Shops at Tanglewood transferred from SITE Centers to Curbline at the 10/1/24 spinoff (intra-company); per Curbline FY25 10-K Property #151: 26K SF, $897K total annualized base rent.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5349240"/>
            <a:ext cx="56692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C9A557"/>
                </a:solidFill>
                <a:latin typeface="Joost Medium"/>
              </a:rPr>
              <a:t>MARKET-WIDE CAP RATE ANCHORS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365760" y="5623560"/>
            <a:ext cx="5669280" cy="0"/>
          </a:xfrm>
          <a:prstGeom prst="line">
            <a:avLst/>
          </a:prstGeom>
          <a:ln w="1270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65760" y="5715000"/>
            <a:ext cx="4206240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0" i="0">
                <a:solidFill>
                  <a:srgbClr val="6E6A61"/>
                </a:solidFill>
                <a:latin typeface="Gotham Book"/>
              </a:rPr>
              <a:t>Integra Realty Resources — HTX small strip, Q1 2025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5715000"/>
            <a:ext cx="1371600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6.45% avg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5897880"/>
            <a:ext cx="4206240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0" i="0">
                <a:solidFill>
                  <a:srgbClr val="6E6A61"/>
                </a:solidFill>
                <a:latin typeface="Gotham Book"/>
              </a:rPr>
              <a:t>CoStar / Partners — HTX retail (all), TTM Q4 2024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5897880"/>
            <a:ext cx="1371600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7.20% avg / $233 PSF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6080760"/>
            <a:ext cx="4206240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0" i="0">
                <a:solidFill>
                  <a:srgbClr val="6E6A61"/>
                </a:solidFill>
                <a:latin typeface="Gotham Book"/>
              </a:rPr>
              <a:t>Houston grocery-anchored neighborhood (brokerage commentary)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6080760"/>
            <a:ext cx="1371600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high-5% to low-6%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263640"/>
            <a:ext cx="4206240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0" i="0">
                <a:solidFill>
                  <a:srgbClr val="6E6A61"/>
                </a:solidFill>
                <a:latin typeface="Gotham Book"/>
              </a:rPr>
              <a:t>Curbline 2024-25 acquisition program (mgmt commentary)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6263640"/>
            <a:ext cx="1371600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low-6% range, strongest mid-5%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55080" y="5349240"/>
            <a:ext cx="5486400" cy="1005840"/>
          </a:xfrm>
          <a:prstGeom prst="rect">
            <a:avLst/>
          </a:prstGeom>
          <a:solidFill>
            <a:srgbClr val="FFF8E0"/>
          </a:solidFill>
          <a:ln w="9525"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92240" y="5394960"/>
            <a:ext cx="530352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READ-THROUGH TO SSF EXIT CAP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5669280"/>
            <a:ext cx="5303520" cy="68580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50" b="0" i="0">
                <a:solidFill>
                  <a:srgbClr val="0B163C"/>
                </a:solidFill>
                <a:latin typeface="Gotham Book"/>
              </a:rPr>
              <a:t>Defensible 2024-25 Houston band for SSF-style convenience strip = 5.75% – 6.50% NOI cap.  Memorial / Galleria / Tanglewood corridor product clears at the tight end given demographics ($200K+ HHI) and irreplaceability.  Base downside underwritten at 5.50% = ~25 bps inside that tight end.  5.00% upside requires trophy-buyer thesis (e.g., Hines / Montrose Collective at $728/SF).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6446520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23360" y="6446520"/>
            <a:ext cx="5486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Gotham Book"/>
              </a:rPr>
              <a:t>SHOPPES AT SAN FELIPE  |  RETURN SCENARIOS  |  MAY 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16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SENSITIVITY  ·  EXIT CAP TO INSTITUTIONAL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Year 5 Sale to Institutional Buyer  ·  Returns by Exit Cap Rate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Hold every operating assumption constant.  Vary only the Year 5 institutional exit cap rate.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PROJECT &amp; LP RETURNS  ·  YEAR 5 INSTITUTIONAL EXIT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194560"/>
          <a:ext cx="1109167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"/>
                <a:gridCol w="1371600"/>
                <a:gridCol w="1371600"/>
                <a:gridCol w="1097280"/>
                <a:gridCol w="960120"/>
                <a:gridCol w="960120"/>
                <a:gridCol w="960120"/>
                <a:gridCol w="3593592"/>
              </a:tblGrid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850" b="1">
                          <a:solidFill>
                            <a:srgbClr val="FFFFFF"/>
                          </a:solidFill>
                          <a:latin typeface="Joost Medium"/>
                        </a:rPr>
                        <a:t>Exit Cap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 b="1">
                          <a:solidFill>
                            <a:srgbClr val="FFFFFF"/>
                          </a:solidFill>
                          <a:latin typeface="Joost Medium"/>
                        </a:rPr>
                        <a:t>Gross Sale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 b="1">
                          <a:solidFill>
                            <a:srgbClr val="FFFFFF"/>
                          </a:solidFill>
                          <a:latin typeface="Joost Medium"/>
                        </a:rPr>
                        <a:t>Net to Equity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 b="1">
                          <a:solidFill>
                            <a:srgbClr val="FFFFFF"/>
                          </a:solidFill>
                          <a:latin typeface="Joost Medium"/>
                        </a:rPr>
                        <a:t>Project IRR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 b="1">
                          <a:solidFill>
                            <a:srgbClr val="FFFFFF"/>
                          </a:solidFill>
                          <a:latin typeface="Joost Medium"/>
                        </a:rPr>
                        <a:t>Project EM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 b="1">
                          <a:solidFill>
                            <a:srgbClr val="FFFFFF"/>
                          </a:solidFill>
                          <a:latin typeface="Joost Medium"/>
                        </a:rPr>
                        <a:t>LP IRR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 b="1">
                          <a:solidFill>
                            <a:srgbClr val="FFFFFF"/>
                          </a:solidFill>
                          <a:latin typeface="Joost Medium"/>
                        </a:rPr>
                        <a:t>LP EM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 b="1">
                          <a:solidFill>
                            <a:srgbClr val="FFFFFF"/>
                          </a:solidFill>
                          <a:latin typeface="Joost Medium"/>
                        </a:rPr>
                        <a:t>Likely Buyer Tier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4.50%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$46,321,933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$26,728,830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19.82%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2.33×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16.57%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2.07×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Tier 1 — REG only (premium core asset)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4.75%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$43,883,937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$24,339,593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17.81%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2.15×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14.81%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1.92×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Tier 1 — REG, CURB (selective)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5.00%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$41,689,740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$22,189,280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15.87%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1.98×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13.13%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1.79×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Upside compression (trophy buyer thesis)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5.25%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$39,704,514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$20,243,759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13.99%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1.83×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11.51%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1.67×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Tier 1 / Tier 2 — CURB, BRX, KIM, KRG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5.50%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$37,899,764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$18,475,103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12.16%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1.70×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9.94%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1.56×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BASE DOWNSIDE — Tier 2 (KRG / matches BTIG guide)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5.75%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$36,251,948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$16,860,244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10.38%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1.57×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8.43%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1.46×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Tier 2 — KIM, KRG / private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6.00%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$34,741,450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$15,379,956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8.62%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1.46×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6.96%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1.37×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Tier 2 / private — KIM widest spread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6.25%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$33,351,792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$14,018,091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6.90%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1.35×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5.53%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1.28×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Private / non-traded / value-add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6.50%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$32,069,031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$12,760,985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5.20%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1.26×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3.93%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1.19×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>
                          <a:solidFill>
                            <a:srgbClr val="0B163C"/>
                          </a:solidFill>
                          <a:latin typeface="Gotham Book"/>
                        </a:rPr>
                        <a:t>Private / opportunistic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548640" y="5074920"/>
            <a:ext cx="11091672" cy="41148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5074920"/>
            <a:ext cx="11091672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Joost Medium"/>
              </a:rPr>
              <a:t>Modeled base downside (5.50% cap)  ·  Deal-Level: 12.16% IRR / 1.70× EM   ·   LP-Level: 9.94% IRR (net of fees + promote) / 1.56× EM   ·   5.00% reserved as upside compression case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55778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INTERPRETATION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58704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5897880"/>
            <a:ext cx="11091672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6E6A61"/>
                </a:solidFill>
                <a:latin typeface="Gotham Book"/>
              </a:rPr>
              <a:t>• Each row holds Y1–Y5 NOI, debt service, LP waterfall, and disposition costs constant.  Only the Y5 exit cap rate flexes.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6080760"/>
            <a:ext cx="11091672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6E6A61"/>
                </a:solidFill>
                <a:latin typeface="Gotham Book"/>
              </a:rPr>
              <a:t>• Even at a 6.00% cap (highly punitive — outside disclosed REIT comp range), LP returns remain positive (7.0% LP IRR / 1.37× EM).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6263640"/>
            <a:ext cx="11091672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6E6A61"/>
                </a:solidFill>
                <a:latin typeface="Gotham Book"/>
              </a:rPr>
              <a:t>• Defensible institutional band (5.25%–5.75%) supports 10–14% project IRR / 1.57–1.83× EM — anchored on the 5.50% base downside; 5.00% and below treated as compression upside.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17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CONCLUSIONS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Side-by-Side Returns  ·  Deal (Project) and LP Level  ·  All Scenarios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Base case is 14.5% LP over 10 years. Downside (5.50% cap REIT exit) clears 9.9% LP IRR / 1.56× EM. Upside reaches 16.0%.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COMPLETE RETURN MATRIX  ·  DEAL-LEVEL (PROJECT) AND LP-LEVEL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286000"/>
          <a:ext cx="1109167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777240"/>
                <a:gridCol w="2194560"/>
                <a:gridCol w="1188720"/>
                <a:gridCol w="1097280"/>
                <a:gridCol w="1097280"/>
                <a:gridCol w="1005840"/>
                <a:gridCol w="987552"/>
              </a:tblGrid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Scenario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Hold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Exit Pricing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Deal IRR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Deal EM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LP IRR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LP EM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Avg LP CoC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1   Base Case (10-Yr)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Y10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$300/SF land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17.0%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3.71×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14.5%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3.12×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7.8%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2A  Yr 5 Land Sale (Accelerated)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Y5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$246/SF land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21.6%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2.51×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18.2%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2.21×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4.3%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2B  Yr 5 Institutional (DOWNSIDE)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Y5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5.50% cap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12.2%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1.70×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9.9%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1.56×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4.3%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3A  CVS Parcel Sale (Y7+Y10)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Y7+Y10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$250 CVS / $300 rest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18.3%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3.37×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15.9%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2.86×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6.8%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36576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3B  CVS Land Contribution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Y10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Land + dev equity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18.5%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4.25×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16.0%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3.56×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6.8%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8640" y="475488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KEY TAKEAWAYS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504748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48640" y="5074920"/>
            <a:ext cx="11091672" cy="13716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" y="5166360"/>
            <a:ext cx="27432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400" b="1" i="0">
                <a:solidFill>
                  <a:srgbClr val="C9A557"/>
                </a:solidFill>
                <a:latin typeface="Joost Medium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5166360"/>
            <a:ext cx="3108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Joost Medium"/>
              </a:rPr>
              <a:t>Downside is bounded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60520" y="5166360"/>
            <a:ext cx="736092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50" b="0" i="0">
                <a:solidFill>
                  <a:srgbClr val="A0B4C3"/>
                </a:solidFill>
                <a:latin typeface="Gotham Book"/>
              </a:rPr>
              <a:t>In a 5.50% cap Year 5 institutional sale the LP still earns 9.9% IRR / 1.56× EM — full return of capital plus 56% profit in 5 years.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5477256"/>
            <a:ext cx="27432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400" b="1" i="0">
                <a:solidFill>
                  <a:srgbClr val="C9A557"/>
                </a:solidFill>
                <a:latin typeface="Joost Medium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" y="5477256"/>
            <a:ext cx="3108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Joost Medium"/>
              </a:rPr>
              <a:t>Buyer universe is deep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60520" y="5477256"/>
            <a:ext cx="736092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50" b="0" i="0">
                <a:solidFill>
                  <a:srgbClr val="A0B4C3"/>
                </a:solidFill>
                <a:latin typeface="Gotham Book"/>
              </a:rPr>
              <a:t>8+ public REITs actively acquire stabilized open-air retail in our size/submarket. Curbline alone has been buying convenience strip in TX/AZ at sub-5.5% caps in 2024–2025.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5788152"/>
            <a:ext cx="27432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400" b="1" i="0">
                <a:solidFill>
                  <a:srgbClr val="C9A557"/>
                </a:solidFill>
                <a:latin typeface="Joost Medium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5788152"/>
            <a:ext cx="3108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Joost Medium"/>
              </a:rPr>
              <a:t>Cap rate is supported by comps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60520" y="5788152"/>
            <a:ext cx="736092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50" b="0" i="0">
                <a:solidFill>
                  <a:srgbClr val="A0B4C3"/>
                </a:solidFill>
                <a:latin typeface="Gotham Book"/>
              </a:rPr>
              <a:t>Disclosed 2024-25 Houston comps cluster at 5.75%-6.50% NOI cap; Memorial-corridor convenience strip clears tight end. 5.50% downside = ~25 bps conservative cushion.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" y="6099048"/>
            <a:ext cx="27432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400" b="1" i="0">
                <a:solidFill>
                  <a:srgbClr val="C9A557"/>
                </a:solidFill>
                <a:latin typeface="Joost Medium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" y="6099048"/>
            <a:ext cx="3108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Joost Medium"/>
              </a:rPr>
              <a:t>CVS optionality is real upside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60520" y="6099048"/>
            <a:ext cx="736092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50" b="0" i="0">
                <a:solidFill>
                  <a:srgbClr val="A0B4C3"/>
                </a:solidFill>
                <a:latin typeface="Gotham Book"/>
              </a:rPr>
              <a:t>Sale or contribution of the 1.31-acre CVS parcel adds 130–155 bps of project IRR and lifts equity multiples to 3.4–4.3× — without changing the operating thesis.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02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EXECUTIVE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Return Scenarios — All Cases at a Glance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Project (gross) and LP (net of mgmt fees and promote) returns across each modeled exit path.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RETURNS BY SCENARIO  ·  PROJECT (GROSS) &amp; LP (NET)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286000"/>
          <a:ext cx="11091671" cy="2441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519"/>
                <a:gridCol w="777240"/>
                <a:gridCol w="3017520"/>
                <a:gridCol w="1097280"/>
                <a:gridCol w="1051560"/>
                <a:gridCol w="1051560"/>
                <a:gridCol w="1005840"/>
                <a:gridCol w="1216152"/>
              </a:tblGrid>
              <a:tr h="38404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SCENARIO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EXIT YR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BUYER / EXIT $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PROJECT IRR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PROJECT EM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LP IRR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LP EM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CASE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41148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1  Base Case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Yr 10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MF developer / $300 SF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17.0%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3.71×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14.5%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3.12×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BASE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2A  Yr 5 Land Sale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Yr 5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MF developer / $246 SF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21.6%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2.51×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18.2%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2.21×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ACCELERATED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41148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2B  Yr 5 REIT Sale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Yr 5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Institutional / 5.50% cap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12.2%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1.70×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9.9%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1.56×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DOWNSIDE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</a:tr>
              <a:tr h="41148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3A  CVS Parcel Sale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Yr 7+10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MF dev (CVS) + MF dev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18.3%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3.37×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15.9%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2.86×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UPSIDE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41148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3B  CVS Contribution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Yr 10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Ride-along dev equity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18.5%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4.25×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16.0%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3.56×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ct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UPSIDE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548640" y="4937760"/>
            <a:ext cx="11091672" cy="50292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493776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Joost Medium"/>
              </a:rPr>
              <a:t>DOWNSIDE FOCUS  ·  Year 5 sale to institutional REIT @ 5.50% cap  →  12.2% Project IRR  ·  1.70× EM  ·  9.9% LP IRR (net of fees + promote)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55778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KEY TAKEAWAYS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58704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5897880"/>
            <a:ext cx="11091672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6E6A61"/>
                </a:solidFill>
                <a:latin typeface="Gotham Book"/>
              </a:rPr>
              <a:t>• Downside (5.50% cap REIT exit) returns a 9.9% LP IRR / 1.56× EM net of fees — full return of capital plus 56% profit in 5 years.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6062472"/>
            <a:ext cx="11091672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6E6A61"/>
                </a:solidFill>
                <a:latin typeface="Gotham Book"/>
              </a:rPr>
              <a:t>• 5.50% cap is the conservative end of disclosed 2024-25 Houston comps for this product type; tighter outcomes (5.00%, 5.25%) modeled as upside compression.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6227064"/>
            <a:ext cx="11091672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6E6A61"/>
                </a:solidFill>
                <a:latin typeface="Gotham Book"/>
              </a:rPr>
              <a:t>• Upside scenarios (CVS parcel optionality) push project EM to 4.26× without changing the base operating assumptions.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391656"/>
            <a:ext cx="11091672" cy="1828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0" i="0">
                <a:solidFill>
                  <a:srgbClr val="6E6A61"/>
                </a:solidFill>
                <a:latin typeface="Gotham Book"/>
              </a:rPr>
              <a:t>• Detail on the downside walk-through, REIT buyer universe, comps, and cap-rate sensitivity follows on subsequent slides.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03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Common Assumptions — Acquisition, Financing, Operations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These inputs are shared across all scenarios; only exit assumptions differ.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35661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ACQUISITION &amp; BASIS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3566160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331720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Purchase Price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4600" y="2331720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$31,750,000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624327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Acq Fee + Closing (2.36%)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4600" y="2624327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$750,000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2916936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Total Basis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4600" y="2916936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$32,500,000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3209544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Land Area (SF)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4600" y="3209544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197,762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3502152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Building Area (SF)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14600" y="3502152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61,196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3794760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Going-in Basis (Land)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14600" y="3794760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$160.55 / SF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4087368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Going-in Basis (Bldg)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14600" y="4087368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$518.82 / SF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379976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Going-in Cap Rate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14600" y="4379976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5.94%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51960" y="1920240"/>
            <a:ext cx="35661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FINANCING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51960" y="2212848"/>
            <a:ext cx="3566160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251960" y="2331720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Debt Financing Advisor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17920" y="2331720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Walker &amp; Dunlop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51960" y="2624327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Loan Amount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17920" y="2624327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$19,500,000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51960" y="2916936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LTV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17920" y="2916936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60.0%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251960" y="3209544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Interest Rate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217920" y="3209544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5.50%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251960" y="3502152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Term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17920" y="3502152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5 years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51960" y="3794760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IO Period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17920" y="3794760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2 years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51960" y="4087368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Amortization (after IO)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17920" y="4087368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30 years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251960" y="4379976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Equity Required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17920" y="4379976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$13,000,000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955279" y="1920240"/>
            <a:ext cx="35661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OPERATIONS &amp; WATERFALL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955279" y="2212848"/>
            <a:ext cx="3566160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955279" y="2331720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Year 1 NOI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921240" y="2331720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$1,887,280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55279" y="2624327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Year 5 NOI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921240" y="2624327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$2,084,487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955279" y="2916936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Year 10 NOI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921240" y="2916936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$2,286,285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955279" y="3209544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NOI CAGR (Y1–Y10)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921240" y="3209544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2.16%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955279" y="3502152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Occupancy (in-place)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921240" y="3502152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95.2%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955279" y="3794760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CapEx Reserve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921240" y="3794760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$36K / yr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955279" y="4087368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Mgmt Fee (LP waterfall)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921240" y="4087368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1.25% of equity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955279" y="4379976"/>
            <a:ext cx="19659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Pref Return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921240" y="4379976"/>
            <a:ext cx="1600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1.25× equity ($16.25M)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48640" y="5760720"/>
            <a:ext cx="11091672" cy="411480"/>
          </a:xfrm>
          <a:prstGeom prst="rect">
            <a:avLst/>
          </a:prstGeom>
          <a:solidFill>
            <a:srgbClr val="F4F2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48640" y="5760720"/>
            <a:ext cx="11091672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1000" b="1" i="0">
                <a:solidFill>
                  <a:srgbClr val="0B163C"/>
                </a:solidFill>
                <a:latin typeface="Joost Medium"/>
              </a:rPr>
              <a:t>The $13M of LP equity, $19.5M senior debt, and 5.94% going-in cap are constant across all scenarios in this deck.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5486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200" b="1" i="0">
                <a:solidFill>
                  <a:srgbClr val="C9A557"/>
                </a:solidFill>
                <a:latin typeface="Joost Medium"/>
              </a:rPr>
              <a:t>04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914400" y="502920"/>
            <a:ext cx="1371600" cy="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377440" y="320040"/>
            <a:ext cx="41148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900" b="1" i="0">
                <a:solidFill>
                  <a:srgbClr val="6E6A61"/>
                </a:solidFill>
                <a:latin typeface="Joost Medium"/>
              </a:rPr>
              <a:t>ASSUMPTIONS  ·  CAPEX RESERVE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731520"/>
            <a:ext cx="11430000" cy="45720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200" b="1" i="0">
                <a:solidFill>
                  <a:srgbClr val="0B163C"/>
                </a:solidFill>
                <a:latin typeface="Joost Medium"/>
              </a:rPr>
              <a:t>CapEx Reserve — Methodology, Treatment, and Hold-Period Roll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188720"/>
            <a:ext cx="11430000" cy="32004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Structural reserve held at the asset — covers both CapEx (roof, HVAC, structural) and TI/LC for the inline retail.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691640"/>
            <a:ext cx="56692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C9A557"/>
                </a:solidFill>
                <a:latin typeface="Joost Medium"/>
              </a:rPr>
              <a:t>BUILD METHODOLOGY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365760" y="1965960"/>
            <a:ext cx="5669280" cy="0"/>
          </a:xfrm>
          <a:prstGeom prst="line">
            <a:avLst/>
          </a:prstGeom>
          <a:ln w="1270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5760" y="2057400"/>
            <a:ext cx="274320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Inline Retail Subject to CapEx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258568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48,196 SF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0400" y="2057400"/>
            <a:ext cx="274320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Reserve per SF (PSF)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2258568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$0.75 / SF / yr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2624328"/>
            <a:ext cx="274320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Annual Reserve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2825496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$36,147 / yr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2624328"/>
            <a:ext cx="274320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Escalation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00400" y="2825496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None — flat through hold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3191256"/>
            <a:ext cx="274320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Industry Benchmark (PSF)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3392424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$0.50 – $1.00 / SF / yr (CapEx + TI/LC)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3191256"/>
            <a:ext cx="274320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Total Improvements GLA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3392424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61,196 SF total · CVS pad (13K SF) tenant-maintained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3758184"/>
            <a:ext cx="274320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Use Cases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3959352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Roof, HVAC, structural + TI/LC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00400" y="3758184"/>
            <a:ext cx="274320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Method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959352"/>
            <a:ext cx="27432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Operating budget deduction below NOI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55080" y="1691640"/>
            <a:ext cx="5486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C9A557"/>
                </a:solidFill>
                <a:latin typeface="Joost Medium"/>
              </a:rPr>
              <a:t>TREATMENT &amp; MECHANICS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6355080" y="1965960"/>
            <a:ext cx="5486400" cy="0"/>
          </a:xfrm>
          <a:prstGeom prst="line">
            <a:avLst/>
          </a:prstGeom>
          <a:ln w="1270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55080" y="2057400"/>
            <a:ext cx="269748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Held At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55080" y="2258568"/>
            <a:ext cx="26974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Asset operating account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98280" y="2057400"/>
            <a:ext cx="269748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Lender Holdback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98280" y="2258568"/>
            <a:ext cx="26974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None (held at asset, structural)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55080" y="2624328"/>
            <a:ext cx="269748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Coverage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55080" y="2825496"/>
            <a:ext cx="26974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CapEx + TI/LC (single combined reserve)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98280" y="2624328"/>
            <a:ext cx="269748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TI / LC Treatment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98280" y="2825496"/>
            <a:ext cx="26974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Included in $0.75/SF annual reserve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55080" y="3191256"/>
            <a:ext cx="269748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CapEx Reserve at Exit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55080" y="3392424"/>
            <a:ext cx="26974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Unused balance returns to equity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098280" y="3191256"/>
            <a:ext cx="269748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Cumulative Reserved · 5-Yr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098280" y="3392424"/>
            <a:ext cx="26974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$180,735 (5 × $36,147)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55080" y="3758184"/>
            <a:ext cx="269748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Cumulative Reserved · 10-Yr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355080" y="3959352"/>
            <a:ext cx="26974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$361,470 (10 × $36,147)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098280" y="3758184"/>
            <a:ext cx="2697480" cy="20116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6E6A61"/>
                </a:solidFill>
                <a:latin typeface="Joost Medium"/>
              </a:rPr>
              <a:t>Below-the-Line Treatment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098280" y="3959352"/>
            <a:ext cx="269748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Joost Medium"/>
              </a:rPr>
              <a:t>Reduces NOI → operating cash flow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65760" y="4617720"/>
            <a:ext cx="11430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1" i="0">
                <a:solidFill>
                  <a:srgbClr val="C9A557"/>
                </a:solidFill>
                <a:latin typeface="Joost Medium"/>
              </a:rPr>
              <a:t>CAPEX RESERVE ROLL  ·  YEARS 1–10</a:t>
            </a:r>
          </a:p>
        </p:txBody>
      </p:sp>
      <p:cxnSp>
        <p:nvCxnSpPr>
          <p:cNvPr id="44" name="Connector 43"/>
          <p:cNvCxnSpPr/>
          <p:nvPr/>
        </p:nvCxnSpPr>
        <p:spPr>
          <a:xfrm>
            <a:off x="365760" y="4892040"/>
            <a:ext cx="11475720" cy="0"/>
          </a:xfrm>
          <a:prstGeom prst="line">
            <a:avLst/>
          </a:prstGeom>
          <a:ln w="1270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365760" y="4983480"/>
          <a:ext cx="11475714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852054"/>
                <a:gridCol w="852054"/>
                <a:gridCol w="852054"/>
                <a:gridCol w="852054"/>
                <a:gridCol w="852054"/>
                <a:gridCol w="852054"/>
                <a:gridCol w="852054"/>
                <a:gridCol w="852054"/>
                <a:gridCol w="852054"/>
                <a:gridCol w="852054"/>
                <a:gridCol w="852054"/>
              </a:tblGrid>
              <a:tr h="274320">
                <a:tc>
                  <a:txBody>
                    <a:bodyPr wrap="square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Year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Y1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Y2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Y3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Y4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Y5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Y6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Y7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Y8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Y9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Y10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Gotham Book"/>
                        </a:rPr>
                        <a:t>Total</a:t>
                      </a:r>
                    </a:p>
                  </a:txBody>
                  <a:tcPr marL="45720" marR="45720" marT="18288" marB="18288">
                    <a:solidFill>
                      <a:srgbClr val="0B163C"/>
                    </a:solidFill>
                  </a:tcPr>
                </a:tc>
              </a:tr>
              <a:tr h="274320">
                <a:tc>
                  <a:txBody>
                    <a:bodyPr wrap="square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Annual Reserve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$361K</a:t>
                      </a:r>
                    </a:p>
                  </a:txBody>
                  <a:tcPr marL="45720" marR="45720" marT="18288" marB="18288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/>
                    <a:lstStyle/>
                    <a:p>
                      <a:pPr algn="l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Cumulative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$72K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$108K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$145K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$181K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$217K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$253K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$289K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$325K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0">
                          <a:solidFill>
                            <a:srgbClr val="0B163C"/>
                          </a:solidFill>
                          <a:latin typeface="Gotham Book"/>
                        </a:rPr>
                        <a:t>$361K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45720" marR="45720" marT="18288" marB="18288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6" name="Rectangle 45"/>
          <p:cNvSpPr/>
          <p:nvPr/>
        </p:nvSpPr>
        <p:spPr>
          <a:xfrm>
            <a:off x="365760" y="5989320"/>
            <a:ext cx="11475720" cy="384048"/>
          </a:xfrm>
          <a:prstGeom prst="rect">
            <a:avLst/>
          </a:prstGeom>
          <a:solidFill>
            <a:srgbClr val="FFF8E0"/>
          </a:solidFill>
          <a:ln w="9525"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02920" y="5989320"/>
            <a:ext cx="11247120" cy="38404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900" b="0" i="1">
                <a:solidFill>
                  <a:srgbClr val="0B163C"/>
                </a:solidFill>
                <a:latin typeface="Gotham Book"/>
              </a:rPr>
              <a:t>Brolan Q (4): CapEx reserve held at the asset (structural), NOT a lender holdback.  The $36,147/yr reserve applies to 48,196 SF of inline retail at $0.75/SF and covers both CapEx (roof, HVAC, structural) AND TI/LC for the in-line tenancy.  CVS pad is ground-leased and tenant-maintained — excluded from the reserve.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65760" y="6446520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23360" y="6446520"/>
            <a:ext cx="5486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Gotham Book"/>
              </a:rPr>
              <a:t>SHOPPES AT SAN FELIPE  |  RETURN SCENARIOS  |  MAY 2026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1430000" y="6446520"/>
            <a:ext cx="5486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C9A557"/>
                </a:solidFill>
                <a:latin typeface="Joost Medium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05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SCENARIO 1  ·  BASE CASE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10-Year Hold  →  Land Sale to MF Developer @ $300/SF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Continue operating through Year 10, then sell the assemblage to a multifamily developer at $300/SF.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EXIT MECHANICS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240280"/>
          <a:ext cx="4572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377440"/>
              </a:tblGrid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Item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Value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Sale Year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Year 10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Exit Land $/SF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$300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Gross Sale Price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$59,328,600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Land Appreciation vs Basis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+86.86%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Implied Cap (Yr 10 NOI)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3.85%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Disposition Cost (2%)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($1,186,572)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Loan Payoff (Y10)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($21,680,998)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Refi Cash-Out (Y5)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+$3,959,494 (LP share)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Net Sale Proceeds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$36,461,030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120640" y="1920240"/>
            <a:ext cx="64008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PROJECT (DEAL) &amp; LP RETURNS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120640" y="2212848"/>
            <a:ext cx="6519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120640" y="2240280"/>
          <a:ext cx="6519671" cy="2340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874519"/>
                <a:gridCol w="1901952"/>
              </a:tblGrid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Metric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Project (Gross)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LP (Net)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IRR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17.0%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14.5%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Equity Multiple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3.71×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3.12×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Avg Cash-on-Cash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9.0%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7.8%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Y1 Cash-on-Cash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6.0%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4.7%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Equity Returned (pre-exit)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90.2%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77.7%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Total LP Distributions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$40.5M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GP Promote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$6.06M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8640" y="475488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10-YEAR PROJECT CASH FLOW  ($000s)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504748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48640" y="5074920"/>
          <a:ext cx="11091670" cy="1216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972007"/>
                <a:gridCol w="972007"/>
                <a:gridCol w="972007"/>
                <a:gridCol w="972007"/>
                <a:gridCol w="972007"/>
                <a:gridCol w="972007"/>
                <a:gridCol w="972007"/>
                <a:gridCol w="972007"/>
                <a:gridCol w="972007"/>
                <a:gridCol w="972007"/>
              </a:tblGrid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Year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Y1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Y2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Y3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Y4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Y5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Y6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Y7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Y8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Y9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00" b="1">
                          <a:solidFill>
                            <a:srgbClr val="FFFFFF"/>
                          </a:solidFill>
                          <a:latin typeface="Joost Medium"/>
                        </a:rPr>
                        <a:t>Y10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 b="1">
                          <a:solidFill>
                            <a:srgbClr val="0B163C"/>
                          </a:solidFill>
                          <a:latin typeface="Gotham Book"/>
                        </a:rPr>
                        <a:t>NOI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$1,887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$1,895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$2,015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$2,009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$2,084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$2,098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$2,222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$2,233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$2,202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$2,286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 b="1">
                          <a:solidFill>
                            <a:srgbClr val="0B163C"/>
                          </a:solidFill>
                          <a:latin typeface="Gotham Book"/>
                        </a:rPr>
                        <a:t>CapEx Reserve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 b="1">
                          <a:solidFill>
                            <a:srgbClr val="0B163C"/>
                          </a:solidFill>
                          <a:latin typeface="Gotham Book"/>
                        </a:rPr>
                        <a:t>Debt Svc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($1,073)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($1,073)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($1,329)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($1,329)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($1,329)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($1,137)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($1,137)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($1,465)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($1,465)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($1,465)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 b="1">
                          <a:solidFill>
                            <a:srgbClr val="0B163C"/>
                          </a:solidFill>
                          <a:latin typeface="Gotham Book"/>
                        </a:rPr>
                        <a:t>Op CF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$779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$786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$650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$645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$720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$925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$1,049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$732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$701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$785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 b="1">
                          <a:solidFill>
                            <a:srgbClr val="0B163C"/>
                          </a:solidFill>
                          <a:latin typeface="Gotham Book"/>
                        </a:rPr>
                        <a:t>Refi/Exit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$3,959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$36,461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850" b="1">
                          <a:solidFill>
                            <a:srgbClr val="0B163C"/>
                          </a:solidFill>
                          <a:latin typeface="Gotham Book"/>
                        </a:rPr>
                        <a:t>Total CF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$779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$786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$650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$645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$4,679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$925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$1,049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$732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$701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850">
                          <a:solidFill>
                            <a:srgbClr val="0B163C"/>
                          </a:solidFill>
                          <a:latin typeface="Gotham Book"/>
                        </a:rPr>
                        <a:t>$37,246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06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SCENARIO 2A  ·  ACCELERATED EXIT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5-Year Hold  →  Land Sale to MF Developer @ $246/SF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Sell the assemblage in Year 5 to a multifamily developer.  Pricing solves to a 20% IRR / 2.5× target.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EXIT MECHANICS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240280"/>
          <a:ext cx="4572000" cy="2304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377440"/>
              </a:tblGrid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Item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Value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Sale Year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Year 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Exit Land $/SF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$246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Gross Sale Price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$48,649,452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Land Appreciation vs Basis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+53.23%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Implied Cap (Yr 5 NOI)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4.28%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Disposition Cost (2%)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($972,989)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Loan Payoff (Y5, no refi)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($18,666,665)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Net Sale Proceeds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$29,009,798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120640" y="1920240"/>
            <a:ext cx="64008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PROJECT (DEAL) &amp; LP RETURNS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120640" y="2212848"/>
            <a:ext cx="6519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120640" y="2240280"/>
          <a:ext cx="6519671" cy="2048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874519"/>
                <a:gridCol w="1901952"/>
              </a:tblGrid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Metric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Project (Gross)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LP (Net)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IRR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21.6%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18.2%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Equity Multiple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2.51×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2.21×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Y1 Cash-on-Cash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6.0%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4.7%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Avg Cash-on-Cash (5-yr)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5.5%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4.3%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Total LP Distributions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$28.67M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GP Promote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$3.11M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8640" y="461772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5-YEAR PROJECT CASH FLOW  ($000s)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491032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48640" y="4983480"/>
          <a:ext cx="11091672" cy="1216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947672"/>
                <a:gridCol w="1947672"/>
                <a:gridCol w="1947672"/>
                <a:gridCol w="1947672"/>
                <a:gridCol w="1929384"/>
              </a:tblGrid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Year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Y1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Y2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Y3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Y4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Y5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1000" b="1">
                          <a:solidFill>
                            <a:srgbClr val="0B163C"/>
                          </a:solidFill>
                          <a:latin typeface="Gotham Book"/>
                        </a:rPr>
                        <a:t>NOI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$1,887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$1,895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$2,015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$2,009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$2,084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1000" b="1">
                          <a:solidFill>
                            <a:srgbClr val="0B163C"/>
                          </a:solidFill>
                          <a:latin typeface="Gotham Book"/>
                        </a:rPr>
                        <a:t>CapEx Reserve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($36)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1000" b="1">
                          <a:solidFill>
                            <a:srgbClr val="0B163C"/>
                          </a:solidFill>
                          <a:latin typeface="Gotham Book"/>
                        </a:rPr>
                        <a:t>Debt Svc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($1,073)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($1,073)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($1,329)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($1,329)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($1,329)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1000" b="1">
                          <a:solidFill>
                            <a:srgbClr val="0B163C"/>
                          </a:solidFill>
                          <a:latin typeface="Gotham Book"/>
                        </a:rPr>
                        <a:t>Op CF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$779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$786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$650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$645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$720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1000" b="1">
                          <a:solidFill>
                            <a:srgbClr val="0B163C"/>
                          </a:solidFill>
                          <a:latin typeface="Gotham Book"/>
                        </a:rPr>
                        <a:t>Sale Proceeds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$29,010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173736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1000" b="1">
                          <a:solidFill>
                            <a:srgbClr val="0B163C"/>
                          </a:solidFill>
                          <a:latin typeface="Gotham Book"/>
                        </a:rPr>
                        <a:t>Total CF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$779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$786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$650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$645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1000">
                          <a:solidFill>
                            <a:srgbClr val="0B163C"/>
                          </a:solidFill>
                          <a:latin typeface="Gotham Book"/>
                        </a:rPr>
                        <a:t>$29,729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2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"/>
          </a:xfrm>
          <a:prstGeom prst="rect">
            <a:avLst/>
          </a:prstGeom>
          <a:solidFill>
            <a:srgbClr val="C9A5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07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SCENARIO 2B  ·  DOWNSIDE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Year 5 Sale to Institutional REIT Buyer @ 5.50% Cap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If the multifamily-developer thesis fails, the property is still a stabilized core retail asset that public REITs (Regency, Curbline, Federal, Kimco) buy in size.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WHY THIS IS THE TRUE DOWNSIDE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2286000"/>
            <a:ext cx="11091672" cy="4114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50" b="0" i="0">
                <a:solidFill>
                  <a:srgbClr val="0B163C"/>
                </a:solidFill>
                <a:latin typeface="Gotham Book"/>
              </a:rPr>
              <a:t>• MF developers pay for the land — assuming a future entitlement that delivers ~$300/SF.  If that bid does not materialize, an institutional retail REIT will pay for the going-concern asset.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2743200"/>
            <a:ext cx="11091672" cy="4114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50" b="0" i="0">
                <a:solidFill>
                  <a:srgbClr val="0B163C"/>
                </a:solidFill>
                <a:latin typeface="Gotham Book"/>
              </a:rPr>
              <a:t>• Curbline Properties bought Village Plaza Houston (Aug 2024, 42K SF, $738/SF) implying a sub-6.0% cap.  Curbline mgmt commentary places their 2024-25 program in the 'low-6% range' with strongest deals 'mid-5%'.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3200400"/>
            <a:ext cx="11091672" cy="41148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50" b="0" i="0">
                <a:solidFill>
                  <a:srgbClr val="0B163C"/>
                </a:solidFill>
                <a:latin typeface="Gotham Book"/>
              </a:rPr>
              <a:t>• At 5.50% cap, the property generates a 12.2% project IRR and 1.70× equity multiple over 5 years — and 9.9% LP IRR / 1.56× LP EM net of all fees and promote.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251960"/>
            <a:ext cx="11091672" cy="178308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434340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1400" b="1" i="0">
                <a:solidFill>
                  <a:srgbClr val="C9A557"/>
                </a:solidFill>
                <a:latin typeface="Joost Medium"/>
              </a:rPr>
              <a:t>DOWNSIDE — YEAR 5 INSTITUTIONAL EXIT @ 5.50% CAP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754880"/>
            <a:ext cx="2651760" cy="5943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  <a:latin typeface="Joost Medium"/>
              </a:rPr>
              <a:t>12.2%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5349240"/>
            <a:ext cx="26517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900" b="1" i="0">
                <a:solidFill>
                  <a:srgbClr val="A0B4C3"/>
                </a:solidFill>
                <a:latin typeface="Joost Medium"/>
              </a:rPr>
              <a:t>PROJECT IRR (GROSS)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37560" y="4754880"/>
            <a:ext cx="2651760" cy="5943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  <a:latin typeface="Joost Medium"/>
              </a:rPr>
              <a:t>1.70×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37560" y="5349240"/>
            <a:ext cx="26517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900" b="1" i="0">
                <a:solidFill>
                  <a:srgbClr val="A0B4C3"/>
                </a:solidFill>
                <a:latin typeface="Joost Medium"/>
              </a:rPr>
              <a:t>PROJECT EQUITY MULTIPLE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35040" y="4754880"/>
            <a:ext cx="2651760" cy="5943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  <a:latin typeface="Joost Medium"/>
              </a:rPr>
              <a:t>9.9%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35040" y="5349240"/>
            <a:ext cx="26517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900" b="1" i="0">
                <a:solidFill>
                  <a:srgbClr val="A0B4C3"/>
                </a:solidFill>
                <a:latin typeface="Joost Medium"/>
              </a:rPr>
              <a:t>LP IRR (NET OF FEES + PROMOTE)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32520" y="4754880"/>
            <a:ext cx="2651760" cy="5943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  <a:latin typeface="Joost Medium"/>
              </a:rPr>
              <a:t>1.56×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732520" y="5349240"/>
            <a:ext cx="26517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900" b="1" i="0">
                <a:solidFill>
                  <a:srgbClr val="A0B4C3"/>
                </a:solidFill>
                <a:latin typeface="Joost Medium"/>
              </a:rPr>
              <a:t>LP EQUITY MULTIPLE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5715000"/>
            <a:ext cx="11091672" cy="292608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1000" b="0" i="1">
                <a:solidFill>
                  <a:srgbClr val="C9A557"/>
                </a:solidFill>
                <a:latin typeface="Gotham Book"/>
              </a:rPr>
              <a:t>Full assumption walk-through and year-by-year cash flow on the next two slides.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08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DOWNSIDE  ·  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Every Input Behind the 12.16% Project IRR / 1.70× Multiple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Disclosed here so the case can be replicated, stress-tested, or flexed by any underwriter.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5486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EXIT ASSUMPTIONS  ·  YEAR 5 INSTITUTIONAL SALE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5486400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286000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Sale Year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2286000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Year 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532888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Buyer Type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2532888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Public retail REIT (IG-rated)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2779776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Pricing Method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2779776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Cap-rate on Year 5 in-place NOI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3026664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Year 5 In-Place NOI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3026664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$2,084,487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3273552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Exit Cap Rate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0480" y="3273552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5.50%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3520440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Gross Sale Price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0" y="3520440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$37,899,764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3767328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Implied Land $/SF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40480" y="3767328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$191.64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014216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Implied Building $/SF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40480" y="4014216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$619.32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4261104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Land Appreciation vs Basis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40480" y="4261104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+19.37%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4507992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Disposition Cost (broker + legal)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40480" y="4507992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2.00% / ($757,995)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754880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Loan Payoff (Y5, no prior refi)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40480" y="4754880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($18,666,665)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5001768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Net Sale Proceeds to Equity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40480" y="5001768"/>
            <a:ext cx="219456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$18,475,104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0" y="1920240"/>
            <a:ext cx="5486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OPERATING &amp; DEBT ASSUMPTIONS THROUGH EXIT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00800" y="2212848"/>
            <a:ext cx="5486400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0" y="2286000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Year 1 NOI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692640" y="2286000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$1,887,280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00800" y="2532888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NOI CAGR (Y1–Y5)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92640" y="2532888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2.52%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00800" y="2779776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CapEx Reserve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692640" y="2779776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$36,147 / yr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00800" y="3026664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Loan IO Period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692640" y="3026664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Years 1–2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00800" y="3273552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Loan Amortization (Y3+)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692640" y="3273552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30 years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00800" y="3520440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Y5 Loan Balance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692640" y="3520440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$18,666,665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00800" y="3767328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Refinance in Year 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692640" y="3767328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NO  (sale, not refi)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00800" y="4014216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Year 1 DSCR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692640" y="4014216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1.76×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00800" y="4261104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Year 5 DSCR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692640" y="4261104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1.57×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400800" y="4507992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Year 5 Cash-on-Cash (Op only)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692640" y="4507992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5.5%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00800" y="4754880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Mgmt Fee (LP waterfall)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692640" y="4754880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$162,500 / yr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00800" y="5001768"/>
            <a:ext cx="329184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0" i="0">
                <a:solidFill>
                  <a:srgbClr val="6E6A61"/>
                </a:solidFill>
                <a:latin typeface="Gotham Book"/>
              </a:rPr>
              <a:t>LP Pref Return Hurdle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692640" y="5001768"/>
            <a:ext cx="1947672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Joost Medium"/>
              </a:rPr>
              <a:t>1.25× ($16.25M)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48640" y="5486400"/>
            <a:ext cx="11091672" cy="457200"/>
          </a:xfrm>
          <a:prstGeom prst="rect">
            <a:avLst/>
          </a:prstGeom>
          <a:solidFill>
            <a:srgbClr val="FFF8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48640" y="5486400"/>
            <a:ext cx="11091672" cy="45720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1100" b="1" i="0">
                <a:solidFill>
                  <a:srgbClr val="0B163C"/>
                </a:solidFill>
                <a:latin typeface="Joost Medium"/>
              </a:rPr>
              <a:t>RESULT  ·  DEAL-LEVEL: 12.16% IRR / 1.70× EM   ·   LP-LEVEL: 9.94% IRR / 1.56× EM (net of 1.25% mgmt fee + 80/20 promote above 1.25× pref)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48640" y="5989320"/>
            <a:ext cx="11091672" cy="41148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48640" y="5989320"/>
            <a:ext cx="11091672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Joost Medium"/>
              </a:rPr>
              <a:t>5.50% cap = conservative end of 2024-25 Houston Memorial-corridor convenience-strip range; Curbline / Brixmor / Hines disclosed comps support 5.25%-6.25% NOI cap for this product type.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640080" cy="4114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400" b="1" i="0">
                <a:solidFill>
                  <a:srgbClr val="C9A557"/>
                </a:solidFill>
                <a:latin typeface="Joost Medium"/>
              </a:rPr>
              <a:t>09</a:t>
            </a:r>
          </a:p>
        </p:txBody>
      </p:sp>
      <p:cxnSp>
        <p:nvCxnSpPr>
          <p:cNvPr id="3" name="Connector 2"/>
          <p:cNvCxnSpPr/>
          <p:nvPr/>
        </p:nvCxnSpPr>
        <p:spPr>
          <a:xfrm>
            <a:off x="1097280" y="457200"/>
            <a:ext cx="0" cy="320040"/>
          </a:xfrm>
          <a:prstGeom prst="line">
            <a:avLst/>
          </a:prstGeom>
          <a:ln w="19050">
            <a:solidFill>
              <a:srgbClr val="C9A5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88720" y="411480"/>
            <a:ext cx="731520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DOWNSIDE  ·  CASH 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091672" cy="5029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2400" b="1" i="0">
                <a:solidFill>
                  <a:srgbClr val="0B163C"/>
                </a:solidFill>
                <a:latin typeface="Joost Medium"/>
              </a:rPr>
              <a:t>Year-by-Year Project Cash Flow &amp; IRR Build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17320"/>
            <a:ext cx="1371600" cy="32004"/>
          </a:xfrm>
          <a:prstGeom prst="rect">
            <a:avLst/>
          </a:prstGeom>
          <a:solidFill>
            <a:srgbClr val="C9A557"/>
          </a:solidFill>
          <a:ln>
            <a:solidFill>
              <a:srgbClr val="C9A5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508760"/>
            <a:ext cx="11091672" cy="36576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100" b="0" i="1">
                <a:solidFill>
                  <a:srgbClr val="6E6A61"/>
                </a:solidFill>
                <a:latin typeface="Gotham Book"/>
              </a:rPr>
              <a:t>Driven directly off the IRR model — no mid-period adjustments, no escalator changes.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92024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PROJECT CASH FLOW  ·  YEARS 0–5  ($)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21284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8640" y="2240280"/>
          <a:ext cx="1109167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467612"/>
                <a:gridCol w="1467612"/>
                <a:gridCol w="1467612"/>
                <a:gridCol w="1467612"/>
                <a:gridCol w="1467612"/>
                <a:gridCol w="1467612"/>
              </a:tblGrid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Item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Y0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Y1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Y2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Y3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Y4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Y5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Net Operating Income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$1,887,280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$1,894,842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$2,015,060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$2,009,428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$2,084,487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Less: CapEx Reserve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($36,147)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($36,147)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($36,147)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($36,147)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($36,147)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Less: Debt Service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($1,072,500)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($1,072,500)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($1,328,626)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($1,328,626)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($1,328,626)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Operating Cash Flow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$778,633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$786,195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$650,287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$644,655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$719,714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Equity Invested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($13,000,000)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Net Sale Proceeds (Y5)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—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$18,475,104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74320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Total Project Cash Flow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($13,000,000)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$778,633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$786,195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$650,287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$644,655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r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$19,194,818</a:t>
                      </a:r>
                    </a:p>
                  </a:txBody>
                  <a:tcPr marL="64008" marR="64008" marT="36576" marB="36576">
                    <a:solidFill>
                      <a:srgbClr val="FFF8E0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8640" y="4617720"/>
            <a:ext cx="9144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Joost Medium"/>
              </a:rPr>
              <a:t>PROJECT (DEAL-LEVEL) AND LP-LEVEL RETURNS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910328"/>
            <a:ext cx="11091672" cy="12700"/>
          </a:xfrm>
          <a:prstGeom prst="rect">
            <a:avLst/>
          </a:prstGeom>
          <a:solidFill>
            <a:srgbClr val="0B16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48640" y="4937760"/>
          <a:ext cx="11091672" cy="1481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029200"/>
                <a:gridCol w="3776472"/>
              </a:tblGrid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Metric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Project / Deal-Level (Gross)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00" b="1">
                          <a:solidFill>
                            <a:srgbClr val="FFFFFF"/>
                          </a:solidFill>
                          <a:latin typeface="Joost Medium"/>
                        </a:rPr>
                        <a:t>LP-Level (Net of Fees &amp; Promote)</a:t>
                      </a:r>
                    </a:p>
                  </a:txBody>
                  <a:tcPr marL="64008" marR="64008" marT="36576" marB="36576">
                    <a:solidFill>
                      <a:srgbClr val="0B163C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IRR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12.16%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9.94%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Equity Multiple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1.70× ($22.06M / $13M)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1.56× ($20.24M / $13M)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Y1 Cash-on-Cash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5.99%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4.74%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Avg Cash-on-Cash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5.51% (5-yr op only)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4.26% (5-yr op only, post mgmt fee)</a:t>
                      </a:r>
                    </a:p>
                  </a:txBody>
                  <a:tcPr marL="64008" marR="64008" marT="36576" marB="36576">
                    <a:solidFill>
                      <a:srgbClr val="F4F2ED"/>
                    </a:solidFill>
                  </a:tcPr>
                </a:tc>
              </a:tr>
              <a:tr h="246888"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 b="1">
                          <a:solidFill>
                            <a:srgbClr val="0B163C"/>
                          </a:solidFill>
                          <a:latin typeface="Gotham Book"/>
                        </a:rPr>
                        <a:t>Total Cash Returned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$22.06M (incl. $18.48M sale)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  <a:tc>
                  <a:txBody>
                    <a:bodyPr wrap="square" anchor="ctr" lIns="54864" rIns="54864"/>
                    <a:lstStyle/>
                    <a:p>
                      <a:pPr algn="l"/>
                      <a:r>
                        <a:rPr sz="950">
                          <a:solidFill>
                            <a:srgbClr val="0B163C"/>
                          </a:solidFill>
                          <a:latin typeface="Gotham Book"/>
                        </a:rPr>
                        <a:t>$20.24M (incl. $1.00M GP promote out)</a:t>
                      </a:r>
                    </a:p>
                  </a:txBody>
                  <a:tcPr marL="64008" marR="64008" marT="36576" marB="36576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8640" y="6510528"/>
            <a:ext cx="45720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l"/>
            <a:r>
              <a:rPr sz="800" b="1" i="0">
                <a:solidFill>
                  <a:srgbClr val="0B163C"/>
                </a:solidFill>
                <a:latin typeface="Joost Medium"/>
              </a:rPr>
              <a:t>JAL-JCP REAL ESTATE PARTNERS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6510528"/>
            <a:ext cx="36576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ctr"/>
            <a:r>
              <a:rPr sz="800" b="0" i="0">
                <a:solidFill>
                  <a:srgbClr val="6E6A61"/>
                </a:solidFill>
                <a:latin typeface="Joost Medium"/>
              </a:rPr>
              <a:t>SHOPPES AT SAN FELIPE  |  RETURN SCENARIOS  |  MAY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25912" y="6510528"/>
            <a:ext cx="914400" cy="274320"/>
          </a:xfrm>
          <a:prstGeom prst="rect">
            <a:avLst/>
          </a:prstGeom>
          <a:noFill/>
        </p:spPr>
        <p:txBody>
          <a:bodyPr wrap="square" lIns="36576" rIns="36576" tIns="18288" bIns="18288">
            <a:spAutoFit/>
          </a:bodyPr>
          <a:lstStyle/>
          <a:p>
            <a:pPr algn="r"/>
            <a:r>
              <a:rPr sz="800" b="1" i="0">
                <a:solidFill>
                  <a:srgbClr val="0B163C"/>
                </a:solidFill>
                <a:latin typeface="Joost Medium"/>
              </a:rPr>
              <a:t>09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