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78" r:id="rId29"/>
    <p:sldId id="264" r:id="rId10"/>
    <p:sldId id="265" r:id="rId11"/>
    <p:sldId id="266" r:id="rId12"/>
    <p:sldId id="267" r:id="rId13"/>
    <p:sldId id="268" r:id="rId14"/>
    <p:sldId id="269" r:id="rId15"/>
    <p:sldId id="279" r:id="rId30"/>
    <p:sldId id="270" r:id="rId16"/>
    <p:sldId id="280" r:id="rId31"/>
    <p:sldId id="281" r:id="rId32"/>
    <p:sldId id="271" r:id="rId17"/>
    <p:sldId id="272" r:id="rId18"/>
    <p:sldId id="275" r:id="rId26"/>
    <p:sldId id="276" r:id="rId27"/>
    <p:sldId id="277" r:id="rId28"/>
    <p:sldId id="273" r:id="rId19"/>
    <p:sldId id="274" r:id="rId20"/>
  </p:sldIdLst>
  <p:notesMasterIdLst>
    <p:notesMasterId r:id="rId21"/>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10.xml"/><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4" Type="http://schemas.openxmlformats.org/officeDocument/2006/relationships/slide" Target="slides/slide14.xml"/><Relationship Id="rId15" Type="http://schemas.openxmlformats.org/officeDocument/2006/relationships/slide" Target="slides/slide15.xml"/><Relationship Id="rId16" Type="http://schemas.openxmlformats.org/officeDocument/2006/relationships/slide" Target="slides/slide17.xml"/><Relationship Id="rId17" Type="http://schemas.openxmlformats.org/officeDocument/2006/relationships/slide" Target="slides/slide20.xml"/><Relationship Id="rId18" Type="http://schemas.openxmlformats.org/officeDocument/2006/relationships/slide" Target="slides/slide21.xml"/><Relationship Id="rId19" Type="http://schemas.openxmlformats.org/officeDocument/2006/relationships/slide" Target="slides/slide25.xml"/><Relationship Id="rId20" Type="http://schemas.openxmlformats.org/officeDocument/2006/relationships/slide" Target="slides/slide26.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9.xml"/><Relationship Id="rId30" Type="http://schemas.openxmlformats.org/officeDocument/2006/relationships/slide" Target="slides/slide16.xml"/><Relationship Id="rId31" Type="http://schemas.openxmlformats.org/officeDocument/2006/relationships/slide" Target="slides/slide18.xml"/><Relationship Id="rId32"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sessions/funny-laughing-keller/work/ssf_unpacked/ppt/media/image1.jpeg"/>
          <p:cNvPicPr>
            <a:picLocks noChangeAspect="1"/>
          </p:cNvPicPr>
          <p:nvPr/>
        </p:nvPicPr>
        <p:blipFill>
          <a:blip r:embed="rId1"/>
          <a:srcRect l="0" r="0" t="0" b="0"/>
          <a:stretch/>
        </p:blipFill>
        <p:spPr>
          <a:xfrm>
            <a:off x="0" y="0"/>
            <a:ext cx="12191695" cy="6858000"/>
          </a:xfrm>
          <a:prstGeom prst="rect">
            <a:avLst/>
          </a:prstGeom>
        </p:spPr>
      </p:pic>
      <p:sp>
        <p:nvSpPr>
          <p:cNvPr id="3" name="Shape 0"/>
          <p:cNvSpPr/>
          <p:nvPr/>
        </p:nvSpPr>
        <p:spPr>
          <a:xfrm>
            <a:off x="0" y="0"/>
            <a:ext cx="12191695" cy="6858000"/>
          </a:xfrm>
          <a:prstGeom prst="rect">
            <a:avLst/>
          </a:prstGeom>
          <a:solidFill>
            <a:srgbClr val="0B163C">
              <a:alpha val="65000"/>
            </a:srgbClr>
          </a:solidFill>
          <a:ln w="12700">
            <a:solidFill>
              <a:srgbClr val="0B163C"/>
            </a:solidFill>
            <a:prstDash val="solid"/>
          </a:ln>
        </p:spPr>
        <p:txBody>
          <a:bodyPr/>
          <a:p/>
        </p:txBody>
      </p:sp>
      <p:sp>
        <p:nvSpPr>
          <p:cNvPr id="4" name="Shape 1"/>
          <p:cNvSpPr/>
          <p:nvPr/>
        </p:nvSpPr>
        <p:spPr>
          <a:xfrm>
            <a:off x="0" y="0"/>
            <a:ext cx="6035040" cy="6858000"/>
          </a:xfrm>
          <a:prstGeom prst="rect">
            <a:avLst/>
          </a:prstGeom>
          <a:solidFill>
            <a:srgbClr val="0B163C">
              <a:alpha val="85000"/>
            </a:srgbClr>
          </a:solidFill>
          <a:ln w="12700">
            <a:solidFill>
              <a:srgbClr val="0B163C"/>
            </a:solidFill>
            <a:prstDash val="solid"/>
          </a:ln>
        </p:spPr>
        <p:txBody>
          <a:bodyPr/>
          <a:p/>
        </p:txBody>
      </p:sp>
      <p:sp>
        <p:nvSpPr>
          <p:cNvPr id="5" name="Shape 2"/>
          <p:cNvSpPr/>
          <p:nvPr/>
        </p:nvSpPr>
        <p:spPr>
          <a:xfrm>
            <a:off x="548640" y="502920"/>
            <a:ext cx="5029200" cy="0"/>
          </a:xfrm>
          <a:prstGeom prst="line">
            <a:avLst/>
          </a:prstGeom>
          <a:noFill/>
          <a:ln w="12700">
            <a:solidFill>
              <a:srgbClr val="A0B4C3"/>
            </a:solidFill>
            <a:prstDash val="solid"/>
          </a:ln>
        </p:spPr>
        <p:txBody>
          <a:bodyPr/>
          <a:p/>
        </p:txBody>
      </p:sp>
      <p:sp>
        <p:nvSpPr>
          <p:cNvPr id="6" name="Text 3"/>
          <p:cNvSpPr/>
          <p:nvPr/>
        </p:nvSpPr>
        <p:spPr>
          <a:xfrm>
            <a:off x="548640" y="640080"/>
            <a:ext cx="5486400" cy="320040"/>
          </a:xfrm>
          <a:prstGeom prst="rect">
            <a:avLst/>
          </a:prstGeom>
          <a:noFill/>
          <a:ln/>
        </p:spPr>
        <p:txBody>
          <a:bodyPr wrap="square" lIns="0" tIns="0" rIns="0" bIns="0" rtlCol="0" anchor="t"/>
          <a:lstStyle/>
          <a:p>
            <a:pPr algn="l" indent="0" marL="0">
              <a:buNone/>
            </a:pPr>
            <a:r>
              <a:rPr lang="en-US" sz="1000" b="1" spc="600" kern="0" dirty="0">
                <a:solidFill>
                  <a:srgbClr val="A0B4C3"/>
                </a:solidFill>
                <a:latin typeface="Joost Medium" pitchFamily="34" charset="0"/>
                <a:ea typeface="Joost Medium" pitchFamily="34" charset="-122"/>
                <a:cs typeface="Joost Medium" pitchFamily="34" charset="-120"/>
              </a:rPr>
              <a:t>JAL-JCP REAL ESTATE PARTNERS</a:t>
            </a:r>
            <a:endParaRPr lang="en-US" sz="1000" dirty="0"/>
          </a:p>
        </p:txBody>
      </p:sp>
      <p:sp>
        <p:nvSpPr>
          <p:cNvPr id="7" name="Text 4"/>
          <p:cNvSpPr/>
          <p:nvPr/>
        </p:nvSpPr>
        <p:spPr>
          <a:xfrm>
            <a:off x="548640" y="1234440"/>
            <a:ext cx="6400800" cy="822960"/>
          </a:xfrm>
          <a:prstGeom prst="rect">
            <a:avLst/>
          </a:prstGeom>
          <a:noFill/>
          <a:ln/>
        </p:spPr>
        <p:txBody>
          <a:bodyPr wrap="square" lIns="0" tIns="0" rIns="0" bIns="0" rtlCol="0" anchor="t"/>
          <a:lstStyle/>
          <a:p>
            <a:pPr algn="l" indent="0" marL="0">
              <a:buNone/>
            </a:pPr>
            <a:r>
              <a:rPr lang="en-US" sz="4800" b="1" spc="100" kern="0" dirty="0">
                <a:solidFill>
                  <a:srgbClr val="FFFFFF"/>
                </a:solidFill>
                <a:latin typeface="Joost Medium" pitchFamily="34" charset="0"/>
                <a:ea typeface="Joost Medium" pitchFamily="34" charset="-122"/>
                <a:cs typeface="Joost Medium" pitchFamily="34" charset="-120"/>
              </a:rPr>
              <a:t>THE SHOPPES AT</a:t>
            </a:r>
            <a:endParaRPr lang="en-US" sz="4800" dirty="0"/>
          </a:p>
        </p:txBody>
      </p:sp>
      <p:sp>
        <p:nvSpPr>
          <p:cNvPr id="8" name="Text 5"/>
          <p:cNvSpPr/>
          <p:nvPr/>
        </p:nvSpPr>
        <p:spPr>
          <a:xfrm>
            <a:off x="548640" y="1965960"/>
            <a:ext cx="6400800" cy="914400"/>
          </a:xfrm>
          <a:prstGeom prst="rect">
            <a:avLst/>
          </a:prstGeom>
          <a:noFill/>
          <a:ln/>
        </p:spPr>
        <p:txBody>
          <a:bodyPr wrap="square" lIns="0" tIns="0" rIns="0" bIns="0" rtlCol="0" anchor="t"/>
          <a:lstStyle/>
          <a:p>
            <a:pPr algn="l" indent="0" marL="0">
              <a:buNone/>
            </a:pPr>
            <a:r>
              <a:rPr lang="en-US" sz="6000" b="1" spc="100" kern="0" dirty="0">
                <a:solidFill>
                  <a:srgbClr val="FFFFFF"/>
                </a:solidFill>
                <a:latin typeface="Joost Medium" pitchFamily="34" charset="0"/>
                <a:ea typeface="Joost Medium" pitchFamily="34" charset="-122"/>
                <a:cs typeface="Joost Medium" pitchFamily="34" charset="-120"/>
              </a:rPr>
              <a:t>SAN FELIPE</a:t>
            </a:r>
            <a:endParaRPr lang="en-US" sz="6000" dirty="0"/>
          </a:p>
        </p:txBody>
      </p:sp>
      <p:sp>
        <p:nvSpPr>
          <p:cNvPr id="9" name="Shape 6"/>
          <p:cNvSpPr/>
          <p:nvPr/>
        </p:nvSpPr>
        <p:spPr>
          <a:xfrm>
            <a:off x="548640" y="3108960"/>
            <a:ext cx="1097280" cy="0"/>
          </a:xfrm>
          <a:prstGeom prst="line">
            <a:avLst/>
          </a:prstGeom>
          <a:noFill/>
          <a:ln w="19050">
            <a:solidFill>
              <a:srgbClr val="A0B4C3"/>
            </a:solidFill>
            <a:prstDash val="solid"/>
          </a:ln>
        </p:spPr>
        <p:txBody>
          <a:bodyPr/>
          <a:p/>
        </p:txBody>
      </p:sp>
      <p:sp>
        <p:nvSpPr>
          <p:cNvPr id="10" name="Text 7"/>
          <p:cNvSpPr/>
          <p:nvPr/>
        </p:nvSpPr>
        <p:spPr>
          <a:xfrm>
            <a:off x="548640" y="3291840"/>
            <a:ext cx="6400800" cy="365760"/>
          </a:xfrm>
          <a:prstGeom prst="rect">
            <a:avLst/>
          </a:prstGeom>
          <a:noFill/>
          <a:ln/>
        </p:spPr>
        <p:txBody>
          <a:bodyPr wrap="square" lIns="0" tIns="0" rIns="0" bIns="0" rtlCol="0" anchor="t"/>
          <a:lstStyle/>
          <a:p>
            <a:pPr algn="l" indent="0" marL="0">
              <a:buNone/>
            </a:pPr>
            <a:r>
              <a:rPr lang="en-US" sz="1200" b="1" spc="500" kern="0" dirty="0">
                <a:solidFill>
                  <a:srgbClr val="FFFFFF"/>
                </a:solidFill>
                <a:latin typeface="Joost Medium" pitchFamily="34" charset="0"/>
                <a:ea typeface="Joost Medium" pitchFamily="34" charset="-122"/>
                <a:cs typeface="Joost Medium" pitchFamily="34" charset="-120"/>
              </a:rPr>
              <a:t>OFF-MARKET INVESTMENT OFFERING</a:t>
            </a:r>
            <a:endParaRPr lang="en-US" sz="1200" dirty="0"/>
          </a:p>
        </p:txBody>
      </p:sp>
      <p:sp>
        <p:nvSpPr>
          <p:cNvPr id="11" name="Text 8"/>
          <p:cNvSpPr/>
          <p:nvPr/>
        </p:nvSpPr>
        <p:spPr>
          <a:xfrm>
            <a:off x="548640" y="3886200"/>
            <a:ext cx="1645920" cy="640080"/>
          </a:xfrm>
          <a:prstGeom prst="rect">
            <a:avLst/>
          </a:prstGeom>
          <a:noFill/>
          <a:ln/>
        </p:spPr>
        <p:txBody>
          <a:bodyPr wrap="square" lIns="0" tIns="0" rIns="0" bIns="0" rtlCol="0" anchor="t"/>
          <a:lstStyle/>
          <a:p>
            <a:pPr algn="l" indent="0" marL="0">
              <a:buNone/>
            </a:pPr>
            <a:r>
              <a:rPr lang="en-US" sz="3000" b="1" dirty="0">
                <a:solidFill>
                  <a:srgbClr val="FFFFFF"/>
                </a:solidFill>
                <a:latin typeface="Joost Medium" pitchFamily="34" charset="0"/>
                <a:ea typeface="Joost Medium" pitchFamily="34" charset="-122"/>
                <a:cs typeface="Joost Medium" pitchFamily="34" charset="-120"/>
              </a:rPr>
              <a:t>61,196</a:t>
            </a:r>
            <a:endParaRPr lang="en-US" sz="3000" dirty="0"/>
          </a:p>
        </p:txBody>
      </p:sp>
      <p:sp>
        <p:nvSpPr>
          <p:cNvPr id="12" name="Text 9"/>
          <p:cNvSpPr/>
          <p:nvPr/>
        </p:nvSpPr>
        <p:spPr>
          <a:xfrm>
            <a:off x="548640" y="4526280"/>
            <a:ext cx="1645920" cy="274320"/>
          </a:xfrm>
          <a:prstGeom prst="rect">
            <a:avLst/>
          </a:prstGeom>
          <a:noFill/>
          <a:ln/>
        </p:spPr>
        <p:txBody>
          <a:bodyPr wrap="square" lIns="0" tIns="0" rIns="0" bIns="0" rtlCol="0" anchor="t"/>
          <a:lstStyle/>
          <a:p>
            <a:pPr algn="l" indent="0" marL="0">
              <a:buNone/>
            </a:pPr>
            <a:r>
              <a:rPr lang="en-US" sz="800" b="1" spc="400" kern="0" dirty="0">
                <a:solidFill>
                  <a:srgbClr val="A0B4C3"/>
                </a:solidFill>
                <a:latin typeface="Joost Medium" pitchFamily="34" charset="0"/>
                <a:ea typeface="Joost Medium" pitchFamily="34" charset="-122"/>
                <a:cs typeface="Joost Medium" pitchFamily="34" charset="-120"/>
              </a:rPr>
              <a:t>SF RETAIL</a:t>
            </a:r>
            <a:endParaRPr lang="en-US" sz="800" dirty="0"/>
          </a:p>
        </p:txBody>
      </p:sp>
      <p:sp>
        <p:nvSpPr>
          <p:cNvPr id="13" name="Text 10"/>
          <p:cNvSpPr/>
          <p:nvPr/>
        </p:nvSpPr>
        <p:spPr>
          <a:xfrm>
            <a:off x="2331720" y="3886200"/>
            <a:ext cx="1645920" cy="640080"/>
          </a:xfrm>
          <a:prstGeom prst="rect">
            <a:avLst/>
          </a:prstGeom>
          <a:noFill/>
          <a:ln/>
        </p:spPr>
        <p:txBody>
          <a:bodyPr wrap="square" lIns="0" tIns="0" rIns="0" bIns="0" rtlCol="0" anchor="t"/>
          <a:lstStyle/>
          <a:p>
            <a:pPr algn="l" indent="0" marL="0">
              <a:buNone/>
            </a:pPr>
            <a:r>
              <a:rPr lang="en-US" sz="3000" b="1" dirty="0">
                <a:solidFill>
                  <a:srgbClr val="FFFFFF"/>
                </a:solidFill>
                <a:latin typeface="Joost Medium" pitchFamily="34" charset="0"/>
                <a:ea typeface="Joost Medium" pitchFamily="34" charset="-122"/>
                <a:cs typeface="Joost Medium" pitchFamily="34" charset="-120"/>
              </a:rPr>
              <a:t>4.54</a:t>
            </a:r>
            <a:endParaRPr lang="en-US" sz="3000" dirty="0"/>
          </a:p>
        </p:txBody>
      </p:sp>
      <p:sp>
        <p:nvSpPr>
          <p:cNvPr id="14" name="Text 11"/>
          <p:cNvSpPr/>
          <p:nvPr/>
        </p:nvSpPr>
        <p:spPr>
          <a:xfrm>
            <a:off x="2331720" y="4526280"/>
            <a:ext cx="1645920" cy="274320"/>
          </a:xfrm>
          <a:prstGeom prst="rect">
            <a:avLst/>
          </a:prstGeom>
          <a:noFill/>
          <a:ln/>
        </p:spPr>
        <p:txBody>
          <a:bodyPr wrap="square" lIns="0" tIns="0" rIns="0" bIns="0" rtlCol="0" anchor="t"/>
          <a:lstStyle/>
          <a:p>
            <a:pPr algn="l" indent="0" marL="0">
              <a:buNone/>
            </a:pPr>
            <a:r>
              <a:rPr lang="en-US" sz="800" b="1" spc="400" kern="0" dirty="0">
                <a:solidFill>
                  <a:srgbClr val="A0B4C3"/>
                </a:solidFill>
                <a:latin typeface="Joost Medium" pitchFamily="34" charset="0"/>
                <a:ea typeface="Joost Medium" pitchFamily="34" charset="-122"/>
                <a:cs typeface="Joost Medium" pitchFamily="34" charset="-120"/>
              </a:rPr>
              <a:t>ACRES</a:t>
            </a:r>
            <a:endParaRPr lang="en-US" sz="800" dirty="0"/>
          </a:p>
        </p:txBody>
      </p:sp>
      <p:sp>
        <p:nvSpPr>
          <p:cNvPr id="15" name="Text 12"/>
          <p:cNvSpPr/>
          <p:nvPr/>
        </p:nvSpPr>
        <p:spPr>
          <a:xfrm>
            <a:off x="4114800" y="3886200"/>
            <a:ext cx="1645920" cy="640080"/>
          </a:xfrm>
          <a:prstGeom prst="rect">
            <a:avLst/>
          </a:prstGeom>
          <a:noFill/>
          <a:ln/>
        </p:spPr>
        <p:txBody>
          <a:bodyPr wrap="square" lIns="0" tIns="0" rIns="0" bIns="0" rtlCol="0" anchor="t"/>
          <a:lstStyle/>
          <a:p>
            <a:pPr algn="l" indent="0" marL="0">
              <a:buNone/>
            </a:pPr>
            <a:r>
              <a:rPr lang="en-US" sz="3000" b="1" dirty="0">
                <a:solidFill>
                  <a:srgbClr val="FFFFFF"/>
                </a:solidFill>
                <a:latin typeface="Joost Medium" pitchFamily="34" charset="0"/>
                <a:ea typeface="Joost Medium" pitchFamily="34" charset="-122"/>
                <a:cs typeface="Joost Medium" pitchFamily="34" charset="-120"/>
              </a:rPr>
              <a:t>95.2%</a:t>
            </a:r>
            <a:endParaRPr lang="en-US" sz="3000" dirty="0"/>
          </a:p>
        </p:txBody>
      </p:sp>
      <p:sp>
        <p:nvSpPr>
          <p:cNvPr id="16" name="Text 13"/>
          <p:cNvSpPr/>
          <p:nvPr/>
        </p:nvSpPr>
        <p:spPr>
          <a:xfrm>
            <a:off x="4114800" y="4526280"/>
            <a:ext cx="1645920" cy="274320"/>
          </a:xfrm>
          <a:prstGeom prst="rect">
            <a:avLst/>
          </a:prstGeom>
          <a:noFill/>
          <a:ln/>
        </p:spPr>
        <p:txBody>
          <a:bodyPr wrap="square" lIns="0" tIns="0" rIns="0" bIns="0" rtlCol="0" anchor="t"/>
          <a:lstStyle/>
          <a:p>
            <a:pPr algn="l" indent="0" marL="0">
              <a:buNone/>
            </a:pPr>
            <a:r>
              <a:rPr lang="en-US" sz="800" b="1" spc="400" kern="0" dirty="0">
                <a:solidFill>
                  <a:srgbClr val="A0B4C3"/>
                </a:solidFill>
                <a:latin typeface="Joost Medium" pitchFamily="34" charset="0"/>
                <a:ea typeface="Joost Medium" pitchFamily="34" charset="-122"/>
                <a:cs typeface="Joost Medium" pitchFamily="34" charset="-120"/>
              </a:rPr>
              <a:t>OCCUPIED</a:t>
            </a:r>
            <a:endParaRPr lang="en-US" sz="800" dirty="0"/>
          </a:p>
        </p:txBody>
      </p:sp>
      <p:sp>
        <p:nvSpPr>
          <p:cNvPr id="17" name="Text 14"/>
          <p:cNvSpPr/>
          <p:nvPr/>
        </p:nvSpPr>
        <p:spPr>
          <a:xfrm>
            <a:off x="548640" y="5212080"/>
            <a:ext cx="7315200" cy="274320"/>
          </a:xfrm>
          <a:prstGeom prst="rect">
            <a:avLst/>
          </a:prstGeom>
          <a:noFill/>
          <a:ln/>
        </p:spPr>
        <p:txBody>
          <a:bodyPr wrap="square" lIns="0" tIns="0" rIns="0" bIns="0" rtlCol="0" anchor="t"/>
          <a:lstStyle/>
          <a:p>
            <a:pPr algn="l" indent="0" marL="0">
              <a:buNone/>
            </a:pPr>
            <a:r>
              <a:rPr lang="en-US" sz="1000" spc="300" kern="0" dirty="0">
                <a:solidFill>
                  <a:srgbClr val="BFBFBF"/>
                </a:solidFill>
                <a:latin typeface="Gotham Book" pitchFamily="34" charset="0"/>
                <a:ea typeface="Gotham Book" pitchFamily="34" charset="-122"/>
                <a:cs typeface="Gotham Book" pitchFamily="34" charset="-120"/>
              </a:rPr>
              <a:t>NEC SAN FELIPE &amp; S. VOSS  |  HOUSTON, TEXAS 77057</a:t>
            </a:r>
            <a:endParaRPr lang="en-US" sz="1000" dirty="0"/>
          </a:p>
        </p:txBody>
      </p:sp>
      <p:sp>
        <p:nvSpPr>
          <p:cNvPr id="18" name="Shape 15"/>
          <p:cNvSpPr/>
          <p:nvPr/>
        </p:nvSpPr>
        <p:spPr>
          <a:xfrm>
            <a:off x="548640" y="5989320"/>
            <a:ext cx="11094415" cy="0"/>
          </a:xfrm>
          <a:prstGeom prst="line">
            <a:avLst/>
          </a:prstGeom>
          <a:noFill/>
          <a:ln w="9525">
            <a:solidFill>
              <a:srgbClr val="A0B4C3"/>
            </a:solidFill>
            <a:prstDash val="solid"/>
          </a:ln>
        </p:spPr>
        <p:txBody>
          <a:bodyPr/>
          <a:p/>
        </p:txBody>
      </p:sp>
      <p:sp>
        <p:nvSpPr>
          <p:cNvPr id="19" name="Text 16"/>
          <p:cNvSpPr/>
          <p:nvPr/>
        </p:nvSpPr>
        <p:spPr>
          <a:xfrm>
            <a:off x="548640" y="6126480"/>
            <a:ext cx="3657600" cy="274320"/>
          </a:xfrm>
          <a:prstGeom prst="rect">
            <a:avLst/>
          </a:prstGeom>
          <a:noFill/>
          <a:ln/>
        </p:spPr>
        <p:txBody>
          <a:bodyPr wrap="square" lIns="0" tIns="0" rIns="0" bIns="0" rtlCol="0" anchor="t"/>
          <a:lstStyle/>
          <a:p>
            <a:pPr algn="l" indent="0" marL="0">
              <a:buNone/>
            </a:pPr>
            <a:r>
              <a:rPr lang="en-US" sz="900" b="1" spc="600" kern="0" dirty="0">
                <a:solidFill>
                  <a:srgbClr val="FFFFFF"/>
                </a:solidFill>
                <a:latin typeface="Joost Medium" pitchFamily="34" charset="0"/>
                <a:ea typeface="Joost Medium" pitchFamily="34" charset="-122"/>
                <a:cs typeface="Joost Medium" pitchFamily="34" charset="-120"/>
              </a:rPr>
              <a:t>CONFIDENTIAL</a:t>
            </a:r>
            <a:endParaRPr lang="en-US" sz="900" dirty="0"/>
          </a:p>
        </p:txBody>
      </p:sp>
      <p:sp>
        <p:nvSpPr>
          <p:cNvPr id="20" name="Text 17"/>
          <p:cNvSpPr/>
          <p:nvPr/>
        </p:nvSpPr>
        <p:spPr>
          <a:xfrm>
            <a:off x="7985455" y="6126480"/>
            <a:ext cx="3657600" cy="274320"/>
          </a:xfrm>
          <a:prstGeom prst="rect">
            <a:avLst/>
          </a:prstGeom>
          <a:noFill/>
          <a:ln/>
        </p:spPr>
        <p:txBody>
          <a:bodyPr wrap="square" lIns="0" tIns="0" rIns="0" bIns="0" rtlCol="0" anchor="t"/>
          <a:lstStyle/>
          <a:p>
            <a:pPr algn="r" indent="0" marL="0">
              <a:buNone/>
            </a:pPr>
            <a:r>
              <a:rPr lang="en-US" sz="900" spc="600" kern="0" dirty="0">
                <a:solidFill>
                  <a:srgbClr val="FFFFFF"/>
                </a:solidFill>
                <a:latin typeface="Joost Medium" pitchFamily="34" charset="0"/>
                <a:ea typeface="Joost Medium" pitchFamily="34" charset="-122"/>
                <a:cs typeface="Joost Medium" pitchFamily="34" charset="-120"/>
              </a:rPr>
              <a:t>MAY 2026</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04</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MARKET &amp; LAND THESIS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Land Comparables</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Subject trades at or below raw land value — acquiring 61,196 SF of improvements for free.</a:t>
            </a:r>
            <a:endParaRPr lang="en-US" sz="1300" dirty="0"/>
          </a:p>
        </p:txBody>
      </p:sp>
      <p:graphicFrame>
        <p:nvGraphicFramePr>
          <p:cNvPr id="10" name="Table 0"/>
          <p:cNvGraphicFramePr>
            <a:graphicFrameLocks noGrp="1"/>
          </p:cNvGraphicFramePr>
          <p:nvPr>
            <p:extLst>
              <p:ext uri="{D42A27DB-BD31-4B8C-83A1-F6EECF244321}">
                <p14:modId xmlns:p14="http://schemas.microsoft.com/office/powerpoint/2010/main" val="1579011935"/>
              </p:ext>
            </p:extLst>
          </p:nvPr>
        </p:nvGraphicFramePr>
        <p:xfrm>
          <a:off x="548640" y="2148840"/>
          <a:ext cx="11094415" cy="914400"/>
        </p:xfrm>
        <a:graphic>
          <a:graphicData uri="http://schemas.openxmlformats.org/drawingml/2006/table">
            <a:tbl>
              <a:tblPr/>
              <a:tblGrid>
                <a:gridCol w="1783080"/>
                <a:gridCol w="2240280"/>
                <a:gridCol w="640080"/>
                <a:gridCol w="960120"/>
                <a:gridCol w="1005840"/>
                <a:gridCol w="640080"/>
                <a:gridCol w="3822192"/>
              </a:tblGrid>
              <a:tr h="292608">
                <a:tc>
                  <a:txBody>
                    <a:bodyPr/>
                    <a:lstStyle/>
                    <a:p>
                      <a:pPr algn="l" indent="0" marL="0">
                        <a:buNone/>
                      </a:pPr>
                      <a:r>
                        <a:rPr lang="en-US" sz="800" b="1" spc="300" kern="0" dirty="0">
                          <a:solidFill>
                            <a:srgbClr val="0B163C"/>
                          </a:solidFill>
                          <a:latin typeface="Gotham Book" pitchFamily="34" charset="0"/>
                          <a:ea typeface="Gotham Book" pitchFamily="34" charset="-122"/>
                          <a:cs typeface="Gotham Book" pitchFamily="34" charset="-120"/>
                        </a:rPr>
                        <a:t>COMPARABLE</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l" indent="0" marL="0">
                        <a:buNone/>
                      </a:pPr>
                      <a:r>
                        <a:rPr lang="en-US" sz="800" b="1" spc="300" kern="0" dirty="0">
                          <a:solidFill>
                            <a:srgbClr val="0B163C"/>
                          </a:solidFill>
                          <a:latin typeface="Gotham Book" pitchFamily="34" charset="0"/>
                          <a:ea typeface="Gotham Book" pitchFamily="34" charset="-122"/>
                          <a:cs typeface="Gotham Book" pitchFamily="34" charset="-120"/>
                        </a:rPr>
                        <a:t>LOCATION</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00" b="1" spc="300" kern="0" dirty="0">
                          <a:solidFill>
                            <a:srgbClr val="0B163C"/>
                          </a:solidFill>
                          <a:latin typeface="Gotham Book" pitchFamily="34" charset="0"/>
                          <a:ea typeface="Gotham Book" pitchFamily="34" charset="-122"/>
                          <a:cs typeface="Gotham Book" pitchFamily="34" charset="-120"/>
                        </a:rPr>
                        <a:t>ACRES</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00" b="1" spc="300" kern="0" dirty="0">
                          <a:solidFill>
                            <a:srgbClr val="0B163C"/>
                          </a:solidFill>
                          <a:latin typeface="Gotham Book" pitchFamily="34" charset="0"/>
                          <a:ea typeface="Gotham Book" pitchFamily="34" charset="-122"/>
                          <a:cs typeface="Gotham Book" pitchFamily="34" charset="-120"/>
                        </a:rPr>
                        <a:t>SALE PRICE</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00" b="1" spc="300" kern="0" dirty="0">
                          <a:solidFill>
                            <a:srgbClr val="0B163C"/>
                          </a:solidFill>
                          <a:latin typeface="Gotham Book" pitchFamily="34" charset="0"/>
                          <a:ea typeface="Gotham Book" pitchFamily="34" charset="-122"/>
                          <a:cs typeface="Gotham Book" pitchFamily="34" charset="-120"/>
                        </a:rPr>
                        <a:t>$/SF</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ctr" indent="0" marL="0">
                        <a:buNone/>
                      </a:pPr>
                      <a:r>
                        <a:rPr lang="en-US" sz="800" b="1" spc="300" kern="0" dirty="0">
                          <a:solidFill>
                            <a:srgbClr val="0B163C"/>
                          </a:solidFill>
                          <a:latin typeface="Gotham Book" pitchFamily="34" charset="0"/>
                          <a:ea typeface="Gotham Book" pitchFamily="34" charset="-122"/>
                          <a:cs typeface="Gotham Book" pitchFamily="34" charset="-120"/>
                        </a:rPr>
                        <a:t>YEAR</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l" indent="0" marL="0">
                        <a:buNone/>
                      </a:pPr>
                      <a:r>
                        <a:rPr lang="en-US" sz="800" b="1" spc="300" kern="0" dirty="0">
                          <a:solidFill>
                            <a:srgbClr val="0B163C"/>
                          </a:solidFill>
                          <a:latin typeface="Gotham Book" pitchFamily="34" charset="0"/>
                          <a:ea typeface="Gotham Book" pitchFamily="34" charset="-122"/>
                          <a:cs typeface="Gotham Book" pitchFamily="34" charset="-120"/>
                        </a:rPr>
                        <a:t>NOTES</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7500 San Felipe St</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NWC Voss &amp; San Felipe</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2.87</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$20.4M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$163*</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2019</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CapRidge — 168K SF office included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6363 Woodway Dr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Woodway &amp; Bering</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4.0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$22.6M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$130*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2019</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CapRidge — 218K SF office included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Tradition at Woodway</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6336 Woodway Dr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2.6</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$20.4M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$180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2018</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Sold to Tradition Senior Living</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4702 Westheimer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Adj. River Oaks District</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3.4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N/A</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$225–300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Fertitta — vacant land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BLVD Place / Post Oak</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Post Oak Blvd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6.3</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N/A</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$250–350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Goff / Schnitzer / Doggett JV</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River Oaks District</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4444 Westheimer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14.0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$450M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$738**</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Fertitta — improved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Tanglewood Residential</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Adjacent area</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Varies</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Various</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$453 avg</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47 residential lot sales</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b="1" spc="200" kern="0" dirty="0">
                          <a:solidFill>
                            <a:srgbClr val="FFFFFF"/>
                          </a:solidFill>
                          <a:latin typeface="Gotham Book" pitchFamily="34" charset="0"/>
                          <a:ea typeface="Gotham Book" pitchFamily="34" charset="-122"/>
                          <a:cs typeface="Gotham Book" pitchFamily="34" charset="-120"/>
                        </a:rPr>
                        <a:t>SHOPPES AT SAN FELIPE</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l" indent="0" marL="0">
                        <a:buNone/>
                      </a:pPr>
                      <a:r>
                        <a:rPr lang="en-US" sz="900" b="1" dirty="0">
                          <a:solidFill>
                            <a:srgbClr val="FFFFFF"/>
                          </a:solidFill>
                          <a:latin typeface="Gotham Book" pitchFamily="34" charset="0"/>
                          <a:ea typeface="Gotham Book" pitchFamily="34" charset="-122"/>
                          <a:cs typeface="Gotham Book" pitchFamily="34" charset="-120"/>
                        </a:rPr>
                        <a:t>1415 S. Voss Rd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r" indent="0" marL="0">
                        <a:buNone/>
                      </a:pPr>
                      <a:r>
                        <a:rPr lang="en-US" sz="900" b="1" dirty="0">
                          <a:solidFill>
                            <a:srgbClr val="FFFFFF"/>
                          </a:solidFill>
                          <a:latin typeface="Gotham Book" pitchFamily="34" charset="0"/>
                          <a:ea typeface="Gotham Book" pitchFamily="34" charset="-122"/>
                          <a:cs typeface="Gotham Book" pitchFamily="34" charset="-120"/>
                        </a:rPr>
                        <a:t>4.54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r" indent="0" marL="0">
                        <a:buNone/>
                      </a:pPr>
                      <a:r>
                        <a:rPr lang="en-US" sz="900" b="1" dirty="0">
                          <a:solidFill>
                            <a:srgbClr val="FFFFFF"/>
                          </a:solidFill>
                          <a:latin typeface="Gotham Book" pitchFamily="34" charset="0"/>
                          <a:ea typeface="Gotham Book" pitchFamily="34" charset="-122"/>
                          <a:cs typeface="Gotham Book" pitchFamily="34" charset="-120"/>
                        </a:rPr>
                        <a:t>$31.75M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r" indent="0" marL="0">
                        <a:buNone/>
                      </a:pPr>
                      <a:r>
                        <a:rPr lang="en-US" sz="900" b="1" dirty="0">
                          <a:solidFill>
                            <a:srgbClr val="FFFFFF"/>
                          </a:solidFill>
                          <a:latin typeface="Gotham Book" pitchFamily="34" charset="0"/>
                          <a:ea typeface="Gotham Book" pitchFamily="34" charset="-122"/>
                          <a:cs typeface="Gotham Book" pitchFamily="34" charset="-120"/>
                        </a:rPr>
                        <a:t>$163</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ctr" indent="0" marL="0">
                        <a:buNone/>
                      </a:pPr>
                      <a:r>
                        <a:rPr lang="en-US" sz="900" b="1" dirty="0">
                          <a:solidFill>
                            <a:srgbClr val="FFFFFF"/>
                          </a:solidFill>
                          <a:latin typeface="Gotham Book" pitchFamily="34" charset="0"/>
                          <a:ea typeface="Gotham Book" pitchFamily="34" charset="-122"/>
                          <a:cs typeface="Gotham Book" pitchFamily="34" charset="-120"/>
                        </a:rPr>
                        <a:t>2026</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l" indent="0" marL="0">
                        <a:buNone/>
                      </a:pPr>
                      <a:r>
                        <a:rPr lang="en-US" sz="900" b="1" dirty="0">
                          <a:solidFill>
                            <a:srgbClr val="FFFFFF"/>
                          </a:solidFill>
                          <a:latin typeface="Gotham Book" pitchFamily="34" charset="0"/>
                          <a:ea typeface="Gotham Book" pitchFamily="34" charset="-122"/>
                          <a:cs typeface="Gotham Book" pitchFamily="34" charset="-120"/>
                        </a:rPr>
                        <a:t>Subject — buildings included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r>
            </a:tbl>
          </a:graphicData>
        </a:graphic>
      </p:graphicFrame>
      <p:sp>
        <p:nvSpPr>
          <p:cNvPr id="9" name="Text 6"/>
          <p:cNvSpPr/>
          <p:nvPr/>
        </p:nvSpPr>
        <p:spPr>
          <a:xfrm>
            <a:off x="548640" y="4919472"/>
            <a:ext cx="11094415" cy="274320"/>
          </a:xfrm>
          <a:prstGeom prst="rect">
            <a:avLst/>
          </a:prstGeom>
          <a:noFill/>
          <a:ln/>
        </p:spPr>
        <p:txBody>
          <a:bodyPr wrap="square" lIns="0" tIns="0" rIns="0" bIns="0" rtlCol="0" anchor="ctr"/>
          <a:lstStyle/>
          <a:p>
            <a:pPr indent="0" marL="0">
              <a:buNone/>
            </a:pPr>
            <a:r>
              <a:rPr lang="en-US" sz="800" i="1" dirty="0">
                <a:solidFill>
                  <a:srgbClr val="6E7A90"/>
                </a:solidFill>
                <a:latin typeface="Gotham Book" pitchFamily="34" charset="0"/>
                <a:ea typeface="Gotham Book" pitchFamily="34" charset="-122"/>
                <a:cs typeface="Gotham Book" pitchFamily="34" charset="-120"/>
              </a:rPr>
              <a:t>* HCAD appraised (2019), includes buildings. Today's land-only values 20–30% higher.   ** Includes 300K+ SF retail, 67K office, 279 apts.</a:t>
            </a:r>
            <a:endParaRPr lang="en-US" sz="800" dirty="0"/>
          </a:p>
        </p:txBody>
      </p:sp>
      <p:sp>
        <p:nvSpPr>
          <p:cNvPr id="10" name="Shape 7"/>
          <p:cNvSpPr/>
          <p:nvPr/>
        </p:nvSpPr>
        <p:spPr>
          <a:xfrm>
            <a:off x="548640" y="5330952"/>
            <a:ext cx="11094415" cy="777240"/>
          </a:xfrm>
          <a:prstGeom prst="rect">
            <a:avLst/>
          </a:prstGeom>
          <a:solidFill>
            <a:srgbClr val="F4F2ED"/>
          </a:solidFill>
          <a:ln w="6350">
            <a:solidFill>
              <a:srgbClr val="D4D6DC"/>
            </a:solidFill>
            <a:prstDash val="solid"/>
          </a:ln>
        </p:spPr>
        <p:txBody>
          <a:bodyPr/>
          <a:p/>
        </p:txBody>
      </p:sp>
      <p:sp>
        <p:nvSpPr>
          <p:cNvPr id="11" name="Shape 8"/>
          <p:cNvSpPr/>
          <p:nvPr/>
        </p:nvSpPr>
        <p:spPr>
          <a:xfrm>
            <a:off x="548640" y="5330952"/>
            <a:ext cx="54864" cy="777240"/>
          </a:xfrm>
          <a:prstGeom prst="rect">
            <a:avLst/>
          </a:prstGeom>
          <a:solidFill>
            <a:srgbClr val="A0B4C3"/>
          </a:solidFill>
          <a:ln w="12700">
            <a:solidFill>
              <a:srgbClr val="A0B4C3"/>
            </a:solidFill>
            <a:prstDash val="solid"/>
          </a:ln>
        </p:spPr>
        <p:txBody>
          <a:bodyPr/>
          <a:p/>
        </p:txBody>
      </p:sp>
      <p:sp>
        <p:nvSpPr>
          <p:cNvPr id="12" name="Text 9"/>
          <p:cNvSpPr/>
          <p:nvPr/>
        </p:nvSpPr>
        <p:spPr>
          <a:xfrm>
            <a:off x="731520" y="5422392"/>
            <a:ext cx="3657600" cy="228600"/>
          </a:xfrm>
          <a:prstGeom prst="rect">
            <a:avLst/>
          </a:prstGeom>
          <a:noFill/>
          <a:ln/>
        </p:spPr>
        <p:txBody>
          <a:bodyPr wrap="square" lIns="0" tIns="0" rIns="0" bIns="0" rtlCol="0" anchor="ctr"/>
          <a:lstStyle/>
          <a:p>
            <a:pPr indent="0" marL="0">
              <a:buNone/>
            </a:pPr>
            <a:r>
              <a:rPr lang="en-US" sz="900" b="1" spc="500" kern="0" dirty="0">
                <a:solidFill>
                  <a:srgbClr val="3E5668"/>
                </a:solidFill>
                <a:latin typeface="Joost Medium" pitchFamily="34" charset="0"/>
                <a:ea typeface="Joost Medium" pitchFamily="34" charset="-122"/>
                <a:cs typeface="Joost Medium" pitchFamily="34" charset="-120"/>
              </a:rPr>
              <a:t>BUYING AT LAND VALUE</a:t>
            </a:r>
            <a:endParaRPr lang="en-US" sz="900" dirty="0"/>
          </a:p>
        </p:txBody>
      </p:sp>
      <p:sp>
        <p:nvSpPr>
          <p:cNvPr id="13" name="Text 10"/>
          <p:cNvSpPr/>
          <p:nvPr/>
        </p:nvSpPr>
        <p:spPr>
          <a:xfrm>
            <a:off x="731520" y="5650992"/>
            <a:ext cx="10820095" cy="457200"/>
          </a:xfrm>
          <a:prstGeom prst="rect">
            <a:avLst/>
          </a:prstGeom>
          <a:noFill/>
          <a:ln/>
        </p:spPr>
        <p:txBody>
          <a:bodyPr wrap="square" lIns="0" tIns="0" rIns="0" bIns="0" rtlCol="0" anchor="t"/>
          <a:lstStyle/>
          <a:p>
            <a:pPr indent="0" marL="0">
              <a:buNone/>
            </a:pPr>
            <a:r>
              <a:rPr lang="en-US" sz="1000" dirty="0">
                <a:solidFill>
                  <a:srgbClr val="0B163C"/>
                </a:solidFill>
                <a:latin typeface="Gotham Book" pitchFamily="34" charset="0"/>
                <a:ea typeface="Gotham Book" pitchFamily="34" charset="-122"/>
                <a:cs typeface="Gotham Book" pitchFamily="34" charset="-120"/>
              </a:rPr>
              <a:t>In 2019, the office building across the street appraised at $163/SF with improvements. Our basis matches that — six years later — with $1.89M NOI and 61,196 SF of buildings effectively free.</a:t>
            </a:r>
            <a:endParaRPr lang="en-US" sz="1000" dirty="0"/>
          </a:p>
        </p:txBody>
      </p:sp>
      <p:sp>
        <p:nvSpPr>
          <p:cNvPr id="14" name="Shape 11"/>
          <p:cNvSpPr/>
          <p:nvPr/>
        </p:nvSpPr>
        <p:spPr>
          <a:xfrm>
            <a:off x="548640" y="6446520"/>
            <a:ext cx="11094415" cy="0"/>
          </a:xfrm>
          <a:prstGeom prst="line">
            <a:avLst/>
          </a:prstGeom>
          <a:noFill/>
          <a:ln w="6350">
            <a:solidFill>
              <a:srgbClr val="D4D6DC"/>
            </a:solidFill>
            <a:prstDash val="solid"/>
          </a:ln>
        </p:spPr>
        <p:txBody>
          <a:bodyPr/>
          <a:p/>
        </p:txBody>
      </p:sp>
      <p:sp>
        <p:nvSpPr>
          <p:cNvPr id="15" name="Text 12"/>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6" name="Text 13"/>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7" name="Text 14"/>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8</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04</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MARKET &amp; LAND THESIS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Land Appreciation Thesis</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Market data supports a $300/SF exit — and the deal works even at $225/SF. Sponsor retains full discretion on timing.</a:t>
            </a:r>
            <a:endParaRPr lang="en-US" sz="1300" dirty="0"/>
          </a:p>
        </p:txBody>
      </p:sp>
      <p:sp>
        <p:nvSpPr>
          <p:cNvPr id="8" name="Shape 6"/>
          <p:cNvSpPr/>
          <p:nvPr/>
        </p:nvSpPr>
        <p:spPr>
          <a:xfrm>
            <a:off x="548640" y="2011680"/>
            <a:ext cx="11094415" cy="640080"/>
          </a:xfrm>
          <a:prstGeom prst="rect">
            <a:avLst/>
          </a:prstGeom>
          <a:solidFill>
            <a:srgbClr val="0B163C"/>
          </a:solidFill>
          <a:ln w="12700">
            <a:solidFill>
              <a:srgbClr val="0B163C"/>
            </a:solidFill>
            <a:prstDash val="solid"/>
          </a:ln>
        </p:spPr>
        <p:txBody>
          <a:bodyPr/>
          <a:p/>
        </p:txBody>
      </p:sp>
      <p:sp>
        <p:nvSpPr>
          <p:cNvPr id="9" name="Text 7"/>
          <p:cNvSpPr/>
          <p:nvPr/>
        </p:nvSpPr>
        <p:spPr>
          <a:xfrm>
            <a:off x="548640" y="2121408"/>
            <a:ext cx="11094415" cy="457200"/>
          </a:xfrm>
          <a:prstGeom prst="rect">
            <a:avLst/>
          </a:prstGeom>
          <a:noFill/>
          <a:ln/>
        </p:spPr>
        <p:txBody>
          <a:bodyPr wrap="square" lIns="0" tIns="0" rIns="0" bIns="0" rtlCol="0" anchor="ctr"/>
          <a:lstStyle/>
          <a:p>
            <a:pPr algn="ctr" indent="0" marL="0">
              <a:buNone/>
            </a:pPr>
            <a:r>
              <a:rPr lang="en-US" sz="1800" b="1" spc="100" kern="0" dirty="0">
                <a:solidFill>
                  <a:srgbClr val="FFFFFF"/>
                </a:solidFill>
                <a:latin typeface="Joost Medium" pitchFamily="34" charset="0"/>
                <a:ea typeface="Joost Medium" pitchFamily="34" charset="-122"/>
                <a:cs typeface="Joost Medium" pitchFamily="34" charset="-120"/>
              </a:rPr>
              <a:t>$163/SF → $300/SF  =  6.2% CAGR over the underwritten hold</a:t>
            </a:r>
            <a:endParaRPr lang="en-US" sz="1800" dirty="0"/>
          </a:p>
        </p:txBody>
      </p:sp>
      <p:sp>
        <p:nvSpPr>
          <p:cNvPr id="10" name="Text 8"/>
          <p:cNvSpPr/>
          <p:nvPr/>
        </p:nvSpPr>
        <p:spPr>
          <a:xfrm>
            <a:off x="548640" y="2880360"/>
            <a:ext cx="5486400"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MARKET DATA</a:t>
            </a:r>
            <a:endParaRPr lang="en-US" sz="900" dirty="0"/>
          </a:p>
        </p:txBody>
      </p:sp>
      <p:sp>
        <p:nvSpPr>
          <p:cNvPr id="11" name="Shape 9"/>
          <p:cNvSpPr/>
          <p:nvPr/>
        </p:nvSpPr>
        <p:spPr>
          <a:xfrm>
            <a:off x="548640" y="3182112"/>
            <a:ext cx="5760720" cy="0"/>
          </a:xfrm>
          <a:prstGeom prst="line">
            <a:avLst/>
          </a:prstGeom>
          <a:noFill/>
          <a:ln w="7620">
            <a:solidFill>
              <a:srgbClr val="0B163C"/>
            </a:solidFill>
            <a:prstDash val="solid"/>
          </a:ln>
        </p:spPr>
        <p:txBody>
          <a:bodyPr/>
          <a:p/>
        </p:txBody>
      </p:sp>
      <p:sp>
        <p:nvSpPr>
          <p:cNvPr id="12" name="Text 10"/>
          <p:cNvSpPr/>
          <p:nvPr/>
        </p:nvSpPr>
        <p:spPr>
          <a:xfrm>
            <a:off x="548640" y="3291840"/>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Houston Heights Land Values</a:t>
            </a:r>
            <a:endParaRPr lang="en-US" sz="900" dirty="0"/>
          </a:p>
        </p:txBody>
      </p:sp>
      <p:sp>
        <p:nvSpPr>
          <p:cNvPr id="13" name="Text 11"/>
          <p:cNvSpPr/>
          <p:nvPr/>
        </p:nvSpPr>
        <p:spPr>
          <a:xfrm>
            <a:off x="2880360" y="3291840"/>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+64% over 10 years (6.4% annual)</a:t>
            </a:r>
            <a:endParaRPr lang="en-US" sz="900" dirty="0"/>
          </a:p>
        </p:txBody>
      </p:sp>
      <p:sp>
        <p:nvSpPr>
          <p:cNvPr id="14" name="Text 12"/>
          <p:cNvSpPr/>
          <p:nvPr/>
        </p:nvSpPr>
        <p:spPr>
          <a:xfrm>
            <a:off x="5303520" y="3291840"/>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HAR / Redfin</a:t>
            </a:r>
            <a:endParaRPr lang="en-US" sz="800" dirty="0"/>
          </a:p>
        </p:txBody>
      </p:sp>
      <p:sp>
        <p:nvSpPr>
          <p:cNvPr id="15" name="Shape 13"/>
          <p:cNvSpPr/>
          <p:nvPr/>
        </p:nvSpPr>
        <p:spPr>
          <a:xfrm>
            <a:off x="548640" y="3575304"/>
            <a:ext cx="5760720" cy="0"/>
          </a:xfrm>
          <a:prstGeom prst="line">
            <a:avLst/>
          </a:prstGeom>
          <a:noFill/>
          <a:ln w="3810">
            <a:solidFill>
              <a:srgbClr val="D4D6DC"/>
            </a:solidFill>
            <a:prstDash val="solid"/>
          </a:ln>
        </p:spPr>
        <p:txBody>
          <a:bodyPr/>
          <a:p/>
        </p:txBody>
      </p:sp>
      <p:sp>
        <p:nvSpPr>
          <p:cNvPr id="16" name="Text 14"/>
          <p:cNvSpPr/>
          <p:nvPr/>
        </p:nvSpPr>
        <p:spPr>
          <a:xfrm>
            <a:off x="548640" y="3584448"/>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Houston Overall Appreciation</a:t>
            </a:r>
            <a:endParaRPr lang="en-US" sz="900" dirty="0"/>
          </a:p>
        </p:txBody>
      </p:sp>
      <p:sp>
        <p:nvSpPr>
          <p:cNvPr id="17" name="Text 15"/>
          <p:cNvSpPr/>
          <p:nvPr/>
        </p:nvSpPr>
        <p:spPr>
          <a:xfrm>
            <a:off x="2880360" y="3584448"/>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5.4% avg annual (2014–2024)</a:t>
            </a:r>
            <a:endParaRPr lang="en-US" sz="900" dirty="0"/>
          </a:p>
        </p:txBody>
      </p:sp>
      <p:sp>
        <p:nvSpPr>
          <p:cNvPr id="18" name="Text 16"/>
          <p:cNvSpPr/>
          <p:nvPr/>
        </p:nvSpPr>
        <p:spPr>
          <a:xfrm>
            <a:off x="5303520" y="3584448"/>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ZHVI / Census</a:t>
            </a:r>
            <a:endParaRPr lang="en-US" sz="800" dirty="0"/>
          </a:p>
        </p:txBody>
      </p:sp>
      <p:sp>
        <p:nvSpPr>
          <p:cNvPr id="19" name="Shape 17"/>
          <p:cNvSpPr/>
          <p:nvPr/>
        </p:nvSpPr>
        <p:spPr>
          <a:xfrm>
            <a:off x="548640" y="3867912"/>
            <a:ext cx="5760720" cy="0"/>
          </a:xfrm>
          <a:prstGeom prst="line">
            <a:avLst/>
          </a:prstGeom>
          <a:noFill/>
          <a:ln w="3810">
            <a:solidFill>
              <a:srgbClr val="D4D6DC"/>
            </a:solidFill>
            <a:prstDash val="solid"/>
          </a:ln>
        </p:spPr>
        <p:txBody>
          <a:bodyPr/>
          <a:p/>
        </p:txBody>
      </p:sp>
      <p:sp>
        <p:nvSpPr>
          <p:cNvPr id="20" name="Text 18"/>
          <p:cNvSpPr/>
          <p:nvPr/>
        </p:nvSpPr>
        <p:spPr>
          <a:xfrm>
            <a:off x="548640" y="3877056"/>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Tanglewood (Adjacent)</a:t>
            </a:r>
            <a:endParaRPr lang="en-US" sz="900" dirty="0"/>
          </a:p>
        </p:txBody>
      </p:sp>
      <p:sp>
        <p:nvSpPr>
          <p:cNvPr id="21" name="Text 19"/>
          <p:cNvSpPr/>
          <p:nvPr/>
        </p:nvSpPr>
        <p:spPr>
          <a:xfrm>
            <a:off x="2880360" y="3877056"/>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$453/SF avg residential (2024)</a:t>
            </a:r>
            <a:endParaRPr lang="en-US" sz="900" dirty="0"/>
          </a:p>
        </p:txBody>
      </p:sp>
      <p:sp>
        <p:nvSpPr>
          <p:cNvPr id="22" name="Text 20"/>
          <p:cNvSpPr/>
          <p:nvPr/>
        </p:nvSpPr>
        <p:spPr>
          <a:xfrm>
            <a:off x="5303520" y="3877056"/>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HAR MLS</a:t>
            </a:r>
            <a:endParaRPr lang="en-US" sz="800" dirty="0"/>
          </a:p>
        </p:txBody>
      </p:sp>
      <p:sp>
        <p:nvSpPr>
          <p:cNvPr id="23" name="Shape 21"/>
          <p:cNvSpPr/>
          <p:nvPr/>
        </p:nvSpPr>
        <p:spPr>
          <a:xfrm>
            <a:off x="548640" y="4160520"/>
            <a:ext cx="5760720" cy="0"/>
          </a:xfrm>
          <a:prstGeom prst="line">
            <a:avLst/>
          </a:prstGeom>
          <a:noFill/>
          <a:ln w="3810">
            <a:solidFill>
              <a:srgbClr val="D4D6DC"/>
            </a:solidFill>
            <a:prstDash val="solid"/>
          </a:ln>
        </p:spPr>
        <p:txBody>
          <a:bodyPr/>
          <a:p/>
        </p:txBody>
      </p:sp>
      <p:sp>
        <p:nvSpPr>
          <p:cNvPr id="24" name="Text 22"/>
          <p:cNvSpPr/>
          <p:nvPr/>
        </p:nvSpPr>
        <p:spPr>
          <a:xfrm>
            <a:off x="548640" y="4169664"/>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Tanglewood YoY Growth</a:t>
            </a:r>
            <a:endParaRPr lang="en-US" sz="900" dirty="0"/>
          </a:p>
        </p:txBody>
      </p:sp>
      <p:sp>
        <p:nvSpPr>
          <p:cNvPr id="25" name="Text 23"/>
          <p:cNvSpPr/>
          <p:nvPr/>
        </p:nvSpPr>
        <p:spPr>
          <a:xfrm>
            <a:off x="2880360" y="4169664"/>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+7.3% in 2024 alone</a:t>
            </a:r>
            <a:endParaRPr lang="en-US" sz="900" dirty="0"/>
          </a:p>
        </p:txBody>
      </p:sp>
      <p:sp>
        <p:nvSpPr>
          <p:cNvPr id="26" name="Text 24"/>
          <p:cNvSpPr/>
          <p:nvPr/>
        </p:nvSpPr>
        <p:spPr>
          <a:xfrm>
            <a:off x="5303520" y="4169664"/>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HAR MLS</a:t>
            </a:r>
            <a:endParaRPr lang="en-US" sz="800" dirty="0"/>
          </a:p>
        </p:txBody>
      </p:sp>
      <p:sp>
        <p:nvSpPr>
          <p:cNvPr id="27" name="Shape 25"/>
          <p:cNvSpPr/>
          <p:nvPr/>
        </p:nvSpPr>
        <p:spPr>
          <a:xfrm>
            <a:off x="548640" y="4453128"/>
            <a:ext cx="5760720" cy="0"/>
          </a:xfrm>
          <a:prstGeom prst="line">
            <a:avLst/>
          </a:prstGeom>
          <a:noFill/>
          <a:ln w="3810">
            <a:solidFill>
              <a:srgbClr val="D4D6DC"/>
            </a:solidFill>
            <a:prstDash val="solid"/>
          </a:ln>
        </p:spPr>
        <p:txBody>
          <a:bodyPr/>
          <a:p/>
        </p:txBody>
      </p:sp>
      <p:sp>
        <p:nvSpPr>
          <p:cNvPr id="28" name="Text 26"/>
          <p:cNvSpPr/>
          <p:nvPr/>
        </p:nvSpPr>
        <p:spPr>
          <a:xfrm>
            <a:off x="548640" y="4462272"/>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Houston Median $/SF</a:t>
            </a:r>
            <a:endParaRPr lang="en-US" sz="900" dirty="0"/>
          </a:p>
        </p:txBody>
      </p:sp>
      <p:sp>
        <p:nvSpPr>
          <p:cNvPr id="29" name="Text 27"/>
          <p:cNvSpPr/>
          <p:nvPr/>
        </p:nvSpPr>
        <p:spPr>
          <a:xfrm>
            <a:off x="2880360" y="4462272"/>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+4.7% YoY (metro-wide)</a:t>
            </a:r>
            <a:endParaRPr lang="en-US" sz="900" dirty="0"/>
          </a:p>
        </p:txBody>
      </p:sp>
      <p:sp>
        <p:nvSpPr>
          <p:cNvPr id="30" name="Text 28"/>
          <p:cNvSpPr/>
          <p:nvPr/>
        </p:nvSpPr>
        <p:spPr>
          <a:xfrm>
            <a:off x="5303520" y="4462272"/>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Redfin / Zillow</a:t>
            </a:r>
            <a:endParaRPr lang="en-US" sz="800" dirty="0"/>
          </a:p>
        </p:txBody>
      </p:sp>
      <p:sp>
        <p:nvSpPr>
          <p:cNvPr id="31" name="Shape 29"/>
          <p:cNvSpPr/>
          <p:nvPr/>
        </p:nvSpPr>
        <p:spPr>
          <a:xfrm>
            <a:off x="548640" y="4745736"/>
            <a:ext cx="5760720" cy="0"/>
          </a:xfrm>
          <a:prstGeom prst="line">
            <a:avLst/>
          </a:prstGeom>
          <a:noFill/>
          <a:ln w="3810">
            <a:solidFill>
              <a:srgbClr val="D4D6DC"/>
            </a:solidFill>
            <a:prstDash val="solid"/>
          </a:ln>
        </p:spPr>
        <p:txBody>
          <a:bodyPr/>
          <a:p/>
        </p:txBody>
      </p:sp>
      <p:sp>
        <p:nvSpPr>
          <p:cNvPr id="32" name="Text 30"/>
          <p:cNvSpPr/>
          <p:nvPr/>
        </p:nvSpPr>
        <p:spPr>
          <a:xfrm>
            <a:off x="548640" y="4754880"/>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Fertitta / 4702 Westheimer</a:t>
            </a:r>
            <a:endParaRPr lang="en-US" sz="900" dirty="0"/>
          </a:p>
        </p:txBody>
      </p:sp>
      <p:sp>
        <p:nvSpPr>
          <p:cNvPr id="33" name="Text 31"/>
          <p:cNvSpPr/>
          <p:nvPr/>
        </p:nvSpPr>
        <p:spPr>
          <a:xfrm>
            <a:off x="2880360" y="4754880"/>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$225–300/SF vacant land (2024)</a:t>
            </a:r>
            <a:endParaRPr lang="en-US" sz="900" dirty="0"/>
          </a:p>
        </p:txBody>
      </p:sp>
      <p:sp>
        <p:nvSpPr>
          <p:cNvPr id="34" name="Text 32"/>
          <p:cNvSpPr/>
          <p:nvPr/>
        </p:nvSpPr>
        <p:spPr>
          <a:xfrm>
            <a:off x="5303520" y="4754880"/>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HCAD / CoStar</a:t>
            </a:r>
            <a:endParaRPr lang="en-US" sz="800" dirty="0"/>
          </a:p>
        </p:txBody>
      </p:sp>
      <p:sp>
        <p:nvSpPr>
          <p:cNvPr id="35" name="Shape 33"/>
          <p:cNvSpPr/>
          <p:nvPr/>
        </p:nvSpPr>
        <p:spPr>
          <a:xfrm>
            <a:off x="548640" y="5038344"/>
            <a:ext cx="5760720" cy="0"/>
          </a:xfrm>
          <a:prstGeom prst="line">
            <a:avLst/>
          </a:prstGeom>
          <a:noFill/>
          <a:ln w="3810">
            <a:solidFill>
              <a:srgbClr val="D4D6DC"/>
            </a:solidFill>
            <a:prstDash val="solid"/>
          </a:ln>
        </p:spPr>
        <p:txBody>
          <a:bodyPr/>
          <a:p/>
        </p:txBody>
      </p:sp>
      <p:sp>
        <p:nvSpPr>
          <p:cNvPr id="36" name="Text 34"/>
          <p:cNvSpPr/>
          <p:nvPr/>
        </p:nvSpPr>
        <p:spPr>
          <a:xfrm>
            <a:off x="548640" y="5047488"/>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BLVD Place / Post Oak JV</a:t>
            </a:r>
            <a:endParaRPr lang="en-US" sz="900" dirty="0"/>
          </a:p>
        </p:txBody>
      </p:sp>
      <p:sp>
        <p:nvSpPr>
          <p:cNvPr id="37" name="Text 35"/>
          <p:cNvSpPr/>
          <p:nvPr/>
        </p:nvSpPr>
        <p:spPr>
          <a:xfrm>
            <a:off x="2880360" y="5047488"/>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$250–350/SF land basis (2024)</a:t>
            </a:r>
            <a:endParaRPr lang="en-US" sz="900" dirty="0"/>
          </a:p>
        </p:txBody>
      </p:sp>
      <p:sp>
        <p:nvSpPr>
          <p:cNvPr id="38" name="Text 36"/>
          <p:cNvSpPr/>
          <p:nvPr/>
        </p:nvSpPr>
        <p:spPr>
          <a:xfrm>
            <a:off x="5303520" y="5047488"/>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CoStar / Press</a:t>
            </a:r>
            <a:endParaRPr lang="en-US" sz="800" dirty="0"/>
          </a:p>
        </p:txBody>
      </p:sp>
      <p:sp>
        <p:nvSpPr>
          <p:cNvPr id="39" name="Shape 37"/>
          <p:cNvSpPr/>
          <p:nvPr/>
        </p:nvSpPr>
        <p:spPr>
          <a:xfrm>
            <a:off x="548640" y="5330952"/>
            <a:ext cx="5760720" cy="0"/>
          </a:xfrm>
          <a:prstGeom prst="line">
            <a:avLst/>
          </a:prstGeom>
          <a:noFill/>
          <a:ln w="3810">
            <a:solidFill>
              <a:srgbClr val="D4D6DC"/>
            </a:solidFill>
            <a:prstDash val="solid"/>
          </a:ln>
        </p:spPr>
        <p:txBody>
          <a:bodyPr/>
          <a:p/>
        </p:txBody>
      </p:sp>
      <p:sp>
        <p:nvSpPr>
          <p:cNvPr id="40" name="Text 38"/>
          <p:cNvSpPr/>
          <p:nvPr/>
        </p:nvSpPr>
        <p:spPr>
          <a:xfrm>
            <a:off x="6949440" y="2880360"/>
            <a:ext cx="4693615"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CONSERVATIVE CASE  /  $225/SF EXIT</a:t>
            </a:r>
            <a:endParaRPr lang="en-US" sz="900" dirty="0"/>
          </a:p>
        </p:txBody>
      </p:sp>
      <p:sp>
        <p:nvSpPr>
          <p:cNvPr id="41" name="Shape 39"/>
          <p:cNvSpPr/>
          <p:nvPr/>
        </p:nvSpPr>
        <p:spPr>
          <a:xfrm>
            <a:off x="6949440" y="3182112"/>
            <a:ext cx="4693615" cy="0"/>
          </a:xfrm>
          <a:prstGeom prst="line">
            <a:avLst/>
          </a:prstGeom>
          <a:noFill/>
          <a:ln w="7620">
            <a:solidFill>
              <a:srgbClr val="0B163C"/>
            </a:solidFill>
            <a:prstDash val="solid"/>
          </a:ln>
        </p:spPr>
        <p:txBody>
          <a:bodyPr/>
          <a:p/>
        </p:txBody>
      </p:sp>
      <p:sp>
        <p:nvSpPr>
          <p:cNvPr id="42" name="Shape 40"/>
          <p:cNvSpPr/>
          <p:nvPr/>
        </p:nvSpPr>
        <p:spPr>
          <a:xfrm>
            <a:off x="6949440" y="3291840"/>
            <a:ext cx="457200" cy="0"/>
          </a:xfrm>
          <a:prstGeom prst="line">
            <a:avLst/>
          </a:prstGeom>
          <a:noFill/>
          <a:ln w="15240">
            <a:solidFill>
              <a:srgbClr val="A0B4C3"/>
            </a:solidFill>
            <a:prstDash val="solid"/>
          </a:ln>
        </p:spPr>
        <p:txBody>
          <a:bodyPr/>
          <a:p/>
        </p:txBody>
      </p:sp>
      <p:sp>
        <p:nvSpPr>
          <p:cNvPr id="43" name="Text 41"/>
          <p:cNvSpPr/>
          <p:nvPr/>
        </p:nvSpPr>
        <p:spPr>
          <a:xfrm>
            <a:off x="6949440" y="34015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3.2%</a:t>
            </a:r>
            <a:endParaRPr lang="en-US" sz="2200" dirty="0"/>
          </a:p>
        </p:txBody>
      </p:sp>
      <p:sp>
        <p:nvSpPr>
          <p:cNvPr id="44" name="Text 42"/>
          <p:cNvSpPr/>
          <p:nvPr/>
        </p:nvSpPr>
        <p:spPr>
          <a:xfrm>
            <a:off x="6949440" y="37825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REQUIRED ANNUAL GROWTH</a:t>
            </a:r>
            <a:endParaRPr lang="en-US" sz="850" dirty="0"/>
          </a:p>
        </p:txBody>
      </p:sp>
      <p:sp>
        <p:nvSpPr>
          <p:cNvPr id="45" name="Shape 43"/>
          <p:cNvSpPr/>
          <p:nvPr/>
        </p:nvSpPr>
        <p:spPr>
          <a:xfrm>
            <a:off x="9296248" y="3291840"/>
            <a:ext cx="457200" cy="0"/>
          </a:xfrm>
          <a:prstGeom prst="line">
            <a:avLst/>
          </a:prstGeom>
          <a:noFill/>
          <a:ln w="15240">
            <a:solidFill>
              <a:srgbClr val="A0B4C3"/>
            </a:solidFill>
            <a:prstDash val="solid"/>
          </a:ln>
        </p:spPr>
        <p:txBody>
          <a:bodyPr/>
          <a:p/>
        </p:txBody>
      </p:sp>
      <p:sp>
        <p:nvSpPr>
          <p:cNvPr id="46" name="Text 44"/>
          <p:cNvSpPr/>
          <p:nvPr/>
        </p:nvSpPr>
        <p:spPr>
          <a:xfrm>
            <a:off x="9296248" y="34015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40% below</a:t>
            </a:r>
            <a:endParaRPr lang="en-US" sz="2200" dirty="0"/>
          </a:p>
        </p:txBody>
      </p:sp>
      <p:sp>
        <p:nvSpPr>
          <p:cNvPr id="47" name="Text 45"/>
          <p:cNvSpPr/>
          <p:nvPr/>
        </p:nvSpPr>
        <p:spPr>
          <a:xfrm>
            <a:off x="9296248" y="37825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VS. HOUSTON AVG (5.4%)</a:t>
            </a:r>
            <a:endParaRPr lang="en-US" sz="850" dirty="0"/>
          </a:p>
        </p:txBody>
      </p:sp>
      <p:sp>
        <p:nvSpPr>
          <p:cNvPr id="48" name="Shape 46"/>
          <p:cNvSpPr/>
          <p:nvPr/>
        </p:nvSpPr>
        <p:spPr>
          <a:xfrm>
            <a:off x="6949440" y="4206240"/>
            <a:ext cx="457200" cy="0"/>
          </a:xfrm>
          <a:prstGeom prst="line">
            <a:avLst/>
          </a:prstGeom>
          <a:noFill/>
          <a:ln w="15240">
            <a:solidFill>
              <a:srgbClr val="A0B4C3"/>
            </a:solidFill>
            <a:prstDash val="solid"/>
          </a:ln>
        </p:spPr>
        <p:txBody>
          <a:bodyPr/>
          <a:p/>
        </p:txBody>
      </p:sp>
      <p:sp>
        <p:nvSpPr>
          <p:cNvPr id="49" name="Text 47"/>
          <p:cNvSpPr/>
          <p:nvPr/>
        </p:nvSpPr>
        <p:spPr>
          <a:xfrm>
            <a:off x="6949440" y="43159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$44.5M</a:t>
            </a:r>
            <a:endParaRPr lang="en-US" sz="2200" dirty="0"/>
          </a:p>
        </p:txBody>
      </p:sp>
      <p:sp>
        <p:nvSpPr>
          <p:cNvPr id="50" name="Text 48"/>
          <p:cNvSpPr/>
          <p:nvPr/>
        </p:nvSpPr>
        <p:spPr>
          <a:xfrm>
            <a:off x="6949440" y="46969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EXIT LAND VALUE</a:t>
            </a:r>
            <a:endParaRPr lang="en-US" sz="850" dirty="0"/>
          </a:p>
        </p:txBody>
      </p:sp>
      <p:sp>
        <p:nvSpPr>
          <p:cNvPr id="51" name="Shape 49"/>
          <p:cNvSpPr/>
          <p:nvPr/>
        </p:nvSpPr>
        <p:spPr>
          <a:xfrm>
            <a:off x="9296248" y="4206240"/>
            <a:ext cx="457200" cy="0"/>
          </a:xfrm>
          <a:prstGeom prst="line">
            <a:avLst/>
          </a:prstGeom>
          <a:noFill/>
          <a:ln w="15240">
            <a:solidFill>
              <a:srgbClr val="A0B4C3"/>
            </a:solidFill>
            <a:prstDash val="solid"/>
          </a:ln>
        </p:spPr>
        <p:txBody>
          <a:bodyPr/>
          <a:p/>
        </p:txBody>
      </p:sp>
      <p:sp>
        <p:nvSpPr>
          <p:cNvPr id="52" name="Text 50"/>
          <p:cNvSpPr/>
          <p:nvPr/>
        </p:nvSpPr>
        <p:spPr>
          <a:xfrm>
            <a:off x="9296248" y="43159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12.1%</a:t>
            </a:r>
            <a:endParaRPr lang="en-US" sz="2200" dirty="0"/>
          </a:p>
        </p:txBody>
      </p:sp>
      <p:sp>
        <p:nvSpPr>
          <p:cNvPr id="53" name="Text 51"/>
          <p:cNvSpPr/>
          <p:nvPr/>
        </p:nvSpPr>
        <p:spPr>
          <a:xfrm>
            <a:off x="9296248" y="46969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LP IRR (NET)</a:t>
            </a:r>
            <a:endParaRPr lang="en-US" sz="850" dirty="0"/>
          </a:p>
        </p:txBody>
      </p:sp>
      <p:sp>
        <p:nvSpPr>
          <p:cNvPr id="54" name="Shape 52"/>
          <p:cNvSpPr/>
          <p:nvPr/>
        </p:nvSpPr>
        <p:spPr>
          <a:xfrm>
            <a:off x="6949440" y="5120640"/>
            <a:ext cx="457200" cy="0"/>
          </a:xfrm>
          <a:prstGeom prst="line">
            <a:avLst/>
          </a:prstGeom>
          <a:noFill/>
          <a:ln w="15240">
            <a:solidFill>
              <a:srgbClr val="A0B4C3"/>
            </a:solidFill>
            <a:prstDash val="solid"/>
          </a:ln>
        </p:spPr>
        <p:txBody>
          <a:bodyPr/>
          <a:p/>
        </p:txBody>
      </p:sp>
      <p:sp>
        <p:nvSpPr>
          <p:cNvPr id="55" name="Text 53"/>
          <p:cNvSpPr/>
          <p:nvPr/>
        </p:nvSpPr>
        <p:spPr>
          <a:xfrm>
            <a:off x="6949440" y="52303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2.28x</a:t>
            </a:r>
            <a:endParaRPr lang="en-US" sz="2200" dirty="0"/>
          </a:p>
        </p:txBody>
      </p:sp>
      <p:sp>
        <p:nvSpPr>
          <p:cNvPr id="56" name="Text 54"/>
          <p:cNvSpPr/>
          <p:nvPr/>
        </p:nvSpPr>
        <p:spPr>
          <a:xfrm>
            <a:off x="6949440" y="56113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LP EQUITY MULTIPLE</a:t>
            </a:r>
            <a:endParaRPr lang="en-US" sz="850" dirty="0"/>
          </a:p>
        </p:txBody>
      </p:sp>
      <p:sp>
        <p:nvSpPr>
          <p:cNvPr id="57" name="Shape 55"/>
          <p:cNvSpPr/>
          <p:nvPr/>
        </p:nvSpPr>
        <p:spPr>
          <a:xfrm>
            <a:off x="9296248" y="5120640"/>
            <a:ext cx="457200" cy="0"/>
          </a:xfrm>
          <a:prstGeom prst="line">
            <a:avLst/>
          </a:prstGeom>
          <a:noFill/>
          <a:ln w="15240">
            <a:solidFill>
              <a:srgbClr val="A0B4C3"/>
            </a:solidFill>
            <a:prstDash val="solid"/>
          </a:ln>
        </p:spPr>
        <p:txBody>
          <a:bodyPr/>
          <a:p/>
        </p:txBody>
      </p:sp>
      <p:sp>
        <p:nvSpPr>
          <p:cNvPr id="58" name="Text 56"/>
          <p:cNvSpPr/>
          <p:nvPr/>
        </p:nvSpPr>
        <p:spPr>
          <a:xfrm>
            <a:off x="9296248" y="52303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~$128/SF</a:t>
            </a:r>
            <a:endParaRPr lang="en-US" sz="2200" dirty="0"/>
          </a:p>
        </p:txBody>
      </p:sp>
      <p:sp>
        <p:nvSpPr>
          <p:cNvPr id="59" name="Text 57"/>
          <p:cNvSpPr/>
          <p:nvPr/>
        </p:nvSpPr>
        <p:spPr>
          <a:xfrm>
            <a:off x="9296248" y="56113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BREAKEVEN LAND $/SF</a:t>
            </a:r>
            <a:endParaRPr lang="en-US" sz="850" dirty="0"/>
          </a:p>
        </p:txBody>
      </p:sp>
      <p:sp>
        <p:nvSpPr>
          <p:cNvPr id="60" name="Shape 58"/>
          <p:cNvSpPr/>
          <p:nvPr/>
        </p:nvSpPr>
        <p:spPr>
          <a:xfrm>
            <a:off x="548640" y="5989320"/>
            <a:ext cx="11094415" cy="457200"/>
          </a:xfrm>
          <a:prstGeom prst="rect">
            <a:avLst/>
          </a:prstGeom>
          <a:solidFill>
            <a:srgbClr val="F4F2ED"/>
          </a:solidFill>
          <a:ln w="6350">
            <a:solidFill>
              <a:srgbClr val="D4D6DC"/>
            </a:solidFill>
            <a:prstDash val="solid"/>
          </a:ln>
        </p:spPr>
        <p:txBody>
          <a:bodyPr/>
          <a:p/>
        </p:txBody>
      </p:sp>
      <p:sp>
        <p:nvSpPr>
          <p:cNvPr id="61" name="Shape 59"/>
          <p:cNvSpPr/>
          <p:nvPr/>
        </p:nvSpPr>
        <p:spPr>
          <a:xfrm>
            <a:off x="548640" y="5989320"/>
            <a:ext cx="54864" cy="457200"/>
          </a:xfrm>
          <a:prstGeom prst="rect">
            <a:avLst/>
          </a:prstGeom>
          <a:solidFill>
            <a:srgbClr val="A0B4C3"/>
          </a:solidFill>
          <a:ln w="12700">
            <a:solidFill>
              <a:srgbClr val="A0B4C3"/>
            </a:solidFill>
            <a:prstDash val="solid"/>
          </a:ln>
        </p:spPr>
        <p:txBody>
          <a:bodyPr/>
          <a:p/>
        </p:txBody>
      </p:sp>
      <p:sp>
        <p:nvSpPr>
          <p:cNvPr id="62" name="Text 60"/>
          <p:cNvSpPr/>
          <p:nvPr/>
        </p:nvSpPr>
        <p:spPr>
          <a:xfrm>
            <a:off x="731520" y="6035040"/>
            <a:ext cx="10820095" cy="182880"/>
          </a:xfrm>
          <a:prstGeom prst="rect">
            <a:avLst/>
          </a:prstGeom>
          <a:noFill/>
          <a:ln/>
        </p:spPr>
        <p:txBody>
          <a:bodyPr wrap="square" lIns="0" tIns="0" rIns="0" bIns="0" rtlCol="0" anchor="t"/>
          <a:lstStyle/>
          <a:p>
            <a:pPr indent="0" marL="0">
              <a:buNone/>
            </a:pPr>
            <a:r>
              <a:rPr lang="en-US" sz="850" b="1" spc="400" kern="0" dirty="0">
                <a:solidFill>
                  <a:srgbClr val="3E5668"/>
                </a:solidFill>
                <a:latin typeface="Joost Medium" pitchFamily="34" charset="0"/>
                <a:ea typeface="Joost Medium" pitchFamily="34" charset="-122"/>
                <a:cs typeface="Joost Medium" pitchFamily="34" charset="-120"/>
              </a:rPr>
              <a:t>6.2% ANNUAL GROWTH IS BELOW MARKET TREND</a:t>
            </a:r>
            <a:endParaRPr lang="en-US" sz="850" dirty="0"/>
          </a:p>
        </p:txBody>
      </p:sp>
      <p:sp>
        <p:nvSpPr>
          <p:cNvPr id="63" name="Text 61"/>
          <p:cNvSpPr/>
          <p:nvPr/>
        </p:nvSpPr>
        <p:spPr>
          <a:xfrm>
            <a:off x="731520" y="6217920"/>
            <a:ext cx="10820095" cy="201168"/>
          </a:xfrm>
          <a:prstGeom prst="rect">
            <a:avLst/>
          </a:prstGeom>
          <a:noFill/>
          <a:ln/>
        </p:spPr>
        <p:txBody>
          <a:bodyPr wrap="square" lIns="0" tIns="0" rIns="0" bIns="0" rtlCol="0" anchor="t"/>
          <a:lstStyle/>
          <a:p>
            <a:pPr indent="0" marL="0">
              <a:buNone/>
            </a:pPr>
            <a:r>
              <a:rPr lang="en-US" sz="900" dirty="0">
                <a:solidFill>
                  <a:srgbClr val="0B163C"/>
                </a:solidFill>
                <a:latin typeface="Gotham Book" pitchFamily="34" charset="0"/>
                <a:ea typeface="Gotham Book" pitchFamily="34" charset="-122"/>
                <a:cs typeface="Gotham Book" pitchFamily="34" charset="-120"/>
              </a:rPr>
              <a:t>Houston's Inner Loop corridors have averaged 5–7% land appreciation annually. At just 3.2% growth ($225/SF exit), LPs still earn ~12.1% IRR with a 2.28x multiple — well above hurdle.</a:t>
            </a:r>
            <a:endParaRPr lang="en-US" sz="900" dirty="0"/>
          </a:p>
        </p:txBody>
      </p:sp>
      <p:sp>
        <p:nvSpPr>
          <p:cNvPr id="64" name="Shape 62"/>
          <p:cNvSpPr/>
          <p:nvPr/>
        </p:nvSpPr>
        <p:spPr>
          <a:xfrm>
            <a:off x="548640" y="6446520"/>
            <a:ext cx="11094415" cy="0"/>
          </a:xfrm>
          <a:prstGeom prst="line">
            <a:avLst/>
          </a:prstGeom>
          <a:noFill/>
          <a:ln w="6350">
            <a:solidFill>
              <a:srgbClr val="D4D6DC"/>
            </a:solidFill>
            <a:prstDash val="solid"/>
          </a:ln>
        </p:spPr>
        <p:txBody>
          <a:bodyPr/>
          <a:p/>
        </p:txBody>
      </p:sp>
      <p:sp>
        <p:nvSpPr>
          <p:cNvPr id="65" name="Text 63"/>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66" name="Text 64"/>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67" name="Text 65"/>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9</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05</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EXIT THESIS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Development Vision — The Next Buyer</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Illustrative — what the next buyer could build after our exit — The Residences at San Felipe (14-Story Mixed-Use).</a:t>
            </a:r>
            <a:endParaRPr lang="en-US" sz="1300" dirty="0"/>
          </a:p>
        </p:txBody>
      </p:sp>
      <p:sp>
        <p:nvSpPr>
          <p:cNvPr id="8" name="Text 6"/>
          <p:cNvSpPr/>
          <p:nvPr/>
        </p:nvSpPr>
        <p:spPr>
          <a:xfrm>
            <a:off x="548640" y="2148840"/>
            <a:ext cx="4572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BUILDING PROGRAM</a:t>
            </a:r>
            <a:endParaRPr lang="en-US" sz="950" dirty="0"/>
          </a:p>
        </p:txBody>
      </p:sp>
      <p:sp>
        <p:nvSpPr>
          <p:cNvPr id="9" name="Shape 7"/>
          <p:cNvSpPr/>
          <p:nvPr/>
        </p:nvSpPr>
        <p:spPr>
          <a:xfrm>
            <a:off x="548640" y="2450592"/>
            <a:ext cx="5029200" cy="0"/>
          </a:xfrm>
          <a:prstGeom prst="line">
            <a:avLst/>
          </a:prstGeom>
          <a:noFill/>
          <a:ln w="7620">
            <a:solidFill>
              <a:srgbClr val="0B163C"/>
            </a:solidFill>
            <a:prstDash val="solid"/>
          </a:ln>
        </p:spPr>
        <p:txBody>
          <a:bodyPr/>
          <a:p/>
        </p:txBody>
      </p:sp>
      <p:sp>
        <p:nvSpPr>
          <p:cNvPr id="10" name="Text 8"/>
          <p:cNvSpPr/>
          <p:nvPr/>
        </p:nvSpPr>
        <p:spPr>
          <a:xfrm>
            <a:off x="548640" y="260604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Total Height</a:t>
            </a:r>
            <a:endParaRPr lang="en-US" sz="1100" dirty="0"/>
          </a:p>
        </p:txBody>
      </p:sp>
      <p:sp>
        <p:nvSpPr>
          <p:cNvPr id="11" name="Text 9"/>
          <p:cNvSpPr/>
          <p:nvPr/>
        </p:nvSpPr>
        <p:spPr>
          <a:xfrm>
            <a:off x="2926080" y="260604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14 Stories</a:t>
            </a:r>
            <a:endParaRPr lang="en-US" sz="1100" dirty="0"/>
          </a:p>
        </p:txBody>
      </p:sp>
      <p:sp>
        <p:nvSpPr>
          <p:cNvPr id="12" name="Shape 10"/>
          <p:cNvSpPr/>
          <p:nvPr/>
        </p:nvSpPr>
        <p:spPr>
          <a:xfrm>
            <a:off x="548640" y="2935224"/>
            <a:ext cx="5029200" cy="0"/>
          </a:xfrm>
          <a:prstGeom prst="line">
            <a:avLst/>
          </a:prstGeom>
          <a:noFill/>
          <a:ln w="3810">
            <a:solidFill>
              <a:srgbClr val="D4D6DC"/>
            </a:solidFill>
            <a:prstDash val="solid"/>
          </a:ln>
        </p:spPr>
        <p:txBody>
          <a:bodyPr/>
          <a:p/>
        </p:txBody>
      </p:sp>
      <p:sp>
        <p:nvSpPr>
          <p:cNvPr id="13" name="Text 11"/>
          <p:cNvSpPr/>
          <p:nvPr/>
        </p:nvSpPr>
        <p:spPr>
          <a:xfrm>
            <a:off x="548640" y="297180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Net Rentable</a:t>
            </a:r>
            <a:endParaRPr lang="en-US" sz="1100" dirty="0"/>
          </a:p>
        </p:txBody>
      </p:sp>
      <p:sp>
        <p:nvSpPr>
          <p:cNvPr id="14" name="Text 12"/>
          <p:cNvSpPr/>
          <p:nvPr/>
        </p:nvSpPr>
        <p:spPr>
          <a:xfrm>
            <a:off x="2926080" y="297180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353,005 SF</a:t>
            </a:r>
            <a:endParaRPr lang="en-US" sz="1100" dirty="0"/>
          </a:p>
        </p:txBody>
      </p:sp>
      <p:sp>
        <p:nvSpPr>
          <p:cNvPr id="15" name="Shape 13"/>
          <p:cNvSpPr/>
          <p:nvPr/>
        </p:nvSpPr>
        <p:spPr>
          <a:xfrm>
            <a:off x="548640" y="3300984"/>
            <a:ext cx="5029200" cy="0"/>
          </a:xfrm>
          <a:prstGeom prst="line">
            <a:avLst/>
          </a:prstGeom>
          <a:noFill/>
          <a:ln w="3810">
            <a:solidFill>
              <a:srgbClr val="D4D6DC"/>
            </a:solidFill>
            <a:prstDash val="solid"/>
          </a:ln>
        </p:spPr>
        <p:txBody>
          <a:bodyPr/>
          <a:p/>
        </p:txBody>
      </p:sp>
      <p:sp>
        <p:nvSpPr>
          <p:cNvPr id="16" name="Text 14"/>
          <p:cNvSpPr/>
          <p:nvPr/>
        </p:nvSpPr>
        <p:spPr>
          <a:xfrm>
            <a:off x="548640" y="333756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Units</a:t>
            </a:r>
            <a:endParaRPr lang="en-US" sz="1100" dirty="0"/>
          </a:p>
        </p:txBody>
      </p:sp>
      <p:sp>
        <p:nvSpPr>
          <p:cNvPr id="17" name="Text 15"/>
          <p:cNvSpPr/>
          <p:nvPr/>
        </p:nvSpPr>
        <p:spPr>
          <a:xfrm>
            <a:off x="2926080" y="333756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449</a:t>
            </a:r>
            <a:endParaRPr lang="en-US" sz="1100" dirty="0"/>
          </a:p>
        </p:txBody>
      </p:sp>
      <p:sp>
        <p:nvSpPr>
          <p:cNvPr id="18" name="Shape 16"/>
          <p:cNvSpPr/>
          <p:nvPr/>
        </p:nvSpPr>
        <p:spPr>
          <a:xfrm>
            <a:off x="548640" y="3666744"/>
            <a:ext cx="5029200" cy="0"/>
          </a:xfrm>
          <a:prstGeom prst="line">
            <a:avLst/>
          </a:prstGeom>
          <a:noFill/>
          <a:ln w="3810">
            <a:solidFill>
              <a:srgbClr val="D4D6DC"/>
            </a:solidFill>
            <a:prstDash val="solid"/>
          </a:ln>
        </p:spPr>
        <p:txBody>
          <a:bodyPr/>
          <a:p/>
        </p:txBody>
      </p:sp>
      <p:sp>
        <p:nvSpPr>
          <p:cNvPr id="19" name="Text 17"/>
          <p:cNvSpPr/>
          <p:nvPr/>
        </p:nvSpPr>
        <p:spPr>
          <a:xfrm>
            <a:off x="548640" y="370332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Avg Unit Size</a:t>
            </a:r>
            <a:endParaRPr lang="en-US" sz="1100" dirty="0"/>
          </a:p>
        </p:txBody>
      </p:sp>
      <p:sp>
        <p:nvSpPr>
          <p:cNvPr id="20" name="Text 18"/>
          <p:cNvSpPr/>
          <p:nvPr/>
        </p:nvSpPr>
        <p:spPr>
          <a:xfrm>
            <a:off x="2926080" y="370332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725 SF</a:t>
            </a:r>
            <a:endParaRPr lang="en-US" sz="1100" dirty="0"/>
          </a:p>
        </p:txBody>
      </p:sp>
      <p:sp>
        <p:nvSpPr>
          <p:cNvPr id="21" name="Shape 19"/>
          <p:cNvSpPr/>
          <p:nvPr/>
        </p:nvSpPr>
        <p:spPr>
          <a:xfrm>
            <a:off x="548640" y="4032504"/>
            <a:ext cx="5029200" cy="0"/>
          </a:xfrm>
          <a:prstGeom prst="line">
            <a:avLst/>
          </a:prstGeom>
          <a:noFill/>
          <a:ln w="3810">
            <a:solidFill>
              <a:srgbClr val="D4D6DC"/>
            </a:solidFill>
            <a:prstDash val="solid"/>
          </a:ln>
        </p:spPr>
        <p:txBody>
          <a:bodyPr/>
          <a:p/>
        </p:txBody>
      </p:sp>
      <p:sp>
        <p:nvSpPr>
          <p:cNvPr id="22" name="Text 20"/>
          <p:cNvSpPr/>
          <p:nvPr/>
        </p:nvSpPr>
        <p:spPr>
          <a:xfrm>
            <a:off x="548640" y="406908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Rent/SF/Mo</a:t>
            </a:r>
            <a:endParaRPr lang="en-US" sz="1100" dirty="0"/>
          </a:p>
        </p:txBody>
      </p:sp>
      <p:sp>
        <p:nvSpPr>
          <p:cNvPr id="23" name="Text 21"/>
          <p:cNvSpPr/>
          <p:nvPr/>
        </p:nvSpPr>
        <p:spPr>
          <a:xfrm>
            <a:off x="2926080" y="406908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$4.90</a:t>
            </a:r>
            <a:endParaRPr lang="en-US" sz="1100" dirty="0"/>
          </a:p>
        </p:txBody>
      </p:sp>
      <p:sp>
        <p:nvSpPr>
          <p:cNvPr id="24" name="Shape 22"/>
          <p:cNvSpPr/>
          <p:nvPr/>
        </p:nvSpPr>
        <p:spPr>
          <a:xfrm>
            <a:off x="548640" y="4398264"/>
            <a:ext cx="5029200" cy="0"/>
          </a:xfrm>
          <a:prstGeom prst="line">
            <a:avLst/>
          </a:prstGeom>
          <a:noFill/>
          <a:ln w="3810">
            <a:solidFill>
              <a:srgbClr val="D4D6DC"/>
            </a:solidFill>
            <a:prstDash val="solid"/>
          </a:ln>
        </p:spPr>
        <p:txBody>
          <a:bodyPr/>
          <a:p/>
        </p:txBody>
      </p:sp>
      <p:sp>
        <p:nvSpPr>
          <p:cNvPr id="25" name="Text 23"/>
          <p:cNvSpPr/>
          <p:nvPr/>
        </p:nvSpPr>
        <p:spPr>
          <a:xfrm>
            <a:off x="548640" y="443484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Rent/Unit/Mo</a:t>
            </a:r>
            <a:endParaRPr lang="en-US" sz="1100" dirty="0"/>
          </a:p>
        </p:txBody>
      </p:sp>
      <p:sp>
        <p:nvSpPr>
          <p:cNvPr id="26" name="Text 24"/>
          <p:cNvSpPr/>
          <p:nvPr/>
        </p:nvSpPr>
        <p:spPr>
          <a:xfrm>
            <a:off x="2926080" y="443484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$3,552</a:t>
            </a:r>
            <a:endParaRPr lang="en-US" sz="1100" dirty="0"/>
          </a:p>
        </p:txBody>
      </p:sp>
      <p:sp>
        <p:nvSpPr>
          <p:cNvPr id="27" name="Shape 25"/>
          <p:cNvSpPr/>
          <p:nvPr/>
        </p:nvSpPr>
        <p:spPr>
          <a:xfrm>
            <a:off x="548640" y="4764024"/>
            <a:ext cx="5029200" cy="0"/>
          </a:xfrm>
          <a:prstGeom prst="line">
            <a:avLst/>
          </a:prstGeom>
          <a:noFill/>
          <a:ln w="3810">
            <a:solidFill>
              <a:srgbClr val="D4D6DC"/>
            </a:solidFill>
            <a:prstDash val="solid"/>
          </a:ln>
        </p:spPr>
        <p:txBody>
          <a:bodyPr/>
          <a:p/>
        </p:txBody>
      </p:sp>
      <p:sp>
        <p:nvSpPr>
          <p:cNvPr id="28" name="Text 26"/>
          <p:cNvSpPr/>
          <p:nvPr/>
        </p:nvSpPr>
        <p:spPr>
          <a:xfrm>
            <a:off x="548640" y="480060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Parking</a:t>
            </a:r>
            <a:endParaRPr lang="en-US" sz="1100" dirty="0"/>
          </a:p>
        </p:txBody>
      </p:sp>
      <p:sp>
        <p:nvSpPr>
          <p:cNvPr id="29" name="Text 27"/>
          <p:cNvSpPr/>
          <p:nvPr/>
        </p:nvSpPr>
        <p:spPr>
          <a:xfrm>
            <a:off x="2926080" y="480060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660 (1.48/unit)</a:t>
            </a:r>
            <a:endParaRPr lang="en-US" sz="1100" dirty="0"/>
          </a:p>
        </p:txBody>
      </p:sp>
      <p:sp>
        <p:nvSpPr>
          <p:cNvPr id="30" name="Shape 28"/>
          <p:cNvSpPr/>
          <p:nvPr/>
        </p:nvSpPr>
        <p:spPr>
          <a:xfrm>
            <a:off x="548640" y="5129784"/>
            <a:ext cx="5029200" cy="0"/>
          </a:xfrm>
          <a:prstGeom prst="line">
            <a:avLst/>
          </a:prstGeom>
          <a:noFill/>
          <a:ln w="3810">
            <a:solidFill>
              <a:srgbClr val="D4D6DC"/>
            </a:solidFill>
            <a:prstDash val="solid"/>
          </a:ln>
        </p:spPr>
        <p:txBody>
          <a:bodyPr/>
          <a:p/>
        </p:txBody>
      </p:sp>
      <p:sp>
        <p:nvSpPr>
          <p:cNvPr id="31" name="Text 29"/>
          <p:cNvSpPr/>
          <p:nvPr/>
        </p:nvSpPr>
        <p:spPr>
          <a:xfrm>
            <a:off x="548640" y="516636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Retail</a:t>
            </a:r>
            <a:endParaRPr lang="en-US" sz="1100" dirty="0"/>
          </a:p>
        </p:txBody>
      </p:sp>
      <p:sp>
        <p:nvSpPr>
          <p:cNvPr id="32" name="Text 30"/>
          <p:cNvSpPr/>
          <p:nvPr/>
        </p:nvSpPr>
        <p:spPr>
          <a:xfrm>
            <a:off x="2926080" y="516636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24,500 SF @ $45 NNN</a:t>
            </a:r>
            <a:endParaRPr lang="en-US" sz="1100" dirty="0"/>
          </a:p>
        </p:txBody>
      </p:sp>
      <p:sp>
        <p:nvSpPr>
          <p:cNvPr id="33" name="Shape 31"/>
          <p:cNvSpPr/>
          <p:nvPr/>
        </p:nvSpPr>
        <p:spPr>
          <a:xfrm>
            <a:off x="548640" y="5495544"/>
            <a:ext cx="5029200" cy="0"/>
          </a:xfrm>
          <a:prstGeom prst="line">
            <a:avLst/>
          </a:prstGeom>
          <a:noFill/>
          <a:ln w="3810">
            <a:solidFill>
              <a:srgbClr val="D4D6DC"/>
            </a:solidFill>
            <a:prstDash val="solid"/>
          </a:ln>
        </p:spPr>
        <p:txBody>
          <a:bodyPr/>
          <a:p/>
        </p:txBody>
      </p:sp>
      <p:sp>
        <p:nvSpPr>
          <p:cNvPr id="34" name="Text 32"/>
          <p:cNvSpPr/>
          <p:nvPr/>
        </p:nvSpPr>
        <p:spPr>
          <a:xfrm>
            <a:off x="548640" y="5532120"/>
            <a:ext cx="2377440" cy="292608"/>
          </a:xfrm>
          <a:prstGeom prst="rect">
            <a:avLst/>
          </a:prstGeom>
          <a:noFill/>
          <a:ln/>
        </p:spPr>
        <p:txBody>
          <a:bodyPr wrap="square" lIns="0" tIns="0" rIns="0" bIns="0" rtlCol="0" anchor="ctr"/>
          <a:lstStyle/>
          <a:p>
            <a:pPr indent="0" marL="0">
              <a:buNone/>
            </a:pPr>
            <a:r>
              <a:rPr lang="en-US" sz="1100" dirty="0">
                <a:solidFill>
                  <a:srgbClr val="1E2A50"/>
                </a:solidFill>
                <a:latin typeface="Gotham Book" pitchFamily="34" charset="0"/>
                <a:ea typeface="Gotham Book" pitchFamily="34" charset="-122"/>
                <a:cs typeface="Gotham Book" pitchFamily="34" charset="-120"/>
              </a:rPr>
              <a:t>Amenities</a:t>
            </a:r>
            <a:endParaRPr lang="en-US" sz="1100" dirty="0"/>
          </a:p>
        </p:txBody>
      </p:sp>
      <p:sp>
        <p:nvSpPr>
          <p:cNvPr id="35" name="Text 33"/>
          <p:cNvSpPr/>
          <p:nvPr/>
        </p:nvSpPr>
        <p:spPr>
          <a:xfrm>
            <a:off x="2926080" y="5532120"/>
            <a:ext cx="2651760" cy="292608"/>
          </a:xfrm>
          <a:prstGeom prst="rect">
            <a:avLst/>
          </a:prstGeom>
          <a:noFill/>
          <a:ln/>
        </p:spPr>
        <p:txBody>
          <a:bodyPr wrap="square" lIns="0" tIns="0" rIns="0" bIns="0" rtlCol="0" anchor="ctr"/>
          <a:lstStyle/>
          <a:p>
            <a:pPr algn="r" indent="0" marL="0">
              <a:buNone/>
            </a:pPr>
            <a:r>
              <a:rPr lang="en-US" sz="1100" b="1" dirty="0">
                <a:solidFill>
                  <a:srgbClr val="0B163C"/>
                </a:solidFill>
                <a:latin typeface="Joost Medium" pitchFamily="34" charset="0"/>
                <a:ea typeface="Joost Medium" pitchFamily="34" charset="-122"/>
                <a:cs typeface="Joost Medium" pitchFamily="34" charset="-120"/>
              </a:rPr>
              <a:t>Pool, Fitness, Dog Run</a:t>
            </a:r>
            <a:endParaRPr lang="en-US" sz="1100" dirty="0"/>
          </a:p>
        </p:txBody>
      </p:sp>
      <p:sp>
        <p:nvSpPr>
          <p:cNvPr id="36" name="Shape 34"/>
          <p:cNvSpPr/>
          <p:nvPr/>
        </p:nvSpPr>
        <p:spPr>
          <a:xfrm>
            <a:off x="548640" y="5861304"/>
            <a:ext cx="5029200" cy="0"/>
          </a:xfrm>
          <a:prstGeom prst="line">
            <a:avLst/>
          </a:prstGeom>
          <a:noFill/>
          <a:ln w="3810">
            <a:solidFill>
              <a:srgbClr val="D4D6DC"/>
            </a:solidFill>
            <a:prstDash val="solid"/>
          </a:ln>
        </p:spPr>
        <p:txBody>
          <a:bodyPr/>
          <a:p/>
        </p:txBody>
      </p:sp>
      <p:pic>
        <p:nvPicPr>
          <p:cNvPr id="37" name="Image 0" descr="/sessions/funny-laughing-keller/work/ssf_unpacked/ppt/media/image8.png"/>
          <p:cNvPicPr>
            <a:picLocks noChangeAspect="1"/>
          </p:cNvPicPr>
          <p:nvPr/>
        </p:nvPicPr>
        <p:blipFill>
          <a:blip r:embed="rId1"/>
          <a:srcRect l="0" r="0" t="0" b="0"/>
          <a:stretch/>
        </p:blipFill>
        <p:spPr>
          <a:xfrm>
            <a:off x="5943600" y="2148840"/>
            <a:ext cx="5669280" cy="3657600"/>
          </a:xfrm>
          <a:prstGeom prst="rect">
            <a:avLst/>
          </a:prstGeom>
        </p:spPr>
      </p:pic>
      <p:sp>
        <p:nvSpPr>
          <p:cNvPr id="38" name="Text 35"/>
          <p:cNvSpPr/>
          <p:nvPr/>
        </p:nvSpPr>
        <p:spPr>
          <a:xfrm>
            <a:off x="5943600" y="5897880"/>
            <a:ext cx="5669280" cy="228600"/>
          </a:xfrm>
          <a:prstGeom prst="rect">
            <a:avLst/>
          </a:prstGeom>
          <a:noFill/>
          <a:ln/>
        </p:spPr>
        <p:txBody>
          <a:bodyPr wrap="square" lIns="0" tIns="0" rIns="0" bIns="0" rtlCol="0" anchor="ctr"/>
          <a:lstStyle/>
          <a:p>
            <a:pPr algn="r" indent="0" marL="0">
              <a:buNone/>
            </a:pPr>
            <a:r>
              <a:rPr lang="en-US" sz="850" i="1" dirty="0">
                <a:solidFill>
                  <a:srgbClr val="6E7A90"/>
                </a:solidFill>
                <a:latin typeface="Gotham Book" pitchFamily="34" charset="0"/>
                <a:ea typeface="Gotham Book" pitchFamily="34" charset="-122"/>
                <a:cs typeface="Gotham Book" pitchFamily="34" charset="-120"/>
              </a:rPr>
              <a:t>Conceptual rendering — for illustrative purposes only</a:t>
            </a:r>
            <a:endParaRPr lang="en-US" sz="850" dirty="0"/>
          </a:p>
        </p:txBody>
      </p:sp>
      <p:sp>
        <p:nvSpPr>
          <p:cNvPr id="39" name="Shape 36"/>
          <p:cNvSpPr/>
          <p:nvPr/>
        </p:nvSpPr>
        <p:spPr>
          <a:xfrm>
            <a:off x="548640" y="6446520"/>
            <a:ext cx="11094415" cy="0"/>
          </a:xfrm>
          <a:prstGeom prst="line">
            <a:avLst/>
          </a:prstGeom>
          <a:noFill/>
          <a:ln w="6350">
            <a:solidFill>
              <a:srgbClr val="D4D6DC"/>
            </a:solidFill>
            <a:prstDash val="solid"/>
          </a:ln>
        </p:spPr>
        <p:txBody>
          <a:bodyPr/>
          <a:p/>
        </p:txBody>
      </p:sp>
      <p:sp>
        <p:nvSpPr>
          <p:cNvPr id="40" name="Text 3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41" name="Text 38"/>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42" name="Text 39"/>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10</a:t>
            </a:r>
            <a:endParaRPr lang="en-US" sz="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05</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EXIT THESIS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Next Buyer Economics — Post-Exit</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Developer pro forma at exit validates the land-value thesis. MF development occurs after our sale — sponsor controls exit timing.</a:t>
            </a:r>
            <a:endParaRPr lang="en-US" sz="1300" dirty="0"/>
          </a:p>
        </p:txBody>
      </p:sp>
      <p:sp>
        <p:nvSpPr>
          <p:cNvPr id="8" name="Shape 6"/>
          <p:cNvSpPr/>
          <p:nvPr/>
        </p:nvSpPr>
        <p:spPr>
          <a:xfrm>
            <a:off x="548640" y="2148840"/>
            <a:ext cx="457200" cy="0"/>
          </a:xfrm>
          <a:prstGeom prst="line">
            <a:avLst/>
          </a:prstGeom>
          <a:noFill/>
          <a:ln w="15240">
            <a:solidFill>
              <a:srgbClr val="A0B4C3"/>
            </a:solidFill>
            <a:prstDash val="solid"/>
          </a:ln>
        </p:spPr>
        <p:txBody>
          <a:bodyPr/>
          <a:p/>
        </p:txBody>
      </p:sp>
      <p:sp>
        <p:nvSpPr>
          <p:cNvPr id="9" name="Text 7"/>
          <p:cNvSpPr/>
          <p:nvPr/>
        </p:nvSpPr>
        <p:spPr>
          <a:xfrm>
            <a:off x="548640" y="2258568"/>
            <a:ext cx="2590724" cy="457200"/>
          </a:xfrm>
          <a:prstGeom prst="rect">
            <a:avLst/>
          </a:prstGeom>
          <a:noFill/>
          <a:ln/>
        </p:spPr>
        <p:txBody>
          <a:bodyPr wrap="square" lIns="0" tIns="0" rIns="0" bIns="0" rtlCol="0" anchor="t"/>
          <a:lstStyle/>
          <a:p>
            <a:pPr algn="l" indent="0" marL="0">
              <a:buNone/>
            </a:pPr>
            <a:r>
              <a:rPr lang="en-US" sz="3000" b="1" dirty="0">
                <a:solidFill>
                  <a:srgbClr val="0B163C"/>
                </a:solidFill>
                <a:latin typeface="Joost Medium" pitchFamily="34" charset="0"/>
                <a:ea typeface="Joost Medium" pitchFamily="34" charset="-122"/>
                <a:cs typeface="Joost Medium" pitchFamily="34" charset="-120"/>
              </a:rPr>
              <a:t>19.2%</a:t>
            </a:r>
            <a:endParaRPr lang="en-US" sz="3000" dirty="0"/>
          </a:p>
        </p:txBody>
      </p:sp>
      <p:sp>
        <p:nvSpPr>
          <p:cNvPr id="10" name="Text 8"/>
          <p:cNvSpPr/>
          <p:nvPr/>
        </p:nvSpPr>
        <p:spPr>
          <a:xfrm>
            <a:off x="548640" y="2761488"/>
            <a:ext cx="259072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DEVELOPER IRR</a:t>
            </a:r>
            <a:endParaRPr lang="en-US" sz="850" dirty="0"/>
          </a:p>
        </p:txBody>
      </p:sp>
      <p:sp>
        <p:nvSpPr>
          <p:cNvPr id="11" name="Shape 9"/>
          <p:cNvSpPr/>
          <p:nvPr/>
        </p:nvSpPr>
        <p:spPr>
          <a:xfrm>
            <a:off x="3322244" y="2148840"/>
            <a:ext cx="457200" cy="0"/>
          </a:xfrm>
          <a:prstGeom prst="line">
            <a:avLst/>
          </a:prstGeom>
          <a:noFill/>
          <a:ln w="15240">
            <a:solidFill>
              <a:srgbClr val="A0B4C3"/>
            </a:solidFill>
            <a:prstDash val="solid"/>
          </a:ln>
        </p:spPr>
        <p:txBody>
          <a:bodyPr/>
          <a:p/>
        </p:txBody>
      </p:sp>
      <p:sp>
        <p:nvSpPr>
          <p:cNvPr id="12" name="Text 10"/>
          <p:cNvSpPr/>
          <p:nvPr/>
        </p:nvSpPr>
        <p:spPr>
          <a:xfrm>
            <a:off x="3322244" y="2258568"/>
            <a:ext cx="2590724" cy="457200"/>
          </a:xfrm>
          <a:prstGeom prst="rect">
            <a:avLst/>
          </a:prstGeom>
          <a:noFill/>
          <a:ln/>
        </p:spPr>
        <p:txBody>
          <a:bodyPr wrap="square" lIns="0" tIns="0" rIns="0" bIns="0" rtlCol="0" anchor="t"/>
          <a:lstStyle/>
          <a:p>
            <a:pPr algn="l" indent="0" marL="0">
              <a:buNone/>
            </a:pPr>
            <a:r>
              <a:rPr lang="en-US" sz="3000" b="1" dirty="0">
                <a:solidFill>
                  <a:srgbClr val="0B163C"/>
                </a:solidFill>
                <a:latin typeface="Joost Medium" pitchFamily="34" charset="0"/>
                <a:ea typeface="Joost Medium" pitchFamily="34" charset="-122"/>
                <a:cs typeface="Joost Medium" pitchFamily="34" charset="-120"/>
              </a:rPr>
              <a:t>2.78x</a:t>
            </a:r>
            <a:endParaRPr lang="en-US" sz="3000" dirty="0"/>
          </a:p>
        </p:txBody>
      </p:sp>
      <p:sp>
        <p:nvSpPr>
          <p:cNvPr id="13" name="Text 11"/>
          <p:cNvSpPr/>
          <p:nvPr/>
        </p:nvSpPr>
        <p:spPr>
          <a:xfrm>
            <a:off x="3322244" y="2761488"/>
            <a:ext cx="259072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EQUITY MULTIPLE</a:t>
            </a:r>
            <a:endParaRPr lang="en-US" sz="850" dirty="0"/>
          </a:p>
        </p:txBody>
      </p:sp>
      <p:sp>
        <p:nvSpPr>
          <p:cNvPr id="14" name="Shape 12"/>
          <p:cNvSpPr/>
          <p:nvPr/>
        </p:nvSpPr>
        <p:spPr>
          <a:xfrm>
            <a:off x="6095848" y="2148840"/>
            <a:ext cx="457200" cy="0"/>
          </a:xfrm>
          <a:prstGeom prst="line">
            <a:avLst/>
          </a:prstGeom>
          <a:noFill/>
          <a:ln w="15240">
            <a:solidFill>
              <a:srgbClr val="A0B4C3"/>
            </a:solidFill>
            <a:prstDash val="solid"/>
          </a:ln>
        </p:spPr>
        <p:txBody>
          <a:bodyPr/>
          <a:p/>
        </p:txBody>
      </p:sp>
      <p:sp>
        <p:nvSpPr>
          <p:cNvPr id="15" name="Text 13"/>
          <p:cNvSpPr/>
          <p:nvPr/>
        </p:nvSpPr>
        <p:spPr>
          <a:xfrm>
            <a:off x="6095848" y="2258568"/>
            <a:ext cx="2590724" cy="457200"/>
          </a:xfrm>
          <a:prstGeom prst="rect">
            <a:avLst/>
          </a:prstGeom>
          <a:noFill/>
          <a:ln/>
        </p:spPr>
        <p:txBody>
          <a:bodyPr wrap="square" lIns="0" tIns="0" rIns="0" bIns="0" rtlCol="0" anchor="t"/>
          <a:lstStyle/>
          <a:p>
            <a:pPr algn="l" indent="0" marL="0">
              <a:buNone/>
            </a:pPr>
            <a:r>
              <a:rPr lang="en-US" sz="3000" b="1" dirty="0">
                <a:solidFill>
                  <a:srgbClr val="0B163C"/>
                </a:solidFill>
                <a:latin typeface="Joost Medium" pitchFamily="34" charset="0"/>
                <a:ea typeface="Joost Medium" pitchFamily="34" charset="-122"/>
                <a:cs typeface="Joost Medium" pitchFamily="34" charset="-120"/>
              </a:rPr>
              <a:t>$255.4M</a:t>
            </a:r>
            <a:endParaRPr lang="en-US" sz="3000" dirty="0"/>
          </a:p>
        </p:txBody>
      </p:sp>
      <p:sp>
        <p:nvSpPr>
          <p:cNvPr id="16" name="Text 14"/>
          <p:cNvSpPr/>
          <p:nvPr/>
        </p:nvSpPr>
        <p:spPr>
          <a:xfrm>
            <a:off x="6095848" y="2761488"/>
            <a:ext cx="259072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STABILIZED VALUE</a:t>
            </a:r>
            <a:endParaRPr lang="en-US" sz="850" dirty="0"/>
          </a:p>
        </p:txBody>
      </p:sp>
      <p:sp>
        <p:nvSpPr>
          <p:cNvPr id="17" name="Shape 15"/>
          <p:cNvSpPr/>
          <p:nvPr/>
        </p:nvSpPr>
        <p:spPr>
          <a:xfrm>
            <a:off x="8869451" y="2148840"/>
            <a:ext cx="457200" cy="0"/>
          </a:xfrm>
          <a:prstGeom prst="line">
            <a:avLst/>
          </a:prstGeom>
          <a:noFill/>
          <a:ln w="15240">
            <a:solidFill>
              <a:srgbClr val="A0B4C3"/>
            </a:solidFill>
            <a:prstDash val="solid"/>
          </a:ln>
        </p:spPr>
        <p:txBody>
          <a:bodyPr/>
          <a:p/>
        </p:txBody>
      </p:sp>
      <p:sp>
        <p:nvSpPr>
          <p:cNvPr id="18" name="Text 16"/>
          <p:cNvSpPr/>
          <p:nvPr/>
        </p:nvSpPr>
        <p:spPr>
          <a:xfrm>
            <a:off x="8869451" y="2258568"/>
            <a:ext cx="2590724" cy="457200"/>
          </a:xfrm>
          <a:prstGeom prst="rect">
            <a:avLst/>
          </a:prstGeom>
          <a:noFill/>
          <a:ln/>
        </p:spPr>
        <p:txBody>
          <a:bodyPr wrap="square" lIns="0" tIns="0" rIns="0" bIns="0" rtlCol="0" anchor="t"/>
          <a:lstStyle/>
          <a:p>
            <a:pPr algn="l" indent="0" marL="0">
              <a:buNone/>
            </a:pPr>
            <a:r>
              <a:rPr lang="en-US" sz="3000" b="1" dirty="0">
                <a:solidFill>
                  <a:srgbClr val="0B163C"/>
                </a:solidFill>
                <a:latin typeface="Joost Medium" pitchFamily="34" charset="0"/>
                <a:ea typeface="Joost Medium" pitchFamily="34" charset="-122"/>
                <a:cs typeface="Joost Medium" pitchFamily="34" charset="-120"/>
              </a:rPr>
              <a:t>28.8%</a:t>
            </a:r>
            <a:endParaRPr lang="en-US" sz="3000" dirty="0"/>
          </a:p>
        </p:txBody>
      </p:sp>
      <p:sp>
        <p:nvSpPr>
          <p:cNvPr id="19" name="Text 17"/>
          <p:cNvSpPr/>
          <p:nvPr/>
        </p:nvSpPr>
        <p:spPr>
          <a:xfrm>
            <a:off x="8869451" y="2761488"/>
            <a:ext cx="259072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PROFIT MARGIN</a:t>
            </a:r>
            <a:endParaRPr lang="en-US" sz="850" dirty="0"/>
          </a:p>
        </p:txBody>
      </p:sp>
      <p:sp>
        <p:nvSpPr>
          <p:cNvPr id="20" name="Text 18"/>
          <p:cNvSpPr/>
          <p:nvPr/>
        </p:nvSpPr>
        <p:spPr>
          <a:xfrm>
            <a:off x="548640" y="3520440"/>
            <a:ext cx="54864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TOTAL DEVELOPMENT COST</a:t>
            </a:r>
            <a:endParaRPr lang="en-US" sz="950" dirty="0"/>
          </a:p>
        </p:txBody>
      </p:sp>
      <p:sp>
        <p:nvSpPr>
          <p:cNvPr id="21" name="Shape 19"/>
          <p:cNvSpPr/>
          <p:nvPr/>
        </p:nvSpPr>
        <p:spPr>
          <a:xfrm>
            <a:off x="548640" y="3822192"/>
            <a:ext cx="5029200" cy="0"/>
          </a:xfrm>
          <a:prstGeom prst="line">
            <a:avLst/>
          </a:prstGeom>
          <a:noFill/>
          <a:ln w="7620">
            <a:solidFill>
              <a:srgbClr val="0B163C"/>
            </a:solidFill>
            <a:prstDash val="solid"/>
          </a:ln>
        </p:spPr>
        <p:txBody>
          <a:bodyPr/>
          <a:p/>
        </p:txBody>
      </p:sp>
      <p:sp>
        <p:nvSpPr>
          <p:cNvPr id="22" name="Text 20"/>
          <p:cNvSpPr/>
          <p:nvPr/>
        </p:nvSpPr>
        <p:spPr>
          <a:xfrm>
            <a:off x="548640" y="39319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Land (+ 1.5% close)</a:t>
            </a:r>
            <a:endParaRPr lang="en-US" sz="950" dirty="0"/>
          </a:p>
        </p:txBody>
      </p:sp>
      <p:sp>
        <p:nvSpPr>
          <p:cNvPr id="23" name="Text 21"/>
          <p:cNvSpPr/>
          <p:nvPr/>
        </p:nvSpPr>
        <p:spPr>
          <a:xfrm>
            <a:off x="3291840" y="39319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$60,218,529</a:t>
            </a:r>
            <a:endParaRPr lang="en-US" sz="950" dirty="0"/>
          </a:p>
        </p:txBody>
      </p:sp>
      <p:sp>
        <p:nvSpPr>
          <p:cNvPr id="24" name="Shape 22"/>
          <p:cNvSpPr/>
          <p:nvPr/>
        </p:nvSpPr>
        <p:spPr>
          <a:xfrm>
            <a:off x="548640" y="4151376"/>
            <a:ext cx="5029200" cy="0"/>
          </a:xfrm>
          <a:prstGeom prst="line">
            <a:avLst/>
          </a:prstGeom>
          <a:noFill/>
          <a:ln w="3810">
            <a:solidFill>
              <a:srgbClr val="D4D6DC"/>
            </a:solidFill>
            <a:prstDash val="solid"/>
          </a:ln>
        </p:spPr>
        <p:txBody>
          <a:bodyPr/>
          <a:p/>
        </p:txBody>
      </p:sp>
      <p:sp>
        <p:nvSpPr>
          <p:cNvPr id="25" name="Text 23"/>
          <p:cNvSpPr/>
          <p:nvPr/>
        </p:nvSpPr>
        <p:spPr>
          <a:xfrm>
            <a:off x="548640" y="41605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CVS Buyout</a:t>
            </a:r>
            <a:endParaRPr lang="en-US" sz="950" dirty="0"/>
          </a:p>
        </p:txBody>
      </p:sp>
      <p:sp>
        <p:nvSpPr>
          <p:cNvPr id="26" name="Text 24"/>
          <p:cNvSpPr/>
          <p:nvPr/>
        </p:nvSpPr>
        <p:spPr>
          <a:xfrm>
            <a:off x="3291840" y="41605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$2,202,971</a:t>
            </a:r>
            <a:endParaRPr lang="en-US" sz="950" dirty="0"/>
          </a:p>
        </p:txBody>
      </p:sp>
      <p:sp>
        <p:nvSpPr>
          <p:cNvPr id="27" name="Shape 25"/>
          <p:cNvSpPr/>
          <p:nvPr/>
        </p:nvSpPr>
        <p:spPr>
          <a:xfrm>
            <a:off x="548640" y="4379976"/>
            <a:ext cx="5029200" cy="0"/>
          </a:xfrm>
          <a:prstGeom prst="line">
            <a:avLst/>
          </a:prstGeom>
          <a:noFill/>
          <a:ln w="3810">
            <a:solidFill>
              <a:srgbClr val="D4D6DC"/>
            </a:solidFill>
            <a:prstDash val="solid"/>
          </a:ln>
        </p:spPr>
        <p:txBody>
          <a:bodyPr/>
          <a:p/>
        </p:txBody>
      </p:sp>
      <p:sp>
        <p:nvSpPr>
          <p:cNvPr id="28" name="Text 26"/>
          <p:cNvSpPr/>
          <p:nvPr/>
        </p:nvSpPr>
        <p:spPr>
          <a:xfrm>
            <a:off x="548640" y="43891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Demo &amp; Site Prep</a:t>
            </a:r>
            <a:endParaRPr lang="en-US" sz="950" dirty="0"/>
          </a:p>
        </p:txBody>
      </p:sp>
      <p:sp>
        <p:nvSpPr>
          <p:cNvPr id="29" name="Text 27"/>
          <p:cNvSpPr/>
          <p:nvPr/>
        </p:nvSpPr>
        <p:spPr>
          <a:xfrm>
            <a:off x="3291840" y="43891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$1,328,352</a:t>
            </a:r>
            <a:endParaRPr lang="en-US" sz="950" dirty="0"/>
          </a:p>
        </p:txBody>
      </p:sp>
      <p:sp>
        <p:nvSpPr>
          <p:cNvPr id="30" name="Shape 28"/>
          <p:cNvSpPr/>
          <p:nvPr/>
        </p:nvSpPr>
        <p:spPr>
          <a:xfrm>
            <a:off x="548640" y="4608576"/>
            <a:ext cx="5029200" cy="0"/>
          </a:xfrm>
          <a:prstGeom prst="line">
            <a:avLst/>
          </a:prstGeom>
          <a:noFill/>
          <a:ln w="3810">
            <a:solidFill>
              <a:srgbClr val="D4D6DC"/>
            </a:solidFill>
            <a:prstDash val="solid"/>
          </a:ln>
        </p:spPr>
        <p:txBody>
          <a:bodyPr/>
          <a:p/>
        </p:txBody>
      </p:sp>
      <p:sp>
        <p:nvSpPr>
          <p:cNvPr id="31" name="Text 29"/>
          <p:cNvSpPr/>
          <p:nvPr/>
        </p:nvSpPr>
        <p:spPr>
          <a:xfrm>
            <a:off x="548640" y="46177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Hard Costs ($220/SF)</a:t>
            </a:r>
            <a:endParaRPr lang="en-US" sz="950" dirty="0"/>
          </a:p>
        </p:txBody>
      </p:sp>
      <p:sp>
        <p:nvSpPr>
          <p:cNvPr id="32" name="Text 30"/>
          <p:cNvSpPr/>
          <p:nvPr/>
        </p:nvSpPr>
        <p:spPr>
          <a:xfrm>
            <a:off x="3291840" y="46177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$91,366,044</a:t>
            </a:r>
            <a:endParaRPr lang="en-US" sz="950" dirty="0"/>
          </a:p>
        </p:txBody>
      </p:sp>
      <p:sp>
        <p:nvSpPr>
          <p:cNvPr id="33" name="Shape 31"/>
          <p:cNvSpPr/>
          <p:nvPr/>
        </p:nvSpPr>
        <p:spPr>
          <a:xfrm>
            <a:off x="548640" y="4837176"/>
            <a:ext cx="5029200" cy="0"/>
          </a:xfrm>
          <a:prstGeom prst="line">
            <a:avLst/>
          </a:prstGeom>
          <a:noFill/>
          <a:ln w="3810">
            <a:solidFill>
              <a:srgbClr val="D4D6DC"/>
            </a:solidFill>
            <a:prstDash val="solid"/>
          </a:ln>
        </p:spPr>
        <p:txBody>
          <a:bodyPr/>
          <a:p/>
        </p:txBody>
      </p:sp>
      <p:sp>
        <p:nvSpPr>
          <p:cNvPr id="34" name="Text 32"/>
          <p:cNvSpPr/>
          <p:nvPr/>
        </p:nvSpPr>
        <p:spPr>
          <a:xfrm>
            <a:off x="548640" y="48463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Soft Costs (22%)</a:t>
            </a:r>
            <a:endParaRPr lang="en-US" sz="950" dirty="0"/>
          </a:p>
        </p:txBody>
      </p:sp>
      <p:sp>
        <p:nvSpPr>
          <p:cNvPr id="35" name="Text 33"/>
          <p:cNvSpPr/>
          <p:nvPr/>
        </p:nvSpPr>
        <p:spPr>
          <a:xfrm>
            <a:off x="3291840" y="48463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$20,100,530</a:t>
            </a:r>
            <a:endParaRPr lang="en-US" sz="950" dirty="0"/>
          </a:p>
        </p:txBody>
      </p:sp>
      <p:sp>
        <p:nvSpPr>
          <p:cNvPr id="36" name="Shape 34"/>
          <p:cNvSpPr/>
          <p:nvPr/>
        </p:nvSpPr>
        <p:spPr>
          <a:xfrm>
            <a:off x="548640" y="5065776"/>
            <a:ext cx="5029200" cy="0"/>
          </a:xfrm>
          <a:prstGeom prst="line">
            <a:avLst/>
          </a:prstGeom>
          <a:noFill/>
          <a:ln w="3810">
            <a:solidFill>
              <a:srgbClr val="D4D6DC"/>
            </a:solidFill>
            <a:prstDash val="solid"/>
          </a:ln>
        </p:spPr>
        <p:txBody>
          <a:bodyPr/>
          <a:p/>
        </p:txBody>
      </p:sp>
      <p:sp>
        <p:nvSpPr>
          <p:cNvPr id="37" name="Text 35"/>
          <p:cNvSpPr/>
          <p:nvPr/>
        </p:nvSpPr>
        <p:spPr>
          <a:xfrm>
            <a:off x="548640" y="50749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FF&amp;E ($5K/unit)</a:t>
            </a:r>
            <a:endParaRPr lang="en-US" sz="950" dirty="0"/>
          </a:p>
        </p:txBody>
      </p:sp>
      <p:sp>
        <p:nvSpPr>
          <p:cNvPr id="38" name="Text 36"/>
          <p:cNvSpPr/>
          <p:nvPr/>
        </p:nvSpPr>
        <p:spPr>
          <a:xfrm>
            <a:off x="3291840" y="50749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$2,245,000</a:t>
            </a:r>
            <a:endParaRPr lang="en-US" sz="950" dirty="0"/>
          </a:p>
        </p:txBody>
      </p:sp>
      <p:sp>
        <p:nvSpPr>
          <p:cNvPr id="39" name="Shape 37"/>
          <p:cNvSpPr/>
          <p:nvPr/>
        </p:nvSpPr>
        <p:spPr>
          <a:xfrm>
            <a:off x="548640" y="5294376"/>
            <a:ext cx="5029200" cy="0"/>
          </a:xfrm>
          <a:prstGeom prst="line">
            <a:avLst/>
          </a:prstGeom>
          <a:noFill/>
          <a:ln w="3810">
            <a:solidFill>
              <a:srgbClr val="D4D6DC"/>
            </a:solidFill>
            <a:prstDash val="solid"/>
          </a:ln>
        </p:spPr>
        <p:txBody>
          <a:bodyPr/>
          <a:p/>
        </p:txBody>
      </p:sp>
      <p:sp>
        <p:nvSpPr>
          <p:cNvPr id="40" name="Text 38"/>
          <p:cNvSpPr/>
          <p:nvPr/>
        </p:nvSpPr>
        <p:spPr>
          <a:xfrm>
            <a:off x="548640" y="53035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Dev Fee (4%)</a:t>
            </a:r>
            <a:endParaRPr lang="en-US" sz="950" dirty="0"/>
          </a:p>
        </p:txBody>
      </p:sp>
      <p:sp>
        <p:nvSpPr>
          <p:cNvPr id="41" name="Text 39"/>
          <p:cNvSpPr/>
          <p:nvPr/>
        </p:nvSpPr>
        <p:spPr>
          <a:xfrm>
            <a:off x="3291840" y="53035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$4,458,663</a:t>
            </a:r>
            <a:endParaRPr lang="en-US" sz="950" dirty="0"/>
          </a:p>
        </p:txBody>
      </p:sp>
      <p:sp>
        <p:nvSpPr>
          <p:cNvPr id="42" name="Shape 40"/>
          <p:cNvSpPr/>
          <p:nvPr/>
        </p:nvSpPr>
        <p:spPr>
          <a:xfrm>
            <a:off x="548640" y="5522976"/>
            <a:ext cx="5029200" cy="0"/>
          </a:xfrm>
          <a:prstGeom prst="line">
            <a:avLst/>
          </a:prstGeom>
          <a:noFill/>
          <a:ln w="3810">
            <a:solidFill>
              <a:srgbClr val="D4D6DC"/>
            </a:solidFill>
            <a:prstDash val="solid"/>
          </a:ln>
        </p:spPr>
        <p:txBody>
          <a:bodyPr/>
          <a:p/>
        </p:txBody>
      </p:sp>
      <p:sp>
        <p:nvSpPr>
          <p:cNvPr id="43" name="Text 41"/>
          <p:cNvSpPr/>
          <p:nvPr/>
        </p:nvSpPr>
        <p:spPr>
          <a:xfrm>
            <a:off x="548640" y="55321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Contingency (5%)</a:t>
            </a:r>
            <a:endParaRPr lang="en-US" sz="950" dirty="0"/>
          </a:p>
        </p:txBody>
      </p:sp>
      <p:sp>
        <p:nvSpPr>
          <p:cNvPr id="44" name="Text 42"/>
          <p:cNvSpPr/>
          <p:nvPr/>
        </p:nvSpPr>
        <p:spPr>
          <a:xfrm>
            <a:off x="3291840" y="55321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$4,568,302</a:t>
            </a:r>
            <a:endParaRPr lang="en-US" sz="950" dirty="0"/>
          </a:p>
        </p:txBody>
      </p:sp>
      <p:sp>
        <p:nvSpPr>
          <p:cNvPr id="45" name="Shape 43"/>
          <p:cNvSpPr/>
          <p:nvPr/>
        </p:nvSpPr>
        <p:spPr>
          <a:xfrm>
            <a:off x="548640" y="5751576"/>
            <a:ext cx="5029200" cy="0"/>
          </a:xfrm>
          <a:prstGeom prst="line">
            <a:avLst/>
          </a:prstGeom>
          <a:noFill/>
          <a:ln w="3810">
            <a:solidFill>
              <a:srgbClr val="D4D6DC"/>
            </a:solidFill>
            <a:prstDash val="solid"/>
          </a:ln>
        </p:spPr>
        <p:txBody>
          <a:bodyPr/>
          <a:p/>
        </p:txBody>
      </p:sp>
      <p:sp>
        <p:nvSpPr>
          <p:cNvPr id="46" name="Text 44"/>
          <p:cNvSpPr/>
          <p:nvPr/>
        </p:nvSpPr>
        <p:spPr>
          <a:xfrm>
            <a:off x="548640" y="57607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Financing/Carry</a:t>
            </a:r>
            <a:endParaRPr lang="en-US" sz="950" dirty="0"/>
          </a:p>
        </p:txBody>
      </p:sp>
      <p:sp>
        <p:nvSpPr>
          <p:cNvPr id="47" name="Text 45"/>
          <p:cNvSpPr/>
          <p:nvPr/>
        </p:nvSpPr>
        <p:spPr>
          <a:xfrm>
            <a:off x="3291840" y="57607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$11,748,769</a:t>
            </a:r>
            <a:endParaRPr lang="en-US" sz="950" dirty="0"/>
          </a:p>
        </p:txBody>
      </p:sp>
      <p:sp>
        <p:nvSpPr>
          <p:cNvPr id="48" name="Shape 46"/>
          <p:cNvSpPr/>
          <p:nvPr/>
        </p:nvSpPr>
        <p:spPr>
          <a:xfrm>
            <a:off x="548640" y="5980176"/>
            <a:ext cx="5029200" cy="0"/>
          </a:xfrm>
          <a:prstGeom prst="line">
            <a:avLst/>
          </a:prstGeom>
          <a:noFill/>
          <a:ln w="3810">
            <a:solidFill>
              <a:srgbClr val="D4D6DC"/>
            </a:solidFill>
            <a:prstDash val="solid"/>
          </a:ln>
        </p:spPr>
        <p:txBody>
          <a:bodyPr/>
          <a:p/>
        </p:txBody>
      </p:sp>
      <p:sp>
        <p:nvSpPr>
          <p:cNvPr id="49" name="Text 47"/>
          <p:cNvSpPr/>
          <p:nvPr/>
        </p:nvSpPr>
        <p:spPr>
          <a:xfrm>
            <a:off x="548640" y="5989320"/>
            <a:ext cx="2743200" cy="210312"/>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Total Dev Cost</a:t>
            </a:r>
            <a:endParaRPr lang="en-US" sz="950" dirty="0"/>
          </a:p>
        </p:txBody>
      </p:sp>
      <p:sp>
        <p:nvSpPr>
          <p:cNvPr id="50" name="Text 48"/>
          <p:cNvSpPr/>
          <p:nvPr/>
        </p:nvSpPr>
        <p:spPr>
          <a:xfrm>
            <a:off x="3291840" y="5989320"/>
            <a:ext cx="2286000" cy="21031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$198,237,159</a:t>
            </a:r>
            <a:endParaRPr lang="en-US" sz="950" dirty="0"/>
          </a:p>
        </p:txBody>
      </p:sp>
      <p:sp>
        <p:nvSpPr>
          <p:cNvPr id="51" name="Shape 49"/>
          <p:cNvSpPr/>
          <p:nvPr/>
        </p:nvSpPr>
        <p:spPr>
          <a:xfrm>
            <a:off x="548640" y="5971032"/>
            <a:ext cx="5029200" cy="0"/>
          </a:xfrm>
          <a:prstGeom prst="line">
            <a:avLst/>
          </a:prstGeom>
          <a:noFill/>
          <a:ln w="6350">
            <a:solidFill>
              <a:srgbClr val="0B163C"/>
            </a:solidFill>
            <a:prstDash val="solid"/>
          </a:ln>
        </p:spPr>
        <p:txBody>
          <a:bodyPr/>
          <a:p/>
        </p:txBody>
      </p:sp>
      <p:sp>
        <p:nvSpPr>
          <p:cNvPr id="52" name="Text 50"/>
          <p:cNvSpPr/>
          <p:nvPr/>
        </p:nvSpPr>
        <p:spPr>
          <a:xfrm>
            <a:off x="548640" y="6217920"/>
            <a:ext cx="2743200"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Cost/Unit</a:t>
            </a:r>
            <a:endParaRPr lang="en-US" sz="950" dirty="0"/>
          </a:p>
        </p:txBody>
      </p:sp>
      <p:sp>
        <p:nvSpPr>
          <p:cNvPr id="53" name="Text 51"/>
          <p:cNvSpPr/>
          <p:nvPr/>
        </p:nvSpPr>
        <p:spPr>
          <a:xfrm>
            <a:off x="3291840" y="6217920"/>
            <a:ext cx="2286000"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$441,508</a:t>
            </a:r>
            <a:endParaRPr lang="en-US" sz="950" dirty="0"/>
          </a:p>
        </p:txBody>
      </p:sp>
      <p:sp>
        <p:nvSpPr>
          <p:cNvPr id="54" name="Shape 52"/>
          <p:cNvSpPr/>
          <p:nvPr/>
        </p:nvSpPr>
        <p:spPr>
          <a:xfrm>
            <a:off x="548640" y="6437376"/>
            <a:ext cx="5029200" cy="0"/>
          </a:xfrm>
          <a:prstGeom prst="line">
            <a:avLst/>
          </a:prstGeom>
          <a:noFill/>
          <a:ln w="3810">
            <a:solidFill>
              <a:srgbClr val="D4D6DC"/>
            </a:solidFill>
            <a:prstDash val="solid"/>
          </a:ln>
        </p:spPr>
        <p:txBody>
          <a:bodyPr/>
          <a:p/>
        </p:txBody>
      </p:sp>
      <p:sp>
        <p:nvSpPr>
          <p:cNvPr id="55" name="Text 53"/>
          <p:cNvSpPr/>
          <p:nvPr/>
        </p:nvSpPr>
        <p:spPr>
          <a:xfrm>
            <a:off x="6309360" y="3520440"/>
            <a:ext cx="5333695"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STABILIZED OPERATIONS</a:t>
            </a:r>
            <a:endParaRPr lang="en-US" sz="950" dirty="0"/>
          </a:p>
        </p:txBody>
      </p:sp>
      <p:sp>
        <p:nvSpPr>
          <p:cNvPr id="56" name="Shape 54"/>
          <p:cNvSpPr/>
          <p:nvPr/>
        </p:nvSpPr>
        <p:spPr>
          <a:xfrm>
            <a:off x="6309360" y="3822192"/>
            <a:ext cx="5333695" cy="0"/>
          </a:xfrm>
          <a:prstGeom prst="line">
            <a:avLst/>
          </a:prstGeom>
          <a:noFill/>
          <a:ln w="7620">
            <a:solidFill>
              <a:srgbClr val="0B163C"/>
            </a:solidFill>
            <a:prstDash val="solid"/>
          </a:ln>
        </p:spPr>
        <p:txBody>
          <a:bodyPr/>
          <a:p/>
        </p:txBody>
      </p:sp>
      <p:sp>
        <p:nvSpPr>
          <p:cNvPr id="57" name="Text 55"/>
          <p:cNvSpPr/>
          <p:nvPr/>
        </p:nvSpPr>
        <p:spPr>
          <a:xfrm>
            <a:off x="6309360" y="39319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MF Gross Potential Rev</a:t>
            </a:r>
            <a:endParaRPr lang="en-US" sz="950" dirty="0"/>
          </a:p>
        </p:txBody>
      </p:sp>
      <p:sp>
        <p:nvSpPr>
          <p:cNvPr id="58" name="Text 56"/>
          <p:cNvSpPr/>
          <p:nvPr/>
        </p:nvSpPr>
        <p:spPr>
          <a:xfrm>
            <a:off x="9242892" y="39319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$19,140,870</a:t>
            </a:r>
            <a:endParaRPr lang="en-US" sz="950" dirty="0"/>
          </a:p>
        </p:txBody>
      </p:sp>
      <p:sp>
        <p:nvSpPr>
          <p:cNvPr id="59" name="Shape 57"/>
          <p:cNvSpPr/>
          <p:nvPr/>
        </p:nvSpPr>
        <p:spPr>
          <a:xfrm>
            <a:off x="6309360" y="4151376"/>
            <a:ext cx="5333695" cy="0"/>
          </a:xfrm>
          <a:prstGeom prst="line">
            <a:avLst/>
          </a:prstGeom>
          <a:noFill/>
          <a:ln w="3810">
            <a:solidFill>
              <a:srgbClr val="D4D6DC"/>
            </a:solidFill>
            <a:prstDash val="solid"/>
          </a:ln>
        </p:spPr>
        <p:txBody>
          <a:bodyPr/>
          <a:p/>
        </p:txBody>
      </p:sp>
      <p:sp>
        <p:nvSpPr>
          <p:cNvPr id="60" name="Text 58"/>
          <p:cNvSpPr/>
          <p:nvPr/>
        </p:nvSpPr>
        <p:spPr>
          <a:xfrm>
            <a:off x="6309360" y="41605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Vacancy &amp; Loss (7%)</a:t>
            </a:r>
            <a:endParaRPr lang="en-US" sz="950" dirty="0"/>
          </a:p>
        </p:txBody>
      </p:sp>
      <p:sp>
        <p:nvSpPr>
          <p:cNvPr id="61" name="Text 59"/>
          <p:cNvSpPr/>
          <p:nvPr/>
        </p:nvSpPr>
        <p:spPr>
          <a:xfrm>
            <a:off x="9242892" y="41605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($1,339,861)</a:t>
            </a:r>
            <a:endParaRPr lang="en-US" sz="950" dirty="0"/>
          </a:p>
        </p:txBody>
      </p:sp>
      <p:sp>
        <p:nvSpPr>
          <p:cNvPr id="62" name="Shape 60"/>
          <p:cNvSpPr/>
          <p:nvPr/>
        </p:nvSpPr>
        <p:spPr>
          <a:xfrm>
            <a:off x="6309360" y="4379976"/>
            <a:ext cx="5333695" cy="0"/>
          </a:xfrm>
          <a:prstGeom prst="line">
            <a:avLst/>
          </a:prstGeom>
          <a:noFill/>
          <a:ln w="3810">
            <a:solidFill>
              <a:srgbClr val="D4D6DC"/>
            </a:solidFill>
            <a:prstDash val="solid"/>
          </a:ln>
        </p:spPr>
        <p:txBody>
          <a:bodyPr/>
          <a:p/>
        </p:txBody>
      </p:sp>
      <p:sp>
        <p:nvSpPr>
          <p:cNvPr id="63" name="Text 61"/>
          <p:cNvSpPr/>
          <p:nvPr/>
        </p:nvSpPr>
        <p:spPr>
          <a:xfrm>
            <a:off x="6309360" y="43891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Other Income</a:t>
            </a:r>
            <a:endParaRPr lang="en-US" sz="950" dirty="0"/>
          </a:p>
        </p:txBody>
      </p:sp>
      <p:sp>
        <p:nvSpPr>
          <p:cNvPr id="64" name="Text 62"/>
          <p:cNvSpPr/>
          <p:nvPr/>
        </p:nvSpPr>
        <p:spPr>
          <a:xfrm>
            <a:off x="9242892" y="43891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$987,800</a:t>
            </a:r>
            <a:endParaRPr lang="en-US" sz="950" dirty="0"/>
          </a:p>
        </p:txBody>
      </p:sp>
      <p:sp>
        <p:nvSpPr>
          <p:cNvPr id="65" name="Shape 63"/>
          <p:cNvSpPr/>
          <p:nvPr/>
        </p:nvSpPr>
        <p:spPr>
          <a:xfrm>
            <a:off x="6309360" y="4608576"/>
            <a:ext cx="5333695" cy="0"/>
          </a:xfrm>
          <a:prstGeom prst="line">
            <a:avLst/>
          </a:prstGeom>
          <a:noFill/>
          <a:ln w="3810">
            <a:solidFill>
              <a:srgbClr val="D4D6DC"/>
            </a:solidFill>
            <a:prstDash val="solid"/>
          </a:ln>
        </p:spPr>
        <p:txBody>
          <a:bodyPr/>
          <a:p/>
        </p:txBody>
      </p:sp>
      <p:sp>
        <p:nvSpPr>
          <p:cNvPr id="66" name="Text 64"/>
          <p:cNvSpPr/>
          <p:nvPr/>
        </p:nvSpPr>
        <p:spPr>
          <a:xfrm>
            <a:off x="6309360" y="46177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Retail (NNN)</a:t>
            </a:r>
            <a:endParaRPr lang="en-US" sz="950" dirty="0"/>
          </a:p>
        </p:txBody>
      </p:sp>
      <p:sp>
        <p:nvSpPr>
          <p:cNvPr id="67" name="Text 65"/>
          <p:cNvSpPr/>
          <p:nvPr/>
        </p:nvSpPr>
        <p:spPr>
          <a:xfrm>
            <a:off x="9242892" y="46177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$1,183,619</a:t>
            </a:r>
            <a:endParaRPr lang="en-US" sz="950" dirty="0"/>
          </a:p>
        </p:txBody>
      </p:sp>
      <p:sp>
        <p:nvSpPr>
          <p:cNvPr id="68" name="Shape 66"/>
          <p:cNvSpPr/>
          <p:nvPr/>
        </p:nvSpPr>
        <p:spPr>
          <a:xfrm>
            <a:off x="6309360" y="4837176"/>
            <a:ext cx="5333695" cy="0"/>
          </a:xfrm>
          <a:prstGeom prst="line">
            <a:avLst/>
          </a:prstGeom>
          <a:noFill/>
          <a:ln w="3810">
            <a:solidFill>
              <a:srgbClr val="D4D6DC"/>
            </a:solidFill>
            <a:prstDash val="solid"/>
          </a:ln>
        </p:spPr>
        <p:txBody>
          <a:bodyPr/>
          <a:p/>
        </p:txBody>
      </p:sp>
      <p:sp>
        <p:nvSpPr>
          <p:cNvPr id="69" name="Text 67"/>
          <p:cNvSpPr/>
          <p:nvPr/>
        </p:nvSpPr>
        <p:spPr>
          <a:xfrm>
            <a:off x="6309360" y="4846320"/>
            <a:ext cx="2933532" cy="210312"/>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EGI</a:t>
            </a:r>
            <a:endParaRPr lang="en-US" sz="950" dirty="0"/>
          </a:p>
        </p:txBody>
      </p:sp>
      <p:sp>
        <p:nvSpPr>
          <p:cNvPr id="70" name="Text 68"/>
          <p:cNvSpPr/>
          <p:nvPr/>
        </p:nvSpPr>
        <p:spPr>
          <a:xfrm>
            <a:off x="9242892" y="4846320"/>
            <a:ext cx="2400163" cy="21031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$19,972,428</a:t>
            </a:r>
            <a:endParaRPr lang="en-US" sz="950" dirty="0"/>
          </a:p>
        </p:txBody>
      </p:sp>
      <p:sp>
        <p:nvSpPr>
          <p:cNvPr id="71" name="Shape 69"/>
          <p:cNvSpPr/>
          <p:nvPr/>
        </p:nvSpPr>
        <p:spPr>
          <a:xfrm>
            <a:off x="6309360" y="4828032"/>
            <a:ext cx="5333695" cy="0"/>
          </a:xfrm>
          <a:prstGeom prst="line">
            <a:avLst/>
          </a:prstGeom>
          <a:noFill/>
          <a:ln w="6350">
            <a:solidFill>
              <a:srgbClr val="0B163C"/>
            </a:solidFill>
            <a:prstDash val="solid"/>
          </a:ln>
        </p:spPr>
        <p:txBody>
          <a:bodyPr/>
          <a:p/>
        </p:txBody>
      </p:sp>
      <p:sp>
        <p:nvSpPr>
          <p:cNvPr id="72" name="Text 70"/>
          <p:cNvSpPr/>
          <p:nvPr/>
        </p:nvSpPr>
        <p:spPr>
          <a:xfrm>
            <a:off x="6309360" y="50749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OpEx (36.4%)</a:t>
            </a:r>
            <a:endParaRPr lang="en-US" sz="950" dirty="0"/>
          </a:p>
        </p:txBody>
      </p:sp>
      <p:sp>
        <p:nvSpPr>
          <p:cNvPr id="73" name="Text 71"/>
          <p:cNvSpPr/>
          <p:nvPr/>
        </p:nvSpPr>
        <p:spPr>
          <a:xfrm>
            <a:off x="9242892" y="50749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($7,195,530)</a:t>
            </a:r>
            <a:endParaRPr lang="en-US" sz="950" dirty="0"/>
          </a:p>
        </p:txBody>
      </p:sp>
      <p:sp>
        <p:nvSpPr>
          <p:cNvPr id="74" name="Shape 72"/>
          <p:cNvSpPr/>
          <p:nvPr/>
        </p:nvSpPr>
        <p:spPr>
          <a:xfrm>
            <a:off x="6309360" y="5294376"/>
            <a:ext cx="5333695" cy="0"/>
          </a:xfrm>
          <a:prstGeom prst="line">
            <a:avLst/>
          </a:prstGeom>
          <a:noFill/>
          <a:ln w="3810">
            <a:solidFill>
              <a:srgbClr val="D4D6DC"/>
            </a:solidFill>
            <a:prstDash val="solid"/>
          </a:ln>
        </p:spPr>
        <p:txBody>
          <a:bodyPr/>
          <a:p/>
        </p:txBody>
      </p:sp>
      <p:sp>
        <p:nvSpPr>
          <p:cNvPr id="75" name="Text 73"/>
          <p:cNvSpPr/>
          <p:nvPr/>
        </p:nvSpPr>
        <p:spPr>
          <a:xfrm>
            <a:off x="6309360" y="5303520"/>
            <a:ext cx="2933532" cy="210312"/>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Stabilized NOI</a:t>
            </a:r>
            <a:endParaRPr lang="en-US" sz="950" dirty="0"/>
          </a:p>
        </p:txBody>
      </p:sp>
      <p:sp>
        <p:nvSpPr>
          <p:cNvPr id="76" name="Text 74"/>
          <p:cNvSpPr/>
          <p:nvPr/>
        </p:nvSpPr>
        <p:spPr>
          <a:xfrm>
            <a:off x="9242892" y="5303520"/>
            <a:ext cx="2400163" cy="21031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$12,770,454</a:t>
            </a:r>
            <a:endParaRPr lang="en-US" sz="950" dirty="0"/>
          </a:p>
        </p:txBody>
      </p:sp>
      <p:sp>
        <p:nvSpPr>
          <p:cNvPr id="77" name="Shape 75"/>
          <p:cNvSpPr/>
          <p:nvPr/>
        </p:nvSpPr>
        <p:spPr>
          <a:xfrm>
            <a:off x="6309360" y="5285232"/>
            <a:ext cx="5333695" cy="0"/>
          </a:xfrm>
          <a:prstGeom prst="line">
            <a:avLst/>
          </a:prstGeom>
          <a:noFill/>
          <a:ln w="6350">
            <a:solidFill>
              <a:srgbClr val="0B163C"/>
            </a:solidFill>
            <a:prstDash val="solid"/>
          </a:ln>
        </p:spPr>
        <p:txBody>
          <a:bodyPr/>
          <a:p/>
        </p:txBody>
      </p:sp>
      <p:sp>
        <p:nvSpPr>
          <p:cNvPr id="78" name="Text 76"/>
          <p:cNvSpPr/>
          <p:nvPr/>
        </p:nvSpPr>
        <p:spPr>
          <a:xfrm>
            <a:off x="6309360" y="55321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Dev Yield</a:t>
            </a:r>
            <a:endParaRPr lang="en-US" sz="950" dirty="0"/>
          </a:p>
        </p:txBody>
      </p:sp>
      <p:sp>
        <p:nvSpPr>
          <p:cNvPr id="79" name="Text 77"/>
          <p:cNvSpPr/>
          <p:nvPr/>
        </p:nvSpPr>
        <p:spPr>
          <a:xfrm>
            <a:off x="9242892" y="55321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6.4%</a:t>
            </a:r>
            <a:endParaRPr lang="en-US" sz="950" dirty="0"/>
          </a:p>
        </p:txBody>
      </p:sp>
      <p:sp>
        <p:nvSpPr>
          <p:cNvPr id="80" name="Shape 78"/>
          <p:cNvSpPr/>
          <p:nvPr/>
        </p:nvSpPr>
        <p:spPr>
          <a:xfrm>
            <a:off x="6309360" y="5751576"/>
            <a:ext cx="5333695" cy="0"/>
          </a:xfrm>
          <a:prstGeom prst="line">
            <a:avLst/>
          </a:prstGeom>
          <a:noFill/>
          <a:ln w="3810">
            <a:solidFill>
              <a:srgbClr val="D4D6DC"/>
            </a:solidFill>
            <a:prstDash val="solid"/>
          </a:ln>
        </p:spPr>
        <p:txBody>
          <a:bodyPr/>
          <a:p/>
        </p:txBody>
      </p:sp>
      <p:sp>
        <p:nvSpPr>
          <p:cNvPr id="81" name="Text 79"/>
          <p:cNvSpPr/>
          <p:nvPr/>
        </p:nvSpPr>
        <p:spPr>
          <a:xfrm>
            <a:off x="6309360" y="57607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Stab Value (5.0% Cap)</a:t>
            </a:r>
            <a:endParaRPr lang="en-US" sz="950" dirty="0"/>
          </a:p>
        </p:txBody>
      </p:sp>
      <p:sp>
        <p:nvSpPr>
          <p:cNvPr id="82" name="Text 80"/>
          <p:cNvSpPr/>
          <p:nvPr/>
        </p:nvSpPr>
        <p:spPr>
          <a:xfrm>
            <a:off x="9242892" y="57607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$255,409,077</a:t>
            </a:r>
            <a:endParaRPr lang="en-US" sz="950" dirty="0"/>
          </a:p>
        </p:txBody>
      </p:sp>
      <p:sp>
        <p:nvSpPr>
          <p:cNvPr id="83" name="Shape 81"/>
          <p:cNvSpPr/>
          <p:nvPr/>
        </p:nvSpPr>
        <p:spPr>
          <a:xfrm>
            <a:off x="6309360" y="5980176"/>
            <a:ext cx="5333695" cy="0"/>
          </a:xfrm>
          <a:prstGeom prst="line">
            <a:avLst/>
          </a:prstGeom>
          <a:noFill/>
          <a:ln w="3810">
            <a:solidFill>
              <a:srgbClr val="D4D6DC"/>
            </a:solidFill>
            <a:prstDash val="solid"/>
          </a:ln>
        </p:spPr>
        <p:txBody>
          <a:bodyPr/>
          <a:p/>
        </p:txBody>
      </p:sp>
      <p:sp>
        <p:nvSpPr>
          <p:cNvPr id="84" name="Text 82"/>
          <p:cNvSpPr/>
          <p:nvPr/>
        </p:nvSpPr>
        <p:spPr>
          <a:xfrm>
            <a:off x="6309360" y="5989320"/>
            <a:ext cx="2933532" cy="21031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Value/Unit</a:t>
            </a:r>
            <a:endParaRPr lang="en-US" sz="950" dirty="0"/>
          </a:p>
        </p:txBody>
      </p:sp>
      <p:sp>
        <p:nvSpPr>
          <p:cNvPr id="85" name="Text 83"/>
          <p:cNvSpPr/>
          <p:nvPr/>
        </p:nvSpPr>
        <p:spPr>
          <a:xfrm>
            <a:off x="9242892" y="5989320"/>
            <a:ext cx="2400163" cy="210312"/>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$568,840</a:t>
            </a:r>
            <a:endParaRPr lang="en-US" sz="950" dirty="0"/>
          </a:p>
        </p:txBody>
      </p:sp>
      <p:sp>
        <p:nvSpPr>
          <p:cNvPr id="86" name="Shape 84"/>
          <p:cNvSpPr/>
          <p:nvPr/>
        </p:nvSpPr>
        <p:spPr>
          <a:xfrm>
            <a:off x="6309360" y="6208776"/>
            <a:ext cx="5333695" cy="0"/>
          </a:xfrm>
          <a:prstGeom prst="line">
            <a:avLst/>
          </a:prstGeom>
          <a:noFill/>
          <a:ln w="3810">
            <a:solidFill>
              <a:srgbClr val="D4D6DC"/>
            </a:solidFill>
            <a:prstDash val="solid"/>
          </a:ln>
        </p:spPr>
        <p:txBody>
          <a:bodyPr/>
          <a:p/>
        </p:txBody>
      </p:sp>
      <p:sp>
        <p:nvSpPr>
          <p:cNvPr id="87" name="Shape 85"/>
          <p:cNvSpPr/>
          <p:nvPr/>
        </p:nvSpPr>
        <p:spPr>
          <a:xfrm>
            <a:off x="548640" y="6446520"/>
            <a:ext cx="11094415" cy="0"/>
          </a:xfrm>
          <a:prstGeom prst="line">
            <a:avLst/>
          </a:prstGeom>
          <a:noFill/>
          <a:ln w="6350">
            <a:solidFill>
              <a:srgbClr val="D4D6DC"/>
            </a:solidFill>
            <a:prstDash val="solid"/>
          </a:ln>
        </p:spPr>
        <p:txBody>
          <a:bodyPr/>
          <a:p/>
        </p:txBody>
      </p:sp>
      <p:sp>
        <p:nvSpPr>
          <p:cNvPr id="88" name="Text 86"/>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89" name="Text 87"/>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90" name="Text 88"/>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11</a:t>
            </a:r>
            <a:endParaRPr lang="en-US" sz="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06</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UPSIDE</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Value-Add Opportunities</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Underwritten hold unlocks multiple upside levers beyond base-case projections — sponsor retains full discretion on exit timing.</a:t>
            </a:r>
            <a:endParaRPr lang="en-US" sz="1300" dirty="0"/>
          </a:p>
        </p:txBody>
      </p:sp>
      <p:sp>
        <p:nvSpPr>
          <p:cNvPr id="8" name="Shape 6"/>
          <p:cNvSpPr/>
          <p:nvPr/>
        </p:nvSpPr>
        <p:spPr>
          <a:xfrm>
            <a:off x="548640" y="2194560"/>
            <a:ext cx="457200" cy="0"/>
          </a:xfrm>
          <a:prstGeom prst="line">
            <a:avLst/>
          </a:prstGeom>
          <a:noFill/>
          <a:ln w="19050">
            <a:solidFill>
              <a:srgbClr val="A0B4C3"/>
            </a:solidFill>
            <a:prstDash val="solid"/>
          </a:ln>
        </p:spPr>
        <p:txBody>
          <a:bodyPr/>
          <a:p/>
        </p:txBody>
      </p:sp>
      <p:sp>
        <p:nvSpPr>
          <p:cNvPr id="9" name="Text 7"/>
          <p:cNvSpPr/>
          <p:nvPr/>
        </p:nvSpPr>
        <p:spPr>
          <a:xfrm>
            <a:off x="548640" y="228600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PAD SITE DEVELOPMENT</a:t>
            </a:r>
            <a:endParaRPr lang="en-US" sz="1100" dirty="0"/>
          </a:p>
        </p:txBody>
      </p:sp>
      <p:sp>
        <p:nvSpPr>
          <p:cNvPr id="10" name="Text 8"/>
          <p:cNvSpPr/>
          <p:nvPr/>
        </p:nvSpPr>
        <p:spPr>
          <a:xfrm>
            <a:off x="548640" y="260604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4.54-acre site has excess parking and underutilized frontage along San Felipe</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Potential to carve 2–3 outparcel pads for QSR, bank, or medical tenants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Ground leases at $35–50/SF generate $200–400K incremental NOI</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Pad site income is additive to land value at exit</a:t>
            </a:r>
            <a:endParaRPr lang="en-US" sz="950" dirty="0"/>
          </a:p>
        </p:txBody>
      </p:sp>
      <p:sp>
        <p:nvSpPr>
          <p:cNvPr id="11" name="Shape 9"/>
          <p:cNvSpPr/>
          <p:nvPr/>
        </p:nvSpPr>
        <p:spPr>
          <a:xfrm>
            <a:off x="6233008" y="2194560"/>
            <a:ext cx="457200" cy="0"/>
          </a:xfrm>
          <a:prstGeom prst="line">
            <a:avLst/>
          </a:prstGeom>
          <a:noFill/>
          <a:ln w="19050">
            <a:solidFill>
              <a:srgbClr val="A0B4C3"/>
            </a:solidFill>
            <a:prstDash val="solid"/>
          </a:ln>
        </p:spPr>
        <p:txBody>
          <a:bodyPr/>
          <a:p/>
        </p:txBody>
      </p:sp>
      <p:sp>
        <p:nvSpPr>
          <p:cNvPr id="12" name="Text 10"/>
          <p:cNvSpPr/>
          <p:nvPr/>
        </p:nvSpPr>
        <p:spPr>
          <a:xfrm>
            <a:off x="6233008" y="228600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TENANT UPGRADES &amp; LEASE-UP</a:t>
            </a:r>
            <a:endParaRPr lang="en-US" sz="1100" dirty="0"/>
          </a:p>
        </p:txBody>
      </p:sp>
      <p:sp>
        <p:nvSpPr>
          <p:cNvPr id="13" name="Text 11"/>
          <p:cNvSpPr/>
          <p:nvPr/>
        </p:nvSpPr>
        <p:spPr>
          <a:xfrm>
            <a:off x="6233008" y="260604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Current rents ~21% below market — mark-to-market adds $471K NOI</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Re-tenant smaller suites (1,000–2,500 SF) to higher-credit operators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Target food &amp; beverage, medical, and service tenants for premium rents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Push occupancy from 95.2% to 98%+ with targeted leasing</a:t>
            </a:r>
            <a:endParaRPr lang="en-US" sz="950" dirty="0"/>
          </a:p>
        </p:txBody>
      </p:sp>
      <p:sp>
        <p:nvSpPr>
          <p:cNvPr id="14" name="Shape 12"/>
          <p:cNvSpPr/>
          <p:nvPr/>
        </p:nvSpPr>
        <p:spPr>
          <a:xfrm>
            <a:off x="548640" y="4343400"/>
            <a:ext cx="457200" cy="0"/>
          </a:xfrm>
          <a:prstGeom prst="line">
            <a:avLst/>
          </a:prstGeom>
          <a:noFill/>
          <a:ln w="19050">
            <a:solidFill>
              <a:srgbClr val="A0B4C3"/>
            </a:solidFill>
            <a:prstDash val="solid"/>
          </a:ln>
        </p:spPr>
        <p:txBody>
          <a:bodyPr/>
          <a:p/>
        </p:txBody>
      </p:sp>
      <p:sp>
        <p:nvSpPr>
          <p:cNvPr id="15" name="Text 13"/>
          <p:cNvSpPr/>
          <p:nvPr/>
        </p:nvSpPr>
        <p:spPr>
          <a:xfrm>
            <a:off x="548640" y="443484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PHYSICAL IMPROVEMENTS</a:t>
            </a:r>
            <a:endParaRPr lang="en-US" sz="1100" dirty="0"/>
          </a:p>
        </p:txBody>
      </p:sp>
      <p:sp>
        <p:nvSpPr>
          <p:cNvPr id="16" name="Text 14"/>
          <p:cNvSpPr/>
          <p:nvPr/>
        </p:nvSpPr>
        <p:spPr>
          <a:xfrm>
            <a:off x="548640" y="475488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Façade refresh, signage upgrades, and monument sign on San Felipe</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LED parking lot lighting and landscape improvements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Modernize common areas to attract higher-quality tenants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Budgeted at $36K/yr CapEx reserve — major projects self-funded</a:t>
            </a:r>
            <a:endParaRPr lang="en-US" sz="950" dirty="0"/>
          </a:p>
        </p:txBody>
      </p:sp>
      <p:sp>
        <p:nvSpPr>
          <p:cNvPr id="17" name="Shape 15"/>
          <p:cNvSpPr/>
          <p:nvPr/>
        </p:nvSpPr>
        <p:spPr>
          <a:xfrm>
            <a:off x="6233008" y="4343400"/>
            <a:ext cx="457200" cy="0"/>
          </a:xfrm>
          <a:prstGeom prst="line">
            <a:avLst/>
          </a:prstGeom>
          <a:noFill/>
          <a:ln w="19050">
            <a:solidFill>
              <a:srgbClr val="A0B4C3"/>
            </a:solidFill>
            <a:prstDash val="solid"/>
          </a:ln>
        </p:spPr>
        <p:txBody>
          <a:bodyPr/>
          <a:p/>
        </p:txBody>
      </p:sp>
      <p:sp>
        <p:nvSpPr>
          <p:cNvPr id="18" name="Text 16"/>
          <p:cNvSpPr/>
          <p:nvPr/>
        </p:nvSpPr>
        <p:spPr>
          <a:xfrm>
            <a:off x="6233008" y="443484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STRATEGIC ACQUISITIONS &amp; EXIT</a:t>
            </a:r>
            <a:endParaRPr lang="en-US" sz="1100" dirty="0"/>
          </a:p>
        </p:txBody>
      </p:sp>
      <p:sp>
        <p:nvSpPr>
          <p:cNvPr id="19" name="Text 17"/>
          <p:cNvSpPr/>
          <p:nvPr/>
        </p:nvSpPr>
        <p:spPr>
          <a:xfrm>
            <a:off x="6233008" y="475488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Opportunity to purchase hard corner Texaco gas station — expands site for development</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Assemblage creates larger, more valuable MF development parcel</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Pre-entitle for mixed-use to command premium land price at exit</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Competitive tension among developers in Houston's hottest corridor</a:t>
            </a:r>
            <a:endParaRPr lang="en-US" sz="950" dirty="0"/>
          </a:p>
        </p:txBody>
      </p:sp>
      <p:sp>
        <p:nvSpPr>
          <p:cNvPr id="20" name="Shape 18"/>
          <p:cNvSpPr/>
          <p:nvPr/>
        </p:nvSpPr>
        <p:spPr>
          <a:xfrm>
            <a:off x="548640" y="6446520"/>
            <a:ext cx="11094415" cy="0"/>
          </a:xfrm>
          <a:prstGeom prst="line">
            <a:avLst/>
          </a:prstGeom>
          <a:noFill/>
          <a:ln w="6350">
            <a:solidFill>
              <a:srgbClr val="D4D6DC"/>
            </a:solidFill>
            <a:prstDash val="solid"/>
          </a:ln>
        </p:spPr>
        <p:txBody>
          <a:bodyPr/>
          <a:p/>
        </p:txBody>
      </p:sp>
      <p:sp>
        <p:nvSpPr>
          <p:cNvPr id="21" name="Text 19"/>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22" name="Text 20"/>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23" name="Text 21"/>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12</a:t>
            </a:r>
            <a:endParaRPr lang="en-US" sz="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07</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RETURNS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LP Cash Flow to 3.11x Equity Multiple</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$14.0M invested  /  $43.5M returned  —  Pre-exit distributions plus modeled land-sale exit.</a:t>
            </a:r>
            <a:endParaRPr lang="en-US" sz="1300" dirty="0"/>
          </a:p>
        </p:txBody>
      </p:sp>
      <p:graphicFrame>
        <p:nvGraphicFramePr>
          <p:cNvPr id="15" name="Table 0"/>
          <p:cNvGraphicFramePr>
            <a:graphicFrameLocks noGrp="1"/>
          </p:cNvGraphicFramePr>
          <p:nvPr>
            <p:extLst>
              <p:ext uri="{D42A27DB-BD31-4B8C-83A1-F6EECF244321}">
                <p14:modId xmlns:p14="http://schemas.microsoft.com/office/powerpoint/2010/main" val="1579011935"/>
              </p:ext>
            </p:extLst>
          </p:nvPr>
        </p:nvGraphicFramePr>
        <p:xfrm>
          <a:off x="548640" y="2103120"/>
          <a:ext cx="11094415" cy="914400"/>
        </p:xfrm>
        <a:graphic>
          <a:graphicData uri="http://schemas.openxmlformats.org/drawingml/2006/table">
            <a:tbl>
              <a:tblPr/>
              <a:tblGrid>
                <a:gridCol w="1371600"/>
                <a:gridCol w="777240"/>
                <a:gridCol w="777240"/>
                <a:gridCol w="777240"/>
                <a:gridCol w="777240"/>
                <a:gridCol w="868680"/>
                <a:gridCol w="777240"/>
                <a:gridCol w="777240"/>
                <a:gridCol w="777240"/>
                <a:gridCol w="777240"/>
                <a:gridCol w="868680"/>
                <a:gridCol w="914400"/>
              </a:tblGrid>
              <a:tr h="246888">
                <a:tc>
                  <a:txBody>
                    <a:bodyPr/>
                    <a:lstStyle/>
                    <a:p>
                      <a:pPr algn="l" indent="0" marL="0">
                        <a:buNone/>
                      </a:pPr>
                      <a:r>
                        <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1</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2</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3</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4</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5</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6</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7</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8</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9</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YR 10</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50" b="1" spc="200" kern="0" dirty="0">
                          <a:solidFill>
                            <a:srgbClr val="0B163C"/>
                          </a:solidFill>
                          <a:latin typeface="Gotham Book" pitchFamily="34" charset="0"/>
                          <a:ea typeface="Gotham Book" pitchFamily="34" charset="-122"/>
                          <a:cs typeface="Gotham Book" pitchFamily="34" charset="-120"/>
                        </a:rPr>
                        <a:t>TOTAL</a:t>
                      </a:r>
                      <a:endParaRPr lang="en-US" sz="7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r>
              <a:tr h="246888">
                <a:tc>
                  <a:txBody>
                    <a:bodyPr/>
                    <a:lstStyle/>
                    <a:p>
                      <a:pPr algn="l" indent="0" marL="0">
                        <a:buNone/>
                      </a:pPr>
                      <a:r>
                        <a:rPr lang="en-US" sz="850" dirty="0">
                          <a:solidFill>
                            <a:srgbClr val="1E2A50"/>
                          </a:solidFill>
                          <a:latin typeface="Gotham Book" pitchFamily="34" charset="0"/>
                          <a:ea typeface="Gotham Book" pitchFamily="34" charset="-122"/>
                          <a:cs typeface="Gotham Book" pitchFamily="34" charset="-120"/>
                        </a:rPr>
                        <a:t>Net Operating Dist.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$668K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$748K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$627K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$752K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$884K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$1,012K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$1,174K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$891K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$1,051K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$1,128K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$8,935K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46888">
                <a:tc>
                  <a:txBody>
                    <a:bodyPr/>
                    <a:lstStyle/>
                    <a:p>
                      <a:pPr algn="l" indent="0" marL="0">
                        <a:buNone/>
                      </a:pPr>
                      <a:r>
                        <a:rPr lang="en-US" sz="850" dirty="0">
                          <a:solidFill>
                            <a:srgbClr val="1E2A50"/>
                          </a:solidFill>
                          <a:latin typeface="Gotham Book" pitchFamily="34" charset="0"/>
                          <a:ea typeface="Gotham Book" pitchFamily="34" charset="-122"/>
                          <a:cs typeface="Gotham Book" pitchFamily="34" charset="-120"/>
                        </a:rPr>
                        <a:t>Refi Cash-Out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$7,736K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$7,736K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46888">
                <a:tc>
                  <a:txBody>
                    <a:bodyPr/>
                    <a:lstStyle/>
                    <a:p>
                      <a:pPr algn="l" indent="0" marL="0">
                        <a:buNone/>
                      </a:pPr>
                      <a:r>
                        <a:rPr lang="en-US" sz="850" b="1" dirty="0">
                          <a:solidFill>
                            <a:srgbClr val="0B163C"/>
                          </a:solidFill>
                          <a:latin typeface="Gotham Book" pitchFamily="34" charset="0"/>
                          <a:ea typeface="Gotham Book" pitchFamily="34" charset="-122"/>
                          <a:cs typeface="Gotham Book" pitchFamily="34" charset="-120"/>
                        </a:rPr>
                        <a:t>Total LP Pre-Exit</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$668K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$748K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$627K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$752K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$8,620K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$1,012K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$1,174K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$891K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$1,051K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$1,128K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$16,671K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46888">
                <a:tc>
                  <a:txBody>
                    <a:bodyPr/>
                    <a:lstStyle/>
                    <a:p>
                      <a:pPr algn="l" indent="0" marL="0">
                        <a:buNone/>
                      </a:pPr>
                      <a:r>
                        <a:rPr lang="en-US" sz="850" dirty="0">
                          <a:solidFill>
                            <a:srgbClr val="1E2A50"/>
                          </a:solidFill>
                          <a:latin typeface="Gotham Book" pitchFamily="34" charset="0"/>
                          <a:ea typeface="Gotham Book" pitchFamily="34" charset="-122"/>
                          <a:cs typeface="Gotham Book" pitchFamily="34" charset="-120"/>
                        </a:rPr>
                        <a:t>Cash-on-Cash</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5.14%</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5.75%</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4.82%</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5.78%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6.80%</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7.78%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9.03%</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6.85%</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8.08%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8.68%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dirty="0">
                          <a:solidFill>
                            <a:srgbClr val="1E2A50"/>
                          </a:solidFill>
                          <a:latin typeface="Gotham Book" pitchFamily="34" charset="0"/>
                          <a:ea typeface="Gotham Book" pitchFamily="34" charset="-122"/>
                          <a:cs typeface="Gotham Book" pitchFamily="34" charset="-120"/>
                        </a:rPr>
                        <a:t>Avg 12.8%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46888">
                <a:tc>
                  <a:txBody>
                    <a:bodyPr/>
                    <a:lstStyle/>
                    <a:p>
                      <a:pPr algn="l" indent="0" marL="0">
                        <a:buNone/>
                      </a:pPr>
                      <a:r>
                        <a:rPr lang="en-US" sz="850" b="1" dirty="0">
                          <a:solidFill>
                            <a:srgbClr val="1E2A50"/>
                          </a:solidFill>
                          <a:latin typeface="Gotham Book" pitchFamily="34" charset="0"/>
                          <a:ea typeface="Gotham Book" pitchFamily="34" charset="-122"/>
                          <a:cs typeface="Gotham Book" pitchFamily="34" charset="-120"/>
                        </a:rPr>
                        <a:t>% Equity Back</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4.8%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10.1%</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14.6%</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20.0%</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81.5%</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88.8%</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97.2%</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103.5%</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111.0%</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850" b="1" dirty="0">
                          <a:solidFill>
                            <a:srgbClr val="1E2A50"/>
                          </a:solidFill>
                          <a:latin typeface="Gotham Book" pitchFamily="34" charset="0"/>
                          <a:ea typeface="Gotham Book" pitchFamily="34" charset="-122"/>
                          <a:cs typeface="Gotham Book" pitchFamily="34" charset="-120"/>
                        </a:rPr>
                        <a:t>119.1%</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bl>
          </a:graphicData>
        </a:graphic>
      </p:graphicFrame>
      <p:sp>
        <p:nvSpPr>
          <p:cNvPr id="9" name="Text 6"/>
          <p:cNvSpPr/>
          <p:nvPr/>
        </p:nvSpPr>
        <p:spPr>
          <a:xfrm>
            <a:off x="548640" y="3886200"/>
            <a:ext cx="73152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MODELED EXIT — THROUGH LP WATERFALL</a:t>
            </a:r>
            <a:endParaRPr lang="en-US" sz="950" dirty="0"/>
          </a:p>
        </p:txBody>
      </p:sp>
      <p:sp>
        <p:nvSpPr>
          <p:cNvPr id="10" name="Shape 7"/>
          <p:cNvSpPr/>
          <p:nvPr/>
        </p:nvSpPr>
        <p:spPr>
          <a:xfrm>
            <a:off x="548640" y="4178808"/>
            <a:ext cx="6858000" cy="0"/>
          </a:xfrm>
          <a:prstGeom prst="line">
            <a:avLst/>
          </a:prstGeom>
          <a:noFill/>
          <a:ln w="7620">
            <a:solidFill>
              <a:srgbClr val="0B163C"/>
            </a:solidFill>
            <a:prstDash val="solid"/>
          </a:ln>
        </p:spPr>
        <p:txBody>
          <a:bodyPr/>
          <a:p/>
        </p:txBody>
      </p:sp>
      <p:sp>
        <p:nvSpPr>
          <p:cNvPr id="11" name="Text 8"/>
          <p:cNvSpPr/>
          <p:nvPr/>
        </p:nvSpPr>
        <p:spPr>
          <a:xfrm>
            <a:off x="548640" y="427024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Land Sale (197,762 SF × $300/SF)</a:t>
            </a:r>
            <a:endParaRPr lang="en-US" sz="850" dirty="0"/>
          </a:p>
        </p:txBody>
      </p:sp>
      <p:sp>
        <p:nvSpPr>
          <p:cNvPr id="12" name="Text 9"/>
          <p:cNvSpPr/>
          <p:nvPr/>
        </p:nvSpPr>
        <p:spPr>
          <a:xfrm>
            <a:off x="4663440" y="427024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$59,328,600</a:t>
            </a:r>
            <a:endParaRPr lang="en-US" sz="850" dirty="0"/>
          </a:p>
        </p:txBody>
      </p:sp>
      <p:sp>
        <p:nvSpPr>
          <p:cNvPr id="13" name="Shape 10"/>
          <p:cNvSpPr/>
          <p:nvPr/>
        </p:nvSpPr>
        <p:spPr>
          <a:xfrm>
            <a:off x="548640" y="4453128"/>
            <a:ext cx="6858000" cy="0"/>
          </a:xfrm>
          <a:prstGeom prst="line">
            <a:avLst/>
          </a:prstGeom>
          <a:noFill/>
          <a:ln w="3810">
            <a:solidFill>
              <a:srgbClr val="D4D6DC"/>
            </a:solidFill>
            <a:prstDash val="solid"/>
          </a:ln>
        </p:spPr>
        <p:txBody>
          <a:bodyPr/>
          <a:p/>
        </p:txBody>
      </p:sp>
      <p:sp>
        <p:nvSpPr>
          <p:cNvPr id="14" name="Text 11"/>
          <p:cNvSpPr/>
          <p:nvPr/>
        </p:nvSpPr>
        <p:spPr>
          <a:xfrm>
            <a:off x="548640" y="445312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Less: Loan Payoff</a:t>
            </a:r>
            <a:endParaRPr lang="en-US" sz="850" dirty="0"/>
          </a:p>
        </p:txBody>
      </p:sp>
      <p:sp>
        <p:nvSpPr>
          <p:cNvPr id="15" name="Text 12"/>
          <p:cNvSpPr/>
          <p:nvPr/>
        </p:nvSpPr>
        <p:spPr>
          <a:xfrm>
            <a:off x="4663440" y="445312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($25,374,931)</a:t>
            </a:r>
            <a:endParaRPr lang="en-US" sz="850" dirty="0"/>
          </a:p>
        </p:txBody>
      </p:sp>
      <p:sp>
        <p:nvSpPr>
          <p:cNvPr id="16" name="Shape 13"/>
          <p:cNvSpPr/>
          <p:nvPr/>
        </p:nvSpPr>
        <p:spPr>
          <a:xfrm>
            <a:off x="548640" y="4636008"/>
            <a:ext cx="6858000" cy="0"/>
          </a:xfrm>
          <a:prstGeom prst="line">
            <a:avLst/>
          </a:prstGeom>
          <a:noFill/>
          <a:ln w="3810">
            <a:solidFill>
              <a:srgbClr val="D4D6DC"/>
            </a:solidFill>
            <a:prstDash val="solid"/>
          </a:ln>
        </p:spPr>
        <p:txBody>
          <a:bodyPr/>
          <a:p/>
        </p:txBody>
      </p:sp>
      <p:sp>
        <p:nvSpPr>
          <p:cNvPr id="17" name="Text 14"/>
          <p:cNvSpPr/>
          <p:nvPr/>
        </p:nvSpPr>
        <p:spPr>
          <a:xfrm>
            <a:off x="548640" y="463600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Less: Disposition Costs (2.0%)</a:t>
            </a:r>
            <a:endParaRPr lang="en-US" sz="850" dirty="0"/>
          </a:p>
        </p:txBody>
      </p:sp>
      <p:sp>
        <p:nvSpPr>
          <p:cNvPr id="18" name="Text 15"/>
          <p:cNvSpPr/>
          <p:nvPr/>
        </p:nvSpPr>
        <p:spPr>
          <a:xfrm>
            <a:off x="4663440" y="463600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($1,186,572)</a:t>
            </a:r>
            <a:endParaRPr lang="en-US" sz="850" dirty="0"/>
          </a:p>
        </p:txBody>
      </p:sp>
      <p:sp>
        <p:nvSpPr>
          <p:cNvPr id="19" name="Shape 16"/>
          <p:cNvSpPr/>
          <p:nvPr/>
        </p:nvSpPr>
        <p:spPr>
          <a:xfrm>
            <a:off x="548640" y="4818888"/>
            <a:ext cx="6858000" cy="0"/>
          </a:xfrm>
          <a:prstGeom prst="line">
            <a:avLst/>
          </a:prstGeom>
          <a:noFill/>
          <a:ln w="3810">
            <a:solidFill>
              <a:srgbClr val="D4D6DC"/>
            </a:solidFill>
            <a:prstDash val="solid"/>
          </a:ln>
        </p:spPr>
        <p:txBody>
          <a:bodyPr/>
          <a:p/>
        </p:txBody>
      </p:sp>
      <p:sp>
        <p:nvSpPr>
          <p:cNvPr id="20" name="Text 17"/>
          <p:cNvSpPr/>
          <p:nvPr/>
        </p:nvSpPr>
        <p:spPr>
          <a:xfrm>
            <a:off x="548640" y="4818888"/>
            <a:ext cx="4114800" cy="173736"/>
          </a:xfrm>
          <a:prstGeom prst="rect">
            <a:avLst/>
          </a:prstGeom>
          <a:noFill/>
          <a:ln/>
        </p:spPr>
        <p:txBody>
          <a:bodyPr wrap="square" lIns="0" tIns="0" rIns="0" bIns="0" rtlCol="0" anchor="ctr"/>
          <a:lstStyle/>
          <a:p>
            <a:pPr indent="0" marL="0">
              <a:buNone/>
            </a:pPr>
            <a:r>
              <a:rPr lang="en-US" sz="850" b="1" dirty="0">
                <a:solidFill>
                  <a:srgbClr val="0B163C"/>
                </a:solidFill>
                <a:latin typeface="Gotham Book" pitchFamily="34" charset="0"/>
                <a:ea typeface="Gotham Book" pitchFamily="34" charset="-122"/>
                <a:cs typeface="Gotham Book" pitchFamily="34" charset="-120"/>
              </a:rPr>
              <a:t>Net Sale Proceeds</a:t>
            </a:r>
            <a:endParaRPr lang="en-US" sz="850" dirty="0"/>
          </a:p>
        </p:txBody>
      </p:sp>
      <p:sp>
        <p:nvSpPr>
          <p:cNvPr id="21" name="Text 18"/>
          <p:cNvSpPr/>
          <p:nvPr/>
        </p:nvSpPr>
        <p:spPr>
          <a:xfrm>
            <a:off x="4663440" y="4818888"/>
            <a:ext cx="2743200" cy="173736"/>
          </a:xfrm>
          <a:prstGeom prst="rect">
            <a:avLst/>
          </a:prstGeom>
          <a:noFill/>
          <a:ln/>
        </p:spPr>
        <p:txBody>
          <a:bodyPr wrap="square" lIns="0" tIns="0" rIns="0" bIns="0" rtlCol="0" anchor="ctr"/>
          <a:lstStyle/>
          <a:p>
            <a:pPr algn="r" indent="0" marL="0">
              <a:buNone/>
            </a:pPr>
            <a:r>
              <a:rPr lang="en-US" sz="850" b="1" dirty="0">
                <a:solidFill>
                  <a:srgbClr val="0B163C"/>
                </a:solidFill>
                <a:latin typeface="Joost Medium" pitchFamily="34" charset="0"/>
                <a:ea typeface="Joost Medium" pitchFamily="34" charset="-122"/>
                <a:cs typeface="Joost Medium" pitchFamily="34" charset="-120"/>
              </a:rPr>
              <a:t>$32,767,097</a:t>
            </a:r>
            <a:endParaRPr lang="en-US" sz="850" dirty="0"/>
          </a:p>
        </p:txBody>
      </p:sp>
      <p:sp>
        <p:nvSpPr>
          <p:cNvPr id="22" name="Shape 19"/>
          <p:cNvSpPr/>
          <p:nvPr/>
        </p:nvSpPr>
        <p:spPr>
          <a:xfrm>
            <a:off x="548640" y="5001768"/>
            <a:ext cx="6858000" cy="0"/>
          </a:xfrm>
          <a:prstGeom prst="line">
            <a:avLst/>
          </a:prstGeom>
          <a:noFill/>
          <a:ln w="3810">
            <a:solidFill>
              <a:srgbClr val="D4D6DC"/>
            </a:solidFill>
            <a:prstDash val="solid"/>
          </a:ln>
        </p:spPr>
        <p:txBody>
          <a:bodyPr/>
          <a:p/>
        </p:txBody>
      </p:sp>
      <p:sp>
        <p:nvSpPr>
          <p:cNvPr id="23" name="Text 20"/>
          <p:cNvSpPr/>
          <p:nvPr/>
        </p:nvSpPr>
        <p:spPr>
          <a:xfrm>
            <a:off x="548640" y="500176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Pre-Exit Distributions (model)</a:t>
            </a:r>
            <a:endParaRPr lang="en-US" sz="850" dirty="0"/>
          </a:p>
        </p:txBody>
      </p:sp>
      <p:sp>
        <p:nvSpPr>
          <p:cNvPr id="24" name="Text 21"/>
          <p:cNvSpPr/>
          <p:nvPr/>
        </p:nvSpPr>
        <p:spPr>
          <a:xfrm>
            <a:off x="4663440" y="500176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$16,670,858</a:t>
            </a:r>
            <a:endParaRPr lang="en-US" sz="850" dirty="0"/>
          </a:p>
        </p:txBody>
      </p:sp>
      <p:sp>
        <p:nvSpPr>
          <p:cNvPr id="25" name="Shape 22"/>
          <p:cNvSpPr/>
          <p:nvPr/>
        </p:nvSpPr>
        <p:spPr>
          <a:xfrm>
            <a:off x="548640" y="5184648"/>
            <a:ext cx="6858000" cy="0"/>
          </a:xfrm>
          <a:prstGeom prst="line">
            <a:avLst/>
          </a:prstGeom>
          <a:noFill/>
          <a:ln w="3810">
            <a:solidFill>
              <a:srgbClr val="D4D6DC"/>
            </a:solidFill>
            <a:prstDash val="solid"/>
          </a:ln>
        </p:spPr>
        <p:txBody>
          <a:bodyPr/>
          <a:p/>
        </p:txBody>
      </p:sp>
      <p:sp>
        <p:nvSpPr>
          <p:cNvPr id="26" name="Text 23"/>
          <p:cNvSpPr/>
          <p:nvPr/>
        </p:nvSpPr>
        <p:spPr>
          <a:xfrm>
            <a:off x="548640" y="5184648"/>
            <a:ext cx="4114800" cy="173736"/>
          </a:xfrm>
          <a:prstGeom prst="rect">
            <a:avLst/>
          </a:prstGeom>
          <a:noFill/>
          <a:ln/>
        </p:spPr>
        <p:txBody>
          <a:bodyPr wrap="square" lIns="0" tIns="0" rIns="0" bIns="0" rtlCol="0" anchor="ctr"/>
          <a:lstStyle/>
          <a:p>
            <a:pPr indent="0" marL="0">
              <a:buNone/>
            </a:pPr>
            <a:r>
              <a:rPr lang="en-US" sz="850" b="1" dirty="0">
                <a:solidFill>
                  <a:srgbClr val="0B163C"/>
                </a:solidFill>
                <a:latin typeface="Gotham Book" pitchFamily="34" charset="0"/>
                <a:ea typeface="Gotham Book" pitchFamily="34" charset="-122"/>
                <a:cs typeface="Gotham Book" pitchFamily="34" charset="-120"/>
              </a:rPr>
              <a:t>Total Distributable</a:t>
            </a:r>
            <a:endParaRPr lang="en-US" sz="850" dirty="0"/>
          </a:p>
        </p:txBody>
      </p:sp>
      <p:sp>
        <p:nvSpPr>
          <p:cNvPr id="27" name="Text 24"/>
          <p:cNvSpPr/>
          <p:nvPr/>
        </p:nvSpPr>
        <p:spPr>
          <a:xfrm>
            <a:off x="4663440" y="5184648"/>
            <a:ext cx="2743200" cy="173736"/>
          </a:xfrm>
          <a:prstGeom prst="rect">
            <a:avLst/>
          </a:prstGeom>
          <a:noFill/>
          <a:ln/>
        </p:spPr>
        <p:txBody>
          <a:bodyPr wrap="square" lIns="0" tIns="0" rIns="0" bIns="0" rtlCol="0" anchor="ctr"/>
          <a:lstStyle/>
          <a:p>
            <a:pPr algn="r" indent="0" marL="0">
              <a:buNone/>
            </a:pPr>
            <a:r>
              <a:rPr lang="en-US" sz="850" b="1" dirty="0">
                <a:solidFill>
                  <a:srgbClr val="0B163C"/>
                </a:solidFill>
                <a:latin typeface="Joost Medium" pitchFamily="34" charset="0"/>
                <a:ea typeface="Joost Medium" pitchFamily="34" charset="-122"/>
                <a:cs typeface="Joost Medium" pitchFamily="34" charset="-120"/>
              </a:rPr>
              <a:t>$50,010,191</a:t>
            </a:r>
            <a:endParaRPr lang="en-US" sz="850" dirty="0"/>
          </a:p>
        </p:txBody>
      </p:sp>
      <p:sp>
        <p:nvSpPr>
          <p:cNvPr id="28" name="Shape 25"/>
          <p:cNvSpPr/>
          <p:nvPr/>
        </p:nvSpPr>
        <p:spPr>
          <a:xfrm>
            <a:off x="548640" y="5367528"/>
            <a:ext cx="6858000" cy="0"/>
          </a:xfrm>
          <a:prstGeom prst="line">
            <a:avLst/>
          </a:prstGeom>
          <a:noFill/>
          <a:ln w="3810">
            <a:solidFill>
              <a:srgbClr val="D4D6DC"/>
            </a:solidFill>
            <a:prstDash val="solid"/>
          </a:ln>
        </p:spPr>
        <p:txBody>
          <a:bodyPr/>
          <a:p/>
        </p:txBody>
      </p:sp>
      <p:sp>
        <p:nvSpPr>
          <p:cNvPr id="29" name="Text 26"/>
          <p:cNvSpPr/>
          <p:nvPr/>
        </p:nvSpPr>
        <p:spPr>
          <a:xfrm>
            <a:off x="548640" y="536752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Tier 1: Return of Capital</a:t>
            </a:r>
            <a:endParaRPr lang="en-US" sz="850" dirty="0"/>
          </a:p>
        </p:txBody>
      </p:sp>
      <p:sp>
        <p:nvSpPr>
          <p:cNvPr id="30" name="Text 27"/>
          <p:cNvSpPr/>
          <p:nvPr/>
        </p:nvSpPr>
        <p:spPr>
          <a:xfrm>
            <a:off x="4663440" y="536752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$14,000,000</a:t>
            </a:r>
            <a:endParaRPr lang="en-US" sz="850" dirty="0"/>
          </a:p>
        </p:txBody>
      </p:sp>
      <p:sp>
        <p:nvSpPr>
          <p:cNvPr id="31" name="Shape 28"/>
          <p:cNvSpPr/>
          <p:nvPr/>
        </p:nvSpPr>
        <p:spPr>
          <a:xfrm>
            <a:off x="548640" y="5550408"/>
            <a:ext cx="6858000" cy="0"/>
          </a:xfrm>
          <a:prstGeom prst="line">
            <a:avLst/>
          </a:prstGeom>
          <a:noFill/>
          <a:ln w="3810">
            <a:solidFill>
              <a:srgbClr val="D4D6DC"/>
            </a:solidFill>
            <a:prstDash val="solid"/>
          </a:ln>
        </p:spPr>
        <p:txBody>
          <a:bodyPr/>
          <a:p/>
        </p:txBody>
      </p:sp>
      <p:sp>
        <p:nvSpPr>
          <p:cNvPr id="32" name="Text 29"/>
          <p:cNvSpPr/>
          <p:nvPr/>
        </p:nvSpPr>
        <p:spPr>
          <a:xfrm>
            <a:off x="548640" y="555040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Tier 2: Pref to 1.25x</a:t>
            </a:r>
            <a:endParaRPr lang="en-US" sz="850" dirty="0"/>
          </a:p>
        </p:txBody>
      </p:sp>
      <p:sp>
        <p:nvSpPr>
          <p:cNvPr id="33" name="Text 30"/>
          <p:cNvSpPr/>
          <p:nvPr/>
        </p:nvSpPr>
        <p:spPr>
          <a:xfrm>
            <a:off x="4663440" y="555040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$3,500,000</a:t>
            </a:r>
            <a:endParaRPr lang="en-US" sz="850" dirty="0"/>
          </a:p>
        </p:txBody>
      </p:sp>
      <p:sp>
        <p:nvSpPr>
          <p:cNvPr id="34" name="Shape 31"/>
          <p:cNvSpPr/>
          <p:nvPr/>
        </p:nvSpPr>
        <p:spPr>
          <a:xfrm>
            <a:off x="548640" y="5733288"/>
            <a:ext cx="6858000" cy="0"/>
          </a:xfrm>
          <a:prstGeom prst="line">
            <a:avLst/>
          </a:prstGeom>
          <a:noFill/>
          <a:ln w="3810">
            <a:solidFill>
              <a:srgbClr val="D4D6DC"/>
            </a:solidFill>
            <a:prstDash val="solid"/>
          </a:ln>
        </p:spPr>
        <p:txBody>
          <a:bodyPr/>
          <a:p/>
        </p:txBody>
      </p:sp>
      <p:sp>
        <p:nvSpPr>
          <p:cNvPr id="35" name="Text 32"/>
          <p:cNvSpPr/>
          <p:nvPr/>
        </p:nvSpPr>
        <p:spPr>
          <a:xfrm>
            <a:off x="548640" y="5733288"/>
            <a:ext cx="4114800" cy="173736"/>
          </a:xfrm>
          <a:prstGeom prst="rect">
            <a:avLst/>
          </a:prstGeom>
          <a:noFill/>
          <a:ln/>
        </p:spPr>
        <p:txBody>
          <a:bodyPr wrap="square" lIns="0" tIns="0" rIns="0" bIns="0" rtlCol="0" anchor="ctr"/>
          <a:lstStyle/>
          <a:p>
            <a:pPr indent="0" marL="0">
              <a:buNone/>
            </a:pPr>
            <a:r>
              <a:rPr lang="en-US" sz="850" dirty="0">
                <a:solidFill>
                  <a:srgbClr val="1E2A50"/>
                </a:solidFill>
                <a:latin typeface="Gotham Book" pitchFamily="34" charset="0"/>
                <a:ea typeface="Gotham Book" pitchFamily="34" charset="-122"/>
                <a:cs typeface="Gotham Book" pitchFamily="34" charset="-120"/>
              </a:rPr>
              <a:t>Tier 3: 80% of Remaining</a:t>
            </a:r>
            <a:endParaRPr lang="en-US" sz="850" dirty="0"/>
          </a:p>
        </p:txBody>
      </p:sp>
      <p:sp>
        <p:nvSpPr>
          <p:cNvPr id="36" name="Text 33"/>
          <p:cNvSpPr/>
          <p:nvPr/>
        </p:nvSpPr>
        <p:spPr>
          <a:xfrm>
            <a:off x="4663440" y="5733288"/>
            <a:ext cx="2743200" cy="173736"/>
          </a:xfrm>
          <a:prstGeom prst="rect">
            <a:avLst/>
          </a:prstGeom>
          <a:noFill/>
          <a:ln/>
        </p:spPr>
        <p:txBody>
          <a:bodyPr wrap="square" lIns="0" tIns="0" rIns="0" bIns="0" rtlCol="0" anchor="ctr"/>
          <a:lstStyle/>
          <a:p>
            <a:pPr algn="r" indent="0" marL="0">
              <a:buNone/>
            </a:pPr>
            <a:r>
              <a:rPr lang="en-US" sz="850" dirty="0">
                <a:solidFill>
                  <a:srgbClr val="0B163C"/>
                </a:solidFill>
                <a:latin typeface="Joost Medium" pitchFamily="34" charset="0"/>
                <a:ea typeface="Joost Medium" pitchFamily="34" charset="-122"/>
                <a:cs typeface="Joost Medium" pitchFamily="34" charset="-120"/>
              </a:rPr>
              <a:t>$26,008,153</a:t>
            </a:r>
            <a:endParaRPr lang="en-US" sz="850" dirty="0"/>
          </a:p>
        </p:txBody>
      </p:sp>
      <p:sp>
        <p:nvSpPr>
          <p:cNvPr id="37" name="Shape 34"/>
          <p:cNvSpPr/>
          <p:nvPr/>
        </p:nvSpPr>
        <p:spPr>
          <a:xfrm>
            <a:off x="548640" y="5916168"/>
            <a:ext cx="6858000" cy="0"/>
          </a:xfrm>
          <a:prstGeom prst="line">
            <a:avLst/>
          </a:prstGeom>
          <a:noFill/>
          <a:ln w="3810">
            <a:solidFill>
              <a:srgbClr val="D4D6DC"/>
            </a:solidFill>
            <a:prstDash val="solid"/>
          </a:ln>
        </p:spPr>
        <p:txBody>
          <a:bodyPr/>
          <a:p/>
        </p:txBody>
      </p:sp>
      <p:sp>
        <p:nvSpPr>
          <p:cNvPr id="38" name="Text 35"/>
          <p:cNvSpPr/>
          <p:nvPr/>
        </p:nvSpPr>
        <p:spPr>
          <a:xfrm>
            <a:off x="548640" y="5916168"/>
            <a:ext cx="4114800" cy="173736"/>
          </a:xfrm>
          <a:prstGeom prst="rect">
            <a:avLst/>
          </a:prstGeom>
          <a:noFill/>
          <a:ln/>
        </p:spPr>
        <p:txBody>
          <a:bodyPr wrap="square" lIns="0" tIns="0" rIns="0" bIns="0" rtlCol="0" anchor="ctr"/>
          <a:lstStyle/>
          <a:p>
            <a:pPr indent="0" marL="0">
              <a:buNone/>
            </a:pPr>
            <a:r>
              <a:rPr lang="en-US" sz="850" b="1" dirty="0">
                <a:solidFill>
                  <a:srgbClr val="0B163C"/>
                </a:solidFill>
                <a:latin typeface="Gotham Book" pitchFamily="34" charset="0"/>
                <a:ea typeface="Gotham Book" pitchFamily="34" charset="-122"/>
                <a:cs typeface="Gotham Book" pitchFamily="34" charset="-120"/>
              </a:rPr>
              <a:t>LP Total Distributions</a:t>
            </a:r>
            <a:endParaRPr lang="en-US" sz="850" dirty="0"/>
          </a:p>
        </p:txBody>
      </p:sp>
      <p:sp>
        <p:nvSpPr>
          <p:cNvPr id="39" name="Text 36"/>
          <p:cNvSpPr/>
          <p:nvPr/>
        </p:nvSpPr>
        <p:spPr>
          <a:xfrm>
            <a:off x="4663440" y="5916168"/>
            <a:ext cx="2743200" cy="173736"/>
          </a:xfrm>
          <a:prstGeom prst="rect">
            <a:avLst/>
          </a:prstGeom>
          <a:noFill/>
          <a:ln/>
        </p:spPr>
        <p:txBody>
          <a:bodyPr wrap="square" lIns="0" tIns="0" rIns="0" bIns="0" rtlCol="0" anchor="ctr"/>
          <a:lstStyle/>
          <a:p>
            <a:pPr algn="r" indent="0" marL="0">
              <a:buNone/>
            </a:pPr>
            <a:r>
              <a:rPr lang="en-US" sz="850" b="1" dirty="0">
                <a:solidFill>
                  <a:srgbClr val="0B163C"/>
                </a:solidFill>
                <a:latin typeface="Joost Medium" pitchFamily="34" charset="0"/>
                <a:ea typeface="Joost Medium" pitchFamily="34" charset="-122"/>
                <a:cs typeface="Joost Medium" pitchFamily="34" charset="-120"/>
              </a:rPr>
              <a:t>$43,508,153</a:t>
            </a:r>
            <a:endParaRPr lang="en-US" sz="850" dirty="0"/>
          </a:p>
        </p:txBody>
      </p:sp>
      <p:sp>
        <p:nvSpPr>
          <p:cNvPr id="40" name="Shape 37"/>
          <p:cNvSpPr/>
          <p:nvPr/>
        </p:nvSpPr>
        <p:spPr>
          <a:xfrm>
            <a:off x="548640" y="6099048"/>
            <a:ext cx="6858000" cy="0"/>
          </a:xfrm>
          <a:prstGeom prst="line">
            <a:avLst/>
          </a:prstGeom>
          <a:noFill/>
          <a:ln w="3810">
            <a:solidFill>
              <a:srgbClr val="D4D6DC"/>
            </a:solidFill>
            <a:prstDash val="solid"/>
          </a:ln>
        </p:spPr>
        <p:txBody>
          <a:bodyPr/>
          <a:p/>
        </p:txBody>
      </p:sp>
      <p:sp>
        <p:nvSpPr>
          <p:cNvPr id="41" name="Text 38"/>
          <p:cNvSpPr/>
          <p:nvPr/>
        </p:nvSpPr>
        <p:spPr>
          <a:xfrm>
            <a:off x="8046720" y="3721608"/>
            <a:ext cx="3596335" cy="274320"/>
          </a:xfrm>
          <a:prstGeom prst="rect">
            <a:avLst/>
          </a:prstGeom>
          <a:noFill/>
          <a:ln/>
        </p:spPr>
        <p:txBody>
          <a:bodyPr wrap="square" lIns="0" tIns="0" rIns="0" bIns="0" rtlCol="0" anchor="t"/>
          <a:lstStyle/>
          <a:p>
            <a:pPr algn="l" indent="0" marL="0">
              <a:buNone/>
            </a:pPr>
            <a:r>
              <a:rPr lang="en-US" sz="1800" b="1" dirty="0">
                <a:solidFill>
                  <a:srgbClr val="0B163C"/>
                </a:solidFill>
                <a:latin typeface="Joost Medium" pitchFamily="34" charset="0"/>
                <a:ea typeface="Joost Medium" pitchFamily="34" charset="-122"/>
                <a:cs typeface="Joost Medium" pitchFamily="34" charset="-120"/>
              </a:rPr>
              <a:t>3.11x</a:t>
            </a:r>
            <a:endParaRPr lang="en-US" sz="1800" dirty="0"/>
          </a:p>
        </p:txBody>
      </p:sp>
      <p:sp>
        <p:nvSpPr>
          <p:cNvPr id="42" name="Text 39"/>
          <p:cNvSpPr/>
          <p:nvPr/>
        </p:nvSpPr>
        <p:spPr>
          <a:xfrm>
            <a:off x="8046720" y="4041648"/>
            <a:ext cx="3596335" cy="320040"/>
          </a:xfrm>
          <a:prstGeom prst="rect">
            <a:avLst/>
          </a:prstGeom>
          <a:noFill/>
          <a:ln/>
        </p:spPr>
        <p:txBody>
          <a:bodyPr wrap="square" lIns="0" tIns="0" rIns="0" bIns="0" rtlCol="0" anchor="t"/>
          <a:lstStyle/>
          <a:p>
            <a:pPr algn="l" indent="0" marL="0">
              <a:buNone/>
            </a:pPr>
            <a:r>
              <a:rPr lang="en-US" sz="750" b="1" spc="400" kern="0" dirty="0">
                <a:solidFill>
                  <a:srgbClr val="6E7A90"/>
                </a:solidFill>
                <a:latin typeface="Joost Medium" pitchFamily="34" charset="0"/>
                <a:ea typeface="Joost Medium" pitchFamily="34" charset="-122"/>
                <a:cs typeface="Joost Medium" pitchFamily="34" charset="-120"/>
              </a:rPr>
              <a:t>LP EQUITY MULTIPLE</a:t>
            </a:r>
            <a:endParaRPr lang="en-US" sz="750" dirty="0"/>
          </a:p>
        </p:txBody>
      </p:sp>
      <p:sp>
        <p:nvSpPr>
          <p:cNvPr id="43" name="Text 40"/>
          <p:cNvSpPr/>
          <p:nvPr/>
        </p:nvSpPr>
        <p:spPr>
          <a:xfrm>
            <a:off x="8046720" y="4361688"/>
            <a:ext cx="3596335" cy="274320"/>
          </a:xfrm>
          <a:prstGeom prst="rect">
            <a:avLst/>
          </a:prstGeom>
          <a:noFill/>
          <a:ln/>
        </p:spPr>
        <p:txBody>
          <a:bodyPr wrap="square" lIns="0" tIns="0" rIns="0" bIns="0" rtlCol="0" anchor="t"/>
          <a:lstStyle/>
          <a:p>
            <a:pPr algn="l" indent="0" marL="0">
              <a:buNone/>
            </a:pPr>
            <a:r>
              <a:rPr lang="en-US" sz="1800" b="1" dirty="0">
                <a:solidFill>
                  <a:srgbClr val="0B163C"/>
                </a:solidFill>
                <a:latin typeface="Joost Medium" pitchFamily="34" charset="0"/>
                <a:ea typeface="Joost Medium" pitchFamily="34" charset="-122"/>
                <a:cs typeface="Joost Medium" pitchFamily="34" charset="-120"/>
              </a:rPr>
              <a:t>15.73%</a:t>
            </a:r>
            <a:endParaRPr lang="en-US" sz="1800" dirty="0"/>
          </a:p>
        </p:txBody>
      </p:sp>
      <p:sp>
        <p:nvSpPr>
          <p:cNvPr id="44" name="Text 41"/>
          <p:cNvSpPr/>
          <p:nvPr/>
        </p:nvSpPr>
        <p:spPr>
          <a:xfrm>
            <a:off x="8046720" y="4681728"/>
            <a:ext cx="3596335" cy="320040"/>
          </a:xfrm>
          <a:prstGeom prst="rect">
            <a:avLst/>
          </a:prstGeom>
          <a:noFill/>
          <a:ln/>
        </p:spPr>
        <p:txBody>
          <a:bodyPr wrap="square" lIns="0" tIns="0" rIns="0" bIns="0" rtlCol="0" anchor="t"/>
          <a:lstStyle/>
          <a:p>
            <a:pPr algn="l" indent="0" marL="0">
              <a:buNone/>
            </a:pPr>
            <a:r>
              <a:rPr lang="en-US" sz="750" b="1" spc="400" kern="0" dirty="0">
                <a:solidFill>
                  <a:srgbClr val="6E7A90"/>
                </a:solidFill>
                <a:latin typeface="Joost Medium" pitchFamily="34" charset="0"/>
                <a:ea typeface="Joost Medium" pitchFamily="34" charset="-122"/>
                <a:cs typeface="Joost Medium" pitchFamily="34" charset="-120"/>
              </a:rPr>
              <a:t>LP IRR (NET)</a:t>
            </a:r>
            <a:endParaRPr lang="en-US" sz="750" dirty="0"/>
          </a:p>
        </p:txBody>
      </p:sp>
      <p:sp>
        <p:nvSpPr>
          <p:cNvPr id="45" name="Text 42"/>
          <p:cNvSpPr/>
          <p:nvPr/>
        </p:nvSpPr>
        <p:spPr>
          <a:xfrm>
            <a:off x="8046720" y="5001768"/>
            <a:ext cx="3596335" cy="274320"/>
          </a:xfrm>
          <a:prstGeom prst="rect">
            <a:avLst/>
          </a:prstGeom>
          <a:noFill/>
          <a:ln/>
        </p:spPr>
        <p:txBody>
          <a:bodyPr wrap="square" lIns="0" tIns="0" rIns="0" bIns="0" rtlCol="0" anchor="t"/>
          <a:lstStyle/>
          <a:p>
            <a:pPr algn="l" indent="0" marL="0">
              <a:buNone/>
            </a:pPr>
            <a:r>
              <a:rPr lang="en-US" sz="1800" b="1" dirty="0">
                <a:solidFill>
                  <a:srgbClr val="0B163C"/>
                </a:solidFill>
                <a:latin typeface="Joost Medium" pitchFamily="34" charset="0"/>
                <a:ea typeface="Joost Medium" pitchFamily="34" charset="-122"/>
                <a:cs typeface="Joost Medium" pitchFamily="34" charset="-120"/>
              </a:rPr>
              <a:t>$43.5M</a:t>
            </a:r>
            <a:endParaRPr lang="en-US" sz="1800" dirty="0"/>
          </a:p>
        </p:txBody>
      </p:sp>
      <p:sp>
        <p:nvSpPr>
          <p:cNvPr id="46" name="Text 43"/>
          <p:cNvSpPr/>
          <p:nvPr/>
        </p:nvSpPr>
        <p:spPr>
          <a:xfrm>
            <a:off x="8046720" y="5321808"/>
            <a:ext cx="3596335" cy="320040"/>
          </a:xfrm>
          <a:prstGeom prst="rect">
            <a:avLst/>
          </a:prstGeom>
          <a:noFill/>
          <a:ln/>
        </p:spPr>
        <p:txBody>
          <a:bodyPr wrap="square" lIns="0" tIns="0" rIns="0" bIns="0" rtlCol="0" anchor="t"/>
          <a:lstStyle/>
          <a:p>
            <a:pPr algn="l" indent="0" marL="0">
              <a:buNone/>
            </a:pPr>
            <a:r>
              <a:rPr lang="en-US" sz="750" b="1" spc="400" kern="0" dirty="0">
                <a:solidFill>
                  <a:srgbClr val="6E7A90"/>
                </a:solidFill>
                <a:latin typeface="Joost Medium" pitchFamily="34" charset="0"/>
                <a:ea typeface="Joost Medium" pitchFamily="34" charset="-122"/>
                <a:cs typeface="Joost Medium" pitchFamily="34" charset="-120"/>
              </a:rPr>
              <a:t>TOTAL LP DISTRIBUTIONS</a:t>
            </a:r>
            <a:endParaRPr lang="en-US" sz="750" dirty="0"/>
          </a:p>
        </p:txBody>
      </p:sp>
      <p:sp>
        <p:nvSpPr>
          <p:cNvPr id="47" name="Text 44"/>
          <p:cNvSpPr/>
          <p:nvPr/>
        </p:nvSpPr>
        <p:spPr>
          <a:xfrm>
            <a:off x="8046720" y="5641848"/>
            <a:ext cx="3596335" cy="274320"/>
          </a:xfrm>
          <a:prstGeom prst="rect">
            <a:avLst/>
          </a:prstGeom>
          <a:noFill/>
          <a:ln/>
        </p:spPr>
        <p:txBody>
          <a:bodyPr wrap="square" lIns="0" tIns="0" rIns="0" bIns="0" rtlCol="0" anchor="t"/>
          <a:lstStyle/>
          <a:p>
            <a:pPr algn="l" indent="0" marL="0">
              <a:buNone/>
            </a:pPr>
            <a:r>
              <a:rPr lang="en-US" sz="1800" b="1" dirty="0">
                <a:solidFill>
                  <a:srgbClr val="0B163C"/>
                </a:solidFill>
                <a:latin typeface="Joost Medium" pitchFamily="34" charset="0"/>
                <a:ea typeface="Joost Medium" pitchFamily="34" charset="-122"/>
                <a:cs typeface="Joost Medium" pitchFamily="34" charset="-120"/>
              </a:rPr>
              <a:t>119.1%</a:t>
            </a:r>
            <a:endParaRPr lang="en-US" sz="1800" dirty="0"/>
          </a:p>
        </p:txBody>
      </p:sp>
      <p:sp>
        <p:nvSpPr>
          <p:cNvPr id="48" name="Text 45"/>
          <p:cNvSpPr/>
          <p:nvPr/>
        </p:nvSpPr>
        <p:spPr>
          <a:xfrm>
            <a:off x="8046720" y="5961888"/>
            <a:ext cx="3596335" cy="320040"/>
          </a:xfrm>
          <a:prstGeom prst="rect">
            <a:avLst/>
          </a:prstGeom>
          <a:noFill/>
          <a:ln/>
        </p:spPr>
        <p:txBody>
          <a:bodyPr wrap="square" lIns="0" tIns="0" rIns="0" bIns="0" rtlCol="0" anchor="t"/>
          <a:lstStyle/>
          <a:p>
            <a:pPr algn="l" indent="0" marL="0">
              <a:buNone/>
            </a:pPr>
            <a:r>
              <a:rPr lang="en-US" sz="750" b="1" spc="400" kern="0" dirty="0">
                <a:solidFill>
                  <a:srgbClr val="6E7A90"/>
                </a:solidFill>
                <a:latin typeface="Joost Medium" pitchFamily="34" charset="0"/>
                <a:ea typeface="Joost Medium" pitchFamily="34" charset="-122"/>
                <a:cs typeface="Joost Medium" pitchFamily="34" charset="-120"/>
              </a:rPr>
              <a:t>EQUITY RETURNED PRE-EXIT</a:t>
            </a:r>
            <a:endParaRPr lang="en-US" sz="750" dirty="0"/>
          </a:p>
        </p:txBody>
      </p:sp>
      <p:sp>
        <p:nvSpPr>
          <p:cNvPr id="49" name="Shape 46"/>
          <p:cNvSpPr/>
          <p:nvPr/>
        </p:nvSpPr>
        <p:spPr>
          <a:xfrm>
            <a:off x="548640" y="6446520"/>
            <a:ext cx="11094415" cy="0"/>
          </a:xfrm>
          <a:prstGeom prst="line">
            <a:avLst/>
          </a:prstGeom>
          <a:noFill/>
          <a:ln w="6350">
            <a:solidFill>
              <a:srgbClr val="D4D6DC"/>
            </a:solidFill>
            <a:prstDash val="solid"/>
          </a:ln>
        </p:spPr>
        <p:txBody>
          <a:bodyPr/>
          <a:p/>
        </p:txBody>
      </p:sp>
      <p:sp>
        <p:nvSpPr>
          <p:cNvPr id="50" name="Text 4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51" name="Text 48"/>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52" name="Text 49"/>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13</a:t>
            </a:r>
            <a:endParaRPr lang="en-US" sz="750" dirty="0"/>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2000" cy="6858000"/>
          </a:xfrm>
          <a:prstGeom prst="rect">
            <a:avLst/>
          </a:prstGeom>
          <a:solidFill>
            <a:srgbClr val="F4F2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411480"/>
            <a:ext cx="640080" cy="411480"/>
          </a:xfrm>
          <a:prstGeom prst="rect">
            <a:avLst/>
          </a:prstGeom>
          <a:noFill/>
          <a:ln>
            <a:noFill/>
          </a:ln>
        </p:spPr>
        <p:txBody>
          <a:bodyPr wrap="square" lIns="0" rIns="0" tIns="0" bIns="0" anchor="t">
            <a:spAutoFit/>
          </a:bodyPr>
          <a:lstStyle/>
          <a:p>
            <a:pPr algn="l">
              <a:lnSpc>
                <a:spcPct val="115000"/>
              </a:lnSpc>
            </a:pPr>
            <a:r>
              <a:rPr sz="2800" b="1">
                <a:solidFill>
                  <a:srgbClr val="3A243A"/>
                </a:solidFill>
                <a:latin typeface="Jost"/>
              </a:rPr>
              <a:t>07</a:t>
            </a:r>
          </a:p>
        </p:txBody>
      </p:sp>
      <p:sp>
        <p:nvSpPr>
          <p:cNvPr id="4" name="Rectangle 3"/>
          <p:cNvSpPr/>
          <p:nvPr/>
        </p:nvSpPr>
        <p:spPr>
          <a:xfrm>
            <a:off x="1051560" y="457200"/>
            <a:ext cx="8000" cy="292608"/>
          </a:xfrm>
          <a:prstGeom prst="rect">
            <a:avLst/>
          </a:prstGeom>
          <a:solidFill>
            <a:srgbClr val="3A24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1188720" y="411480"/>
            <a:ext cx="6400800" cy="365760"/>
          </a:xfrm>
          <a:prstGeom prst="rect">
            <a:avLst/>
          </a:prstGeom>
          <a:noFill/>
          <a:ln>
            <a:noFill/>
          </a:ln>
        </p:spPr>
        <p:txBody>
          <a:bodyPr wrap="square" lIns="0" rIns="0" tIns="0" bIns="0" anchor="ctr">
            <a:spAutoFit/>
          </a:bodyPr>
          <a:lstStyle/>
          <a:p>
            <a:pPr algn="l">
              <a:lnSpc>
                <a:spcPct val="115000"/>
              </a:lnSpc>
            </a:pPr>
            <a:r>
              <a:rPr sz="1100" b="1" spc="400">
                <a:solidFill>
                  <a:srgbClr val="3A243A"/>
                </a:solidFill>
                <a:latin typeface="Calibri"/>
              </a:rPr>
              <a:t>RETURNS</a:t>
            </a:r>
          </a:p>
        </p:txBody>
      </p:sp>
      <p:sp>
        <p:nvSpPr>
          <p:cNvPr id="6" name="TextBox 5"/>
          <p:cNvSpPr txBox="1"/>
          <p:nvPr/>
        </p:nvSpPr>
        <p:spPr>
          <a:xfrm>
            <a:off x="548640" y="868680"/>
            <a:ext cx="11094415" cy="600000"/>
          </a:xfrm>
          <a:prstGeom prst="rect">
            <a:avLst/>
          </a:prstGeom>
          <a:noFill/>
          <a:ln>
            <a:noFill/>
          </a:ln>
        </p:spPr>
        <p:txBody>
          <a:bodyPr wrap="square" lIns="0" rIns="0" tIns="0" bIns="0" anchor="t">
            <a:spAutoFit/>
          </a:bodyPr>
          <a:lstStyle/>
          <a:p>
            <a:pPr algn="l">
              <a:lnSpc>
                <a:spcPct val="115000"/>
              </a:lnSpc>
            </a:pPr>
            <a:r>
              <a:rPr sz="3600" b="1">
                <a:solidFill>
                  <a:srgbClr val="0B163C"/>
                </a:solidFill>
                <a:latin typeface="Georgia"/>
              </a:rPr>
              <a:t>Tax-Advantaged Returns</a:t>
            </a:r>
          </a:p>
        </p:txBody>
      </p:sp>
      <p:sp>
        <p:nvSpPr>
          <p:cNvPr id="7" name="Rectangle 6"/>
          <p:cNvSpPr/>
          <p:nvPr/>
        </p:nvSpPr>
        <p:spPr>
          <a:xfrm>
            <a:off x="548640" y="1417320"/>
            <a:ext cx="1371600" cy="32004"/>
          </a:xfrm>
          <a:prstGeom prst="rect">
            <a:avLst/>
          </a:prstGeom>
          <a:solidFill>
            <a:srgbClr val="C9A557"/>
          </a:solidFill>
          <a:ln>
            <a:solidFill>
              <a:srgbClr val="C9A557"/>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548640" y="1600200"/>
            <a:ext cx="11094415" cy="365760"/>
          </a:xfrm>
          <a:prstGeom prst="rect">
            <a:avLst/>
          </a:prstGeom>
          <a:noFill/>
          <a:ln>
            <a:noFill/>
          </a:ln>
        </p:spPr>
        <p:txBody>
          <a:bodyPr wrap="square" lIns="0" rIns="0" tIns="0" bIns="0" anchor="t">
            <a:spAutoFit/>
          </a:bodyPr>
          <a:lstStyle/>
          <a:p>
            <a:pPr algn="l">
              <a:lnSpc>
                <a:spcPct val="115000"/>
              </a:lnSpc>
            </a:pPr>
            <a:r>
              <a:rPr sz="1300" b="0">
                <a:solidFill>
                  <a:srgbClr val="6E6A61"/>
                </a:solidFill>
                <a:latin typeface="Calibri"/>
              </a:rPr>
              <a:t>Commercial real estate's tax shield materially enhances after-tax LP economics.</a:t>
            </a:r>
          </a:p>
        </p:txBody>
      </p:sp>
      <p:sp>
        <p:nvSpPr>
          <p:cNvPr id="9" name="TextBox 8"/>
          <p:cNvSpPr txBox="1"/>
          <p:nvPr/>
        </p:nvSpPr>
        <p:spPr>
          <a:xfrm>
            <a:off x="5486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01 · DEPRECIATION SHELTER</a:t>
            </a:r>
          </a:p>
        </p:txBody>
      </p:sp>
      <p:sp>
        <p:nvSpPr>
          <p:cNvPr id="10" name="TextBox 9"/>
          <p:cNvSpPr txBox="1"/>
          <p:nvPr/>
        </p:nvSpPr>
        <p:spPr>
          <a:xfrm>
            <a:off x="548640" y="2340000"/>
            <a:ext cx="3700000" cy="480000"/>
          </a:xfrm>
          <a:prstGeom prst="rect">
            <a:avLst/>
          </a:prstGeom>
          <a:noFill/>
          <a:ln>
            <a:noFill/>
          </a:ln>
        </p:spPr>
        <p:txBody>
          <a:bodyPr wrap="square" lIns="0" rIns="0" tIns="0" bIns="0" anchor="t">
            <a:spAutoFit/>
          </a:bodyPr>
          <a:lstStyle/>
          <a:p>
            <a:pPr algn="l">
              <a:lnSpc>
                <a:spcPct val="105000"/>
              </a:lnSpc>
            </a:pPr>
            <a:r>
              <a:rPr sz="1600" b="1">
                <a:solidFill>
                  <a:srgbClr val="0B163C"/>
                </a:solidFill>
                <a:latin typeface="Georgia"/>
              </a:rPr>
              <a:t>Paper losses offset cash distributions.</a:t>
            </a:r>
          </a:p>
        </p:txBody>
      </p:sp>
      <p:sp>
        <p:nvSpPr>
          <p:cNvPr id="11" name="Rectangle 10"/>
          <p:cNvSpPr/>
          <p:nvPr/>
        </p:nvSpPr>
        <p:spPr>
          <a:xfrm>
            <a:off x="548640" y="286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48640" y="292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39-Year Straight-Line</a:t>
            </a:r>
          </a:p>
        </p:txBody>
      </p:sp>
      <p:sp>
        <p:nvSpPr>
          <p:cNvPr id="13" name="TextBox 12"/>
          <p:cNvSpPr txBox="1"/>
          <p:nvPr/>
        </p:nvSpPr>
        <p:spPr>
          <a:xfrm>
            <a:off x="548640" y="312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Non-cash deduction on improvements basis, annually</a:t>
            </a:r>
          </a:p>
        </p:txBody>
      </p:sp>
      <p:sp>
        <p:nvSpPr>
          <p:cNvPr id="14" name="TextBox 13"/>
          <p:cNvSpPr txBox="1"/>
          <p:nvPr/>
        </p:nvSpPr>
        <p:spPr>
          <a:xfrm>
            <a:off x="548640" y="3475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Cost Segregation Study</a:t>
            </a:r>
          </a:p>
        </p:txBody>
      </p:sp>
      <p:sp>
        <p:nvSpPr>
          <p:cNvPr id="15" name="TextBox 14"/>
          <p:cNvSpPr txBox="1"/>
          <p:nvPr/>
        </p:nvSpPr>
        <p:spPr>
          <a:xfrm>
            <a:off x="548640" y="3675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Carves 15–25% of basis into 5 / 7 / 15-yr lives</a:t>
            </a:r>
          </a:p>
        </p:txBody>
      </p:sp>
      <p:sp>
        <p:nvSpPr>
          <p:cNvPr id="16" name="TextBox 15"/>
          <p:cNvSpPr txBox="1"/>
          <p:nvPr/>
        </p:nvSpPr>
        <p:spPr>
          <a:xfrm>
            <a:off x="548640" y="403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Bonus Depreciation</a:t>
            </a:r>
          </a:p>
        </p:txBody>
      </p:sp>
      <p:sp>
        <p:nvSpPr>
          <p:cNvPr id="17" name="TextBox 16"/>
          <p:cNvSpPr txBox="1"/>
          <p:nvPr/>
        </p:nvSpPr>
        <p:spPr>
          <a:xfrm>
            <a:off x="548640" y="423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First-year write-off on qualifying short-life assets¹</a:t>
            </a:r>
          </a:p>
        </p:txBody>
      </p:sp>
      <p:sp>
        <p:nvSpPr>
          <p:cNvPr id="18" name="TextBox 17"/>
          <p:cNvSpPr txBox="1"/>
          <p:nvPr/>
        </p:nvSpPr>
        <p:spPr>
          <a:xfrm>
            <a:off x="548640" y="4585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Interest Deduction</a:t>
            </a:r>
          </a:p>
        </p:txBody>
      </p:sp>
      <p:sp>
        <p:nvSpPr>
          <p:cNvPr id="19" name="TextBox 18"/>
          <p:cNvSpPr txBox="1"/>
          <p:nvPr/>
        </p:nvSpPr>
        <p:spPr>
          <a:xfrm>
            <a:off x="548640" y="4785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Senior debt interest fully deductible (RE election)</a:t>
            </a:r>
          </a:p>
        </p:txBody>
      </p:sp>
      <p:sp>
        <p:nvSpPr>
          <p:cNvPr id="20" name="TextBox 19"/>
          <p:cNvSpPr txBox="1"/>
          <p:nvPr/>
        </p:nvSpPr>
        <p:spPr>
          <a:xfrm>
            <a:off x="548640" y="514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Combined Effect</a:t>
            </a:r>
          </a:p>
        </p:txBody>
      </p:sp>
      <p:sp>
        <p:nvSpPr>
          <p:cNvPr id="21" name="TextBox 20"/>
          <p:cNvSpPr txBox="1"/>
          <p:nvPr/>
        </p:nvSpPr>
        <p:spPr>
          <a:xfrm>
            <a:off x="548640" y="534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Tax losses likely in early years despite positive cash flow</a:t>
            </a:r>
          </a:p>
        </p:txBody>
      </p:sp>
      <p:sp>
        <p:nvSpPr>
          <p:cNvPr id="22" name="TextBox 21"/>
          <p:cNvSpPr txBox="1"/>
          <p:nvPr/>
        </p:nvSpPr>
        <p:spPr>
          <a:xfrm>
            <a:off x="43967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02 · PASS-THROUGH STRUCTURE</a:t>
            </a:r>
          </a:p>
        </p:txBody>
      </p:sp>
      <p:sp>
        <p:nvSpPr>
          <p:cNvPr id="23" name="TextBox 22"/>
          <p:cNvSpPr txBox="1"/>
          <p:nvPr/>
        </p:nvSpPr>
        <p:spPr>
          <a:xfrm>
            <a:off x="4396740" y="2340000"/>
            <a:ext cx="3700000" cy="480000"/>
          </a:xfrm>
          <a:prstGeom prst="rect">
            <a:avLst/>
          </a:prstGeom>
          <a:noFill/>
          <a:ln>
            <a:noFill/>
          </a:ln>
        </p:spPr>
        <p:txBody>
          <a:bodyPr wrap="square" lIns="0" rIns="0" tIns="0" bIns="0" anchor="t">
            <a:spAutoFit/>
          </a:bodyPr>
          <a:lstStyle/>
          <a:p>
            <a:pPr algn="l">
              <a:lnSpc>
                <a:spcPct val="105000"/>
              </a:lnSpc>
            </a:pPr>
            <a:r>
              <a:rPr sz="1600" b="1">
                <a:solidFill>
                  <a:srgbClr val="0B163C"/>
                </a:solidFill>
                <a:latin typeface="Georgia"/>
              </a:rPr>
              <a:t>K-1 economics flow directly to LPs.</a:t>
            </a:r>
          </a:p>
        </p:txBody>
      </p:sp>
      <p:sp>
        <p:nvSpPr>
          <p:cNvPr id="24" name="Rectangle 23"/>
          <p:cNvSpPr/>
          <p:nvPr/>
        </p:nvSpPr>
        <p:spPr>
          <a:xfrm>
            <a:off x="4396740" y="286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4396740" y="292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LP / LLC Entity</a:t>
            </a:r>
          </a:p>
        </p:txBody>
      </p:sp>
      <p:sp>
        <p:nvSpPr>
          <p:cNvPr id="26" name="TextBox 25"/>
          <p:cNvSpPr txBox="1"/>
          <p:nvPr/>
        </p:nvSpPr>
        <p:spPr>
          <a:xfrm>
            <a:off x="4396740" y="312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No entity-level federal income tax</a:t>
            </a:r>
          </a:p>
        </p:txBody>
      </p:sp>
      <p:sp>
        <p:nvSpPr>
          <p:cNvPr id="27" name="TextBox 26"/>
          <p:cNvSpPr txBox="1"/>
          <p:nvPr/>
        </p:nvSpPr>
        <p:spPr>
          <a:xfrm>
            <a:off x="4396740" y="3475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Annual Form K-1</a:t>
            </a:r>
          </a:p>
        </p:txBody>
      </p:sp>
      <p:sp>
        <p:nvSpPr>
          <p:cNvPr id="28" name="TextBox 27"/>
          <p:cNvSpPr txBox="1"/>
          <p:nvPr/>
        </p:nvSpPr>
        <p:spPr>
          <a:xfrm>
            <a:off x="4396740" y="3675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Allocable share of income, loss, and depreciation</a:t>
            </a:r>
          </a:p>
        </p:txBody>
      </p:sp>
      <p:sp>
        <p:nvSpPr>
          <p:cNvPr id="29" name="TextBox 28"/>
          <p:cNvSpPr txBox="1"/>
          <p:nvPr/>
        </p:nvSpPr>
        <p:spPr>
          <a:xfrm>
            <a:off x="4396740" y="403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Passive Loss Utilization</a:t>
            </a:r>
          </a:p>
        </p:txBody>
      </p:sp>
      <p:sp>
        <p:nvSpPr>
          <p:cNvPr id="30" name="TextBox 29"/>
          <p:cNvSpPr txBox="1"/>
          <p:nvPr/>
        </p:nvSpPr>
        <p:spPr>
          <a:xfrm>
            <a:off x="4396740" y="423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Offsets paper losses against other passive income</a:t>
            </a:r>
          </a:p>
        </p:txBody>
      </p:sp>
      <p:sp>
        <p:nvSpPr>
          <p:cNvPr id="31" name="TextBox 30"/>
          <p:cNvSpPr txBox="1"/>
          <p:nvPr/>
        </p:nvSpPr>
        <p:spPr>
          <a:xfrm>
            <a:off x="4396740" y="4585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§199A QBI Deduction</a:t>
            </a:r>
          </a:p>
        </p:txBody>
      </p:sp>
      <p:sp>
        <p:nvSpPr>
          <p:cNvPr id="32" name="TextBox 31"/>
          <p:cNvSpPr txBox="1"/>
          <p:nvPr/>
        </p:nvSpPr>
        <p:spPr>
          <a:xfrm>
            <a:off x="4396740" y="4785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Up to 20% on qualified pass-through income²</a:t>
            </a:r>
          </a:p>
        </p:txBody>
      </p:sp>
      <p:sp>
        <p:nvSpPr>
          <p:cNvPr id="33" name="TextBox 32"/>
          <p:cNvSpPr txBox="1"/>
          <p:nvPr/>
        </p:nvSpPr>
        <p:spPr>
          <a:xfrm>
            <a:off x="4396740" y="514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No Phantom Income</a:t>
            </a:r>
          </a:p>
        </p:txBody>
      </p:sp>
      <p:sp>
        <p:nvSpPr>
          <p:cNvPr id="34" name="TextBox 33"/>
          <p:cNvSpPr txBox="1"/>
          <p:nvPr/>
        </p:nvSpPr>
        <p:spPr>
          <a:xfrm>
            <a:off x="4396740" y="534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Distributions generally track cash, not taxable income</a:t>
            </a:r>
          </a:p>
        </p:txBody>
      </p:sp>
      <p:sp>
        <p:nvSpPr>
          <p:cNvPr id="35" name="TextBox 34"/>
          <p:cNvSpPr txBox="1"/>
          <p:nvPr/>
        </p:nvSpPr>
        <p:spPr>
          <a:xfrm>
            <a:off x="82448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03 · TAX-EFFICIENT EXIT</a:t>
            </a:r>
          </a:p>
        </p:txBody>
      </p:sp>
      <p:sp>
        <p:nvSpPr>
          <p:cNvPr id="36" name="TextBox 35"/>
          <p:cNvSpPr txBox="1"/>
          <p:nvPr/>
        </p:nvSpPr>
        <p:spPr>
          <a:xfrm>
            <a:off x="8244840" y="2340000"/>
            <a:ext cx="3700000" cy="480000"/>
          </a:xfrm>
          <a:prstGeom prst="rect">
            <a:avLst/>
          </a:prstGeom>
          <a:noFill/>
          <a:ln>
            <a:noFill/>
          </a:ln>
        </p:spPr>
        <p:txBody>
          <a:bodyPr wrap="square" lIns="0" rIns="0" tIns="0" bIns="0" anchor="t">
            <a:spAutoFit/>
          </a:bodyPr>
          <a:lstStyle/>
          <a:p>
            <a:pPr algn="l">
              <a:lnSpc>
                <a:spcPct val="105000"/>
              </a:lnSpc>
            </a:pPr>
            <a:r>
              <a:rPr sz="1600" b="1">
                <a:solidFill>
                  <a:srgbClr val="0B163C"/>
                </a:solidFill>
                <a:latin typeface="Georgia"/>
              </a:rPr>
              <a:t>Land sale at capital-gain rates.</a:t>
            </a:r>
          </a:p>
        </p:txBody>
      </p:sp>
      <p:sp>
        <p:nvSpPr>
          <p:cNvPr id="37" name="Rectangle 36"/>
          <p:cNvSpPr/>
          <p:nvPr/>
        </p:nvSpPr>
        <p:spPr>
          <a:xfrm>
            <a:off x="8244840" y="286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8" name="TextBox 37"/>
          <p:cNvSpPr txBox="1"/>
          <p:nvPr/>
        </p:nvSpPr>
        <p:spPr>
          <a:xfrm>
            <a:off x="8244840" y="292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LTCG on Appreciation</a:t>
            </a:r>
          </a:p>
        </p:txBody>
      </p:sp>
      <p:sp>
        <p:nvSpPr>
          <p:cNvPr id="39" name="TextBox 38"/>
          <p:cNvSpPr txBox="1"/>
          <p:nvPr/>
        </p:nvSpPr>
        <p:spPr>
          <a:xfrm>
            <a:off x="8244840" y="312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Land gain at ~23.8% federal (20% + 3.8% NIIT)</a:t>
            </a:r>
          </a:p>
        </p:txBody>
      </p:sp>
      <p:sp>
        <p:nvSpPr>
          <p:cNvPr id="40" name="TextBox 39"/>
          <p:cNvSpPr txBox="1"/>
          <p:nvPr/>
        </p:nvSpPr>
        <p:spPr>
          <a:xfrm>
            <a:off x="8244840" y="3475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§1250 Recapture Cap</a:t>
            </a:r>
          </a:p>
        </p:txBody>
      </p:sp>
      <p:sp>
        <p:nvSpPr>
          <p:cNvPr id="41" name="TextBox 40"/>
          <p:cNvSpPr txBox="1"/>
          <p:nvPr/>
        </p:nvSpPr>
        <p:spPr>
          <a:xfrm>
            <a:off x="8244840" y="3675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Depreciation recapture capped at 25% on real property³</a:t>
            </a:r>
          </a:p>
        </p:txBody>
      </p:sp>
      <p:sp>
        <p:nvSpPr>
          <p:cNvPr id="42" name="TextBox 41"/>
          <p:cNvSpPr txBox="1"/>
          <p:nvPr/>
        </p:nvSpPr>
        <p:spPr>
          <a:xfrm>
            <a:off x="8244840" y="403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1031 Exchange Option</a:t>
            </a:r>
          </a:p>
        </p:txBody>
      </p:sp>
      <p:sp>
        <p:nvSpPr>
          <p:cNvPr id="43" name="TextBox 42"/>
          <p:cNvSpPr txBox="1"/>
          <p:nvPr/>
        </p:nvSpPr>
        <p:spPr>
          <a:xfrm>
            <a:off x="8244840" y="423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Sponsor may structure like-kind exchange to defer</a:t>
            </a:r>
          </a:p>
        </p:txBody>
      </p:sp>
      <p:sp>
        <p:nvSpPr>
          <p:cNvPr id="44" name="TextBox 43"/>
          <p:cNvSpPr txBox="1"/>
          <p:nvPr/>
        </p:nvSpPr>
        <p:spPr>
          <a:xfrm>
            <a:off x="8244840" y="4585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Texas — 0% State Tax</a:t>
            </a:r>
          </a:p>
        </p:txBody>
      </p:sp>
      <p:sp>
        <p:nvSpPr>
          <p:cNvPr id="45" name="TextBox 44"/>
          <p:cNvSpPr txBox="1"/>
          <p:nvPr/>
        </p:nvSpPr>
        <p:spPr>
          <a:xfrm>
            <a:off x="8244840" y="4785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vs. CA 13.3% · NY 10.9% · IL 4.95%</a:t>
            </a:r>
          </a:p>
        </p:txBody>
      </p:sp>
      <p:sp>
        <p:nvSpPr>
          <p:cNvPr id="46" name="TextBox 45"/>
          <p:cNvSpPr txBox="1"/>
          <p:nvPr/>
        </p:nvSpPr>
        <p:spPr>
          <a:xfrm>
            <a:off x="8244840" y="5140000"/>
            <a:ext cx="3700000" cy="180000"/>
          </a:xfrm>
          <a:prstGeom prst="rect">
            <a:avLst/>
          </a:prstGeom>
          <a:noFill/>
          <a:ln>
            <a:noFill/>
          </a:ln>
        </p:spPr>
        <p:txBody>
          <a:bodyPr wrap="square" lIns="0" rIns="0" tIns="0" bIns="0" anchor="t">
            <a:spAutoFit/>
          </a:bodyPr>
          <a:lstStyle/>
          <a:p>
            <a:pPr algn="l">
              <a:lnSpc>
                <a:spcPct val="115000"/>
              </a:lnSpc>
            </a:pPr>
            <a:r>
              <a:rPr sz="1000" b="1" spc="100">
                <a:solidFill>
                  <a:srgbClr val="0B163C"/>
                </a:solidFill>
                <a:latin typeface="Calibri"/>
              </a:rPr>
              <a:t>After-Tax IRR Uplift</a:t>
            </a:r>
          </a:p>
        </p:txBody>
      </p:sp>
      <p:sp>
        <p:nvSpPr>
          <p:cNvPr id="47" name="TextBox 46"/>
          <p:cNvSpPr txBox="1"/>
          <p:nvPr/>
        </p:nvSpPr>
        <p:spPr>
          <a:xfrm>
            <a:off x="8244840" y="5340000"/>
            <a:ext cx="3700000" cy="310000"/>
          </a:xfrm>
          <a:prstGeom prst="rect">
            <a:avLst/>
          </a:prstGeom>
          <a:noFill/>
          <a:ln>
            <a:noFill/>
          </a:ln>
        </p:spPr>
        <p:txBody>
          <a:bodyPr wrap="square" lIns="0" rIns="0" tIns="0" bIns="0" anchor="t">
            <a:spAutoFit/>
          </a:bodyPr>
          <a:lstStyle/>
          <a:p>
            <a:pPr algn="l">
              <a:lnSpc>
                <a:spcPct val="125000"/>
              </a:lnSpc>
            </a:pPr>
            <a:r>
              <a:rPr sz="900" b="0">
                <a:solidFill>
                  <a:srgbClr val="6E6A61"/>
                </a:solidFill>
                <a:latin typeface="Calibri"/>
              </a:rPr>
              <a:t>Materially improves effective LP yield vs. taxable comp</a:t>
            </a:r>
          </a:p>
        </p:txBody>
      </p:sp>
      <p:sp>
        <p:nvSpPr>
          <p:cNvPr id="48" name="Rectangle 47"/>
          <p:cNvSpPr/>
          <p:nvPr/>
        </p:nvSpPr>
        <p:spPr>
          <a:xfrm>
            <a:off x="548640" y="5860000"/>
            <a:ext cx="11094415" cy="570000"/>
          </a:xfrm>
          <a:prstGeom prst="rect">
            <a:avLst/>
          </a:prstGeom>
          <a:solidFill>
            <a:srgbClr val="0B16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9" name="TextBox 48"/>
          <p:cNvSpPr txBox="1"/>
          <p:nvPr/>
        </p:nvSpPr>
        <p:spPr>
          <a:xfrm>
            <a:off x="731520" y="5930000"/>
            <a:ext cx="10820095" cy="220000"/>
          </a:xfrm>
          <a:prstGeom prst="rect">
            <a:avLst/>
          </a:prstGeom>
          <a:noFill/>
          <a:ln>
            <a:noFill/>
          </a:ln>
        </p:spPr>
        <p:txBody>
          <a:bodyPr wrap="square" lIns="0" rIns="0" tIns="0" bIns="0" anchor="t">
            <a:spAutoFit/>
          </a:bodyPr>
          <a:lstStyle/>
          <a:p>
            <a:pPr algn="l">
              <a:lnSpc>
                <a:spcPct val="115000"/>
              </a:lnSpc>
            </a:pPr>
            <a:r>
              <a:rPr sz="1000" b="1" spc="350">
                <a:solidFill>
                  <a:srgbClr val="A0B4C3"/>
                </a:solidFill>
                <a:latin typeface="Calibri"/>
              </a:rPr>
              <a:t>CONSULT YOUR TAX ADVISOR</a:t>
            </a:r>
          </a:p>
        </p:txBody>
      </p:sp>
      <p:sp>
        <p:nvSpPr>
          <p:cNvPr id="50" name="TextBox 49"/>
          <p:cNvSpPr txBox="1"/>
          <p:nvPr/>
        </p:nvSpPr>
        <p:spPr>
          <a:xfrm>
            <a:off x="731520" y="6120000"/>
            <a:ext cx="10820095" cy="290000"/>
          </a:xfrm>
          <a:prstGeom prst="rect">
            <a:avLst/>
          </a:prstGeom>
          <a:noFill/>
          <a:ln>
            <a:noFill/>
          </a:ln>
        </p:spPr>
        <p:txBody>
          <a:bodyPr wrap="square" lIns="0" rIns="0" tIns="0" bIns="0" anchor="t">
            <a:spAutoFit/>
          </a:bodyPr>
          <a:lstStyle/>
          <a:p>
            <a:pPr algn="l">
              <a:lnSpc>
                <a:spcPct val="130000"/>
              </a:lnSpc>
            </a:pPr>
            <a:r>
              <a:rPr sz="800" b="0">
                <a:solidFill>
                  <a:srgbClr val="FFFFFF"/>
                </a:solidFill>
                <a:latin typeface="Calibri"/>
              </a:rPr>
              <a:t>Tax treatment of an LP investment depends on the investor's individual circumstances, entity structure, and changes in law. Projections assume current federal rules; nothing herein constitutes tax advice.  ¹Bonus % per current law.  ²§199A subject to income thresholds.  ³Recapture applies only to depreciation taken.</a:t>
            </a:r>
          </a:p>
        </p:txBody>
      </p:sp>
      <p:sp>
        <p:nvSpPr>
          <p:cNvPr id="51" name="TextBox 50"/>
          <p:cNvSpPr txBox="1"/>
          <p:nvPr/>
        </p:nvSpPr>
        <p:spPr>
          <a:xfrm>
            <a:off x="548640" y="6510528"/>
            <a:ext cx="4572000" cy="274320"/>
          </a:xfrm>
          <a:prstGeom prst="rect">
            <a:avLst/>
          </a:prstGeom>
          <a:noFill/>
          <a:ln>
            <a:noFill/>
          </a:ln>
        </p:spPr>
        <p:txBody>
          <a:bodyPr wrap="square" lIns="0" rIns="0" tIns="0" bIns="0" anchor="t">
            <a:spAutoFit/>
          </a:bodyPr>
          <a:lstStyle/>
          <a:p>
            <a:pPr algn="l">
              <a:lnSpc>
                <a:spcPct val="115000"/>
              </a:lnSpc>
            </a:pPr>
            <a:r>
              <a:rPr sz="800" b="1" spc="300">
                <a:solidFill>
                  <a:srgbClr val="3A243A"/>
                </a:solidFill>
                <a:latin typeface="Calibri"/>
              </a:rPr>
              <a:t>JAL-JCP REAL ESTATE PARTNERS</a:t>
            </a:r>
          </a:p>
        </p:txBody>
      </p:sp>
      <p:sp>
        <p:nvSpPr>
          <p:cNvPr id="52" name="TextBox 51"/>
          <p:cNvSpPr txBox="1"/>
          <p:nvPr/>
        </p:nvSpPr>
        <p:spPr>
          <a:xfrm>
            <a:off x="5029200" y="6510528"/>
            <a:ext cx="2286000" cy="274320"/>
          </a:xfrm>
          <a:prstGeom prst="rect">
            <a:avLst/>
          </a:prstGeom>
          <a:noFill/>
          <a:ln>
            <a:noFill/>
          </a:ln>
        </p:spPr>
        <p:txBody>
          <a:bodyPr wrap="square" lIns="0" rIns="0" tIns="0" bIns="0" anchor="t">
            <a:spAutoFit/>
          </a:bodyPr>
          <a:lstStyle/>
          <a:p>
            <a:pPr algn="l">
              <a:lnSpc>
                <a:spcPct val="115000"/>
              </a:lnSpc>
            </a:pPr>
            <a:r>
              <a:rPr sz="800" b="0" spc="200">
                <a:solidFill>
                  <a:srgbClr val="6E6A61"/>
                </a:solidFill>
                <a:latin typeface="Calibri"/>
              </a:rPr>
              <a:t>SHOPPES AT SAN FELIPE  |  MAY 2026</a:t>
            </a:r>
          </a:p>
        </p:txBody>
      </p:sp>
      <p:sp>
        <p:nvSpPr>
          <p:cNvPr id="53" name="TextBox 52"/>
          <p:cNvSpPr txBox="1"/>
          <p:nvPr/>
        </p:nvSpPr>
        <p:spPr>
          <a:xfrm>
            <a:off x="10728655" y="6510528"/>
            <a:ext cx="914400" cy="274320"/>
          </a:xfrm>
          <a:prstGeom prst="rect">
            <a:avLst/>
          </a:prstGeom>
          <a:noFill/>
          <a:ln>
            <a:noFill/>
          </a:ln>
        </p:spPr>
        <p:txBody>
          <a:bodyPr wrap="square" lIns="0" rIns="0" tIns="0" bIns="0" anchor="t">
            <a:spAutoFit/>
          </a:bodyPr>
          <a:lstStyle/>
          <a:p>
            <a:pPr algn="r">
              <a:lnSpc>
                <a:spcPct val="115000"/>
              </a:lnSpc>
            </a:pPr>
            <a:r>
              <a:rPr sz="800" b="0" spc="200">
                <a:solidFill>
                  <a:srgbClr val="6E6A61"/>
                </a:solidFill>
                <a:latin typeface="Calibri"/>
              </a:rPr>
              <a:t>14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08</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SENSITIVITY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Sensitivity Analysis — Land Price</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LP IRR (net of fees and promote) across a range of exit land prices.</a:t>
            </a:r>
            <a:endParaRPr lang="en-US" sz="1300" dirty="0"/>
          </a:p>
        </p:txBody>
      </p:sp>
      <p:sp>
        <p:nvSpPr>
          <p:cNvPr id="8" name="Text 6"/>
          <p:cNvSpPr/>
          <p:nvPr/>
        </p:nvSpPr>
        <p:spPr>
          <a:xfrm>
            <a:off x="548640" y="2057400"/>
            <a:ext cx="9144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LP RETURNS BY LAND SALE PRICE  ($/SF)</a:t>
            </a:r>
            <a:endParaRPr lang="en-US" sz="950" dirty="0"/>
          </a:p>
        </p:txBody>
      </p:sp>
      <p:sp>
        <p:nvSpPr>
          <p:cNvPr id="9" name="Shape 7"/>
          <p:cNvSpPr/>
          <p:nvPr/>
        </p:nvSpPr>
        <p:spPr>
          <a:xfrm>
            <a:off x="548640" y="2359152"/>
            <a:ext cx="11094415" cy="0"/>
          </a:xfrm>
          <a:prstGeom prst="line">
            <a:avLst/>
          </a:prstGeom>
          <a:noFill/>
          <a:ln w="7620">
            <a:solidFill>
              <a:srgbClr val="0B163C"/>
            </a:solidFill>
            <a:prstDash val="solid"/>
          </a:ln>
        </p:spPr>
        <p:txBody>
          <a:bodyPr/>
          <a:p/>
        </p:txBody>
      </p:sp>
      <p:graphicFrame>
        <p:nvGraphicFramePr>
          <p:cNvPr id="16" name="Table 0"/>
          <p:cNvGraphicFramePr>
            <a:graphicFrameLocks noGrp="1"/>
          </p:cNvGraphicFramePr>
          <p:nvPr>
            <p:extLst>
              <p:ext uri="{D42A27DB-BD31-4B8C-83A1-F6EECF244321}">
                <p14:modId xmlns:p14="http://schemas.microsoft.com/office/powerpoint/2010/main" val="1579011935"/>
              </p:ext>
            </p:extLst>
          </p:nvPr>
        </p:nvGraphicFramePr>
        <p:xfrm>
          <a:off x="548640" y="2468880"/>
          <a:ext cx="11094415" cy="914400"/>
        </p:xfrm>
        <a:graphic>
          <a:graphicData uri="http://schemas.openxmlformats.org/drawingml/2006/table">
            <a:tbl>
              <a:tblPr/>
              <a:tblGrid>
                <a:gridCol w="1554480"/>
                <a:gridCol w="1033272"/>
                <a:gridCol w="1033272"/>
                <a:gridCol w="1033272"/>
                <a:gridCol w="1033272"/>
                <a:gridCol w="1033272"/>
                <a:gridCol w="1033272"/>
                <a:gridCol w="1033272"/>
                <a:gridCol w="1033272"/>
                <a:gridCol w="1033272"/>
              </a:tblGrid>
              <a:tr h="292608">
                <a:tc>
                  <a:txBody>
                    <a:bodyPr/>
                    <a:lstStyle/>
                    <a:p>
                      <a:pPr algn="l" indent="0" marL="0">
                        <a:buNone/>
                      </a:pPr>
                      <a:r>
                        <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$200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$225</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$250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$275</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FFFFFF"/>
                          </a:solidFill>
                          <a:latin typeface="Gotham Book" pitchFamily="34" charset="0"/>
                          <a:ea typeface="Gotham Book" pitchFamily="34" charset="-122"/>
                          <a:cs typeface="Gotham Book" pitchFamily="34" charset="-120"/>
                        </a:rPr>
                        <a:t>$300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$325</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$350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$375</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$400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10.5%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12.1%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13.4%</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14.6%</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b="1">
                          <a:solidFill>
                            <a:srgbClr val="0B163C"/>
                          </a:solidFill>
                          <a:latin typeface="Gotham Book"/>
                        </a:rPr>
                        <a:t>15.7%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4F2ED"/>
                    </a:solidFill>
                  </a:tcPr>
                </a:tc>
                <a:tc>
                  <a:txBody>
                    <a:bodyPr/>
                    <a:lstStyle/>
                    <a:p>
                      <a:pPr algn="ctr" indent="0" marL="0">
                        <a:buNone/>
                      </a:pPr>
                      <a:r>
                        <a:rPr sz="950">
                          <a:solidFill>
                            <a:srgbClr val="1E2A50"/>
                          </a:solidFill>
                          <a:latin typeface="Gotham Book"/>
                        </a:rPr>
                        <a:t>16.7%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17.6%</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18.5%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19.3%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Multiple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2.00×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2.28×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2.55×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2.83×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b="1">
                          <a:solidFill>
                            <a:srgbClr val="0B163C"/>
                          </a:solidFill>
                          <a:latin typeface="Gotham Book"/>
                        </a:rPr>
                        <a:t>3.11×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4F2ED"/>
                    </a:solidFill>
                  </a:tcPr>
                </a:tc>
                <a:tc>
                  <a:txBody>
                    <a:bodyPr/>
                    <a:lstStyle/>
                    <a:p>
                      <a:pPr algn="ctr" indent="0" marL="0">
                        <a:buNone/>
                      </a:pPr>
                      <a:r>
                        <a:rPr sz="950">
                          <a:solidFill>
                            <a:srgbClr val="1E2A50"/>
                          </a:solidFill>
                          <a:latin typeface="Gotham Book"/>
                        </a:rPr>
                        <a:t>3.38×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3.66×</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3.94×</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4.22×</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Gross Exit Value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$39.6M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$44.5M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$49.4M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$54.4M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b="1">
                          <a:solidFill>
                            <a:srgbClr val="0B163C"/>
                          </a:solidFill>
                          <a:latin typeface="Gotham Book"/>
                        </a:rPr>
                        <a:t>$59.3M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4F2ED"/>
                    </a:solidFill>
                  </a:tcPr>
                </a:tc>
                <a:tc>
                  <a:txBody>
                    <a:bodyPr/>
                    <a:lstStyle/>
                    <a:p>
                      <a:pPr algn="ctr" indent="0" marL="0">
                        <a:buNone/>
                      </a:pPr>
                      <a:r>
                        <a:rPr sz="950">
                          <a:solidFill>
                            <a:srgbClr val="1E2A50"/>
                          </a:solidFill>
                          <a:latin typeface="Gotham Book"/>
                        </a:rPr>
                        <a:t>$64.3M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$69.2M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$74.2M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sz="950">
                          <a:solidFill>
                            <a:srgbClr val="1E2A50"/>
                          </a:solidFill>
                          <a:latin typeface="Gotham Book"/>
                        </a:rPr>
                        <a:t>$79.1M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1" name="Shape 8"/>
          <p:cNvSpPr/>
          <p:nvPr/>
        </p:nvSpPr>
        <p:spPr>
          <a:xfrm>
            <a:off x="548640" y="3794760"/>
            <a:ext cx="11094415" cy="457200"/>
          </a:xfrm>
          <a:prstGeom prst="rect">
            <a:avLst/>
          </a:prstGeom>
          <a:solidFill>
            <a:srgbClr val="0B163C"/>
          </a:solidFill>
          <a:ln w="12700">
            <a:solidFill>
              <a:srgbClr val="0B163C"/>
            </a:solidFill>
            <a:prstDash val="solid"/>
          </a:ln>
        </p:spPr>
        <p:txBody>
          <a:bodyPr/>
          <a:p/>
        </p:txBody>
      </p:sp>
      <p:sp>
        <p:nvSpPr>
          <p:cNvPr id="12" name="Text 9"/>
          <p:cNvSpPr/>
          <p:nvPr/>
        </p:nvSpPr>
        <p:spPr>
          <a:xfrm>
            <a:off x="548640" y="3840480"/>
            <a:ext cx="11094415" cy="365760"/>
          </a:xfrm>
          <a:prstGeom prst="rect">
            <a:avLst/>
          </a:prstGeom>
          <a:noFill/>
          <a:ln/>
        </p:spPr>
        <p:txBody>
          <a:bodyPr wrap="square" lIns="0" tIns="0" rIns="0" bIns="0" rtlCol="0" anchor="ctr"/>
          <a:lstStyle/>
          <a:p>
            <a:pPr algn="ctr" indent="0" marL="0">
              <a:buNone/>
            </a:pPr>
            <a:r>
              <a:rPr lang="en-US" sz="1200" b="1" spc="400" kern="0" dirty="0">
                <a:solidFill>
                  <a:srgbClr val="A0B4C3"/>
                </a:solidFill>
              </a:rPr>
              <a:t>BASE CASE  $300/SF   →   15.7% LP IRR  /  3.11× EM    Even at $250/SF (17% below base), LP IRR holds 13.4% with a 2.55× multiple.</a:t>
            </a:r>
            <a:pPr algn="ctr" indent="0" marL="0">
              <a:buNone/>
            </a:pPr>
            <a:r>
              <a:rPr lang="en-US" sz="1200" b="1" dirty="0">
                <a:solidFill>
                  <a:srgbClr val="FFFFFF"/>
                </a:solidFill>
              </a:rPr>
              <a:t/>
            </a:r>
            <a:pPr algn="ctr" indent="0" marL="0">
              <a:buNone/>
            </a:pPr>
            <a:r>
              <a:rPr lang="en-US" sz="1000" i="1" dirty="0">
                <a:solidFill>
                  <a:srgbClr val="BFBFBF"/>
                </a:solidFill>
              </a:rPr>
              <a:t/>
            </a:r>
            <a:endParaRPr lang="en-US" sz="1200" dirty="0"/>
          </a:p>
        </p:txBody>
      </p:sp>
      <p:sp>
        <p:nvSpPr>
          <p:cNvPr id="13" name="Text 10"/>
          <p:cNvSpPr/>
          <p:nvPr/>
        </p:nvSpPr>
        <p:spPr>
          <a:xfrm>
            <a:off x="548640" y="4526280"/>
            <a:ext cx="9144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LAND PRICE SUPPORTED AT 19.2% DEVELOPER IRR  /  BY MF RENT</a:t>
            </a:r>
            <a:endParaRPr lang="en-US" sz="950" dirty="0"/>
          </a:p>
        </p:txBody>
      </p:sp>
      <p:sp>
        <p:nvSpPr>
          <p:cNvPr id="14" name="Shape 11"/>
          <p:cNvSpPr/>
          <p:nvPr/>
        </p:nvSpPr>
        <p:spPr>
          <a:xfrm>
            <a:off x="548640" y="4828032"/>
            <a:ext cx="11094415" cy="0"/>
          </a:xfrm>
          <a:prstGeom prst="line">
            <a:avLst/>
          </a:prstGeom>
          <a:noFill/>
          <a:ln w="7620">
            <a:solidFill>
              <a:srgbClr val="0B163C"/>
            </a:solidFill>
            <a:prstDash val="solid"/>
          </a:ln>
        </p:spPr>
        <p:txBody>
          <a:bodyPr/>
          <a:p/>
        </p:txBody>
      </p:sp>
      <p:graphicFrame>
        <p:nvGraphicFramePr>
          <p:cNvPr id="31" name="Table 1"/>
          <p:cNvGraphicFramePr>
            <a:graphicFrameLocks noGrp="1"/>
          </p:cNvGraphicFramePr>
          <p:nvPr>
            <p:extLst>
              <p:ext uri="{D42A27DB-BD31-4B8C-83A1-F6EECF244321}">
                <p14:modId xmlns:p14="http://schemas.microsoft.com/office/powerpoint/2010/main" val="1579011935"/>
              </p:ext>
            </p:extLst>
          </p:nvPr>
        </p:nvGraphicFramePr>
        <p:xfrm>
          <a:off x="548640" y="4937760"/>
          <a:ext cx="11094415" cy="914400"/>
        </p:xfrm>
        <a:graphic>
          <a:graphicData uri="http://schemas.openxmlformats.org/drawingml/2006/table">
            <a:tbl>
              <a:tblPr/>
              <a:tblGrid>
                <a:gridCol w="2286000"/>
                <a:gridCol w="1371600"/>
                <a:gridCol w="1371600"/>
                <a:gridCol w="1371600"/>
                <a:gridCol w="1371600"/>
                <a:gridCol w="1371600"/>
                <a:gridCol w="1371600"/>
              </a:tblGrid>
              <a:tr h="292608">
                <a:tc>
                  <a:txBody>
                    <a:bodyPr/>
                    <a:lstStyle/>
                    <a:p>
                      <a:pPr algn="l" indent="0" marL="0">
                        <a:buNone/>
                      </a:pPr>
                      <a:r>
                        <a:rPr lang="en-US" sz="900" b="1" dirty="0">
                          <a:solidFill>
                            <a:srgbClr val="0B163C"/>
                          </a:solidFill>
                          <a:latin typeface="Gotham Book" pitchFamily="34" charset="0"/>
                          <a:ea typeface="Gotham Book" pitchFamily="34" charset="-122"/>
                          <a:cs typeface="Gotham Book" pitchFamily="34" charset="-120"/>
                        </a:rPr>
                        <a:t>MF Rent/SF/Mo</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$4.25</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$4.50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$4.70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FFFFFF"/>
                          </a:solidFill>
                          <a:latin typeface="Gotham Book" pitchFamily="34" charset="0"/>
                          <a:ea typeface="Gotham Book" pitchFamily="34" charset="-122"/>
                          <a:cs typeface="Gotham Book" pitchFamily="34" charset="-120"/>
                        </a:rPr>
                        <a:t>$4.90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$5.10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$5.30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Land $/SF (19.2% Dev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$217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$243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$274</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B163C"/>
                          </a:solidFill>
                          <a:latin typeface="Gotham Book" pitchFamily="34" charset="0"/>
                          <a:ea typeface="Gotham Book" pitchFamily="34" charset="-122"/>
                          <a:cs typeface="Gotham Book" pitchFamily="34" charset="-120"/>
                        </a:rPr>
                        <a:t>$300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4F2ED"/>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$328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$355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IRR at That Price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10.8%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12.5%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14.1%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B163C"/>
                          </a:solidFill>
                          <a:latin typeface="Gotham Book" pitchFamily="34" charset="0"/>
                          <a:ea typeface="Gotham Book" pitchFamily="34" charset="-122"/>
                          <a:cs typeface="Gotham Book" pitchFamily="34" charset="-120"/>
                        </a:rPr>
                        <a:t>15.7%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4F2ED"/>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16.8%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17.9%</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Multiple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2.22x</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2.53x</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2.90x</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B163C"/>
                          </a:solidFill>
                          <a:latin typeface="Gotham Book" pitchFamily="34" charset="0"/>
                          <a:ea typeface="Gotham Book" pitchFamily="34" charset="-122"/>
                          <a:cs typeface="Gotham Book" pitchFamily="34" charset="-120"/>
                        </a:rPr>
                        <a:t>3.11x</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4F2ED"/>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3.54x</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3.86x</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6" name="Shape 12"/>
          <p:cNvSpPr/>
          <p:nvPr/>
        </p:nvSpPr>
        <p:spPr>
          <a:xfrm>
            <a:off x="548640" y="6446520"/>
            <a:ext cx="11094415" cy="0"/>
          </a:xfrm>
          <a:prstGeom prst="line">
            <a:avLst/>
          </a:prstGeom>
          <a:noFill/>
          <a:ln w="6350">
            <a:solidFill>
              <a:srgbClr val="D4D6DC"/>
            </a:solidFill>
            <a:prstDash val="solid"/>
          </a:ln>
        </p:spPr>
        <p:txBody>
          <a:bodyPr/>
          <a:p/>
        </p:txBody>
      </p:sp>
      <p:sp>
        <p:nvSpPr>
          <p:cNvPr id="17" name="Text 13"/>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8" name="Text 14"/>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9" name="Text 15"/>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15</a:t>
            </a:r>
            <a:endParaRPr lang="en-US" sz="750" dirty="0"/>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08</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SENSITIVITY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Sensitivity Analysis — Hold Period</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Project (gross) and LP (net of fees and promote) returns across alternative exit timing and structures.</a:t>
            </a:r>
            <a:endParaRPr lang="en-US" sz="1300" dirty="0"/>
          </a:p>
        </p:txBody>
      </p:sp>
      <p:sp>
        <p:nvSpPr>
          <p:cNvPr id="8" name="Text 6"/>
          <p:cNvSpPr/>
          <p:nvPr/>
        </p:nvSpPr>
        <p:spPr>
          <a:xfrm>
            <a:off x="548640" y="2057400"/>
            <a:ext cx="9144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RETURNS BY EXIT SCENARIO  ·  PROJECT (GROSS) &amp; LP (NET)</a:t>
            </a:r>
            <a:endParaRPr lang="en-US" sz="950" dirty="0"/>
          </a:p>
        </p:txBody>
      </p:sp>
      <p:sp>
        <p:nvSpPr>
          <p:cNvPr id="9" name="Shape 7"/>
          <p:cNvSpPr/>
          <p:nvPr/>
        </p:nvSpPr>
        <p:spPr>
          <a:xfrm>
            <a:off x="548640" y="2359152"/>
            <a:ext cx="11094415" cy="0"/>
          </a:xfrm>
          <a:prstGeom prst="line">
            <a:avLst/>
          </a:prstGeom>
          <a:noFill/>
          <a:ln w="7620">
            <a:solidFill>
              <a:srgbClr val="0B163C"/>
            </a:solidFill>
            <a:prstDash val="solid"/>
          </a:ln>
        </p:spPr>
        <p:txBody>
          <a:bodyPr/>
          <a:p/>
        </p:txBody>
      </p:sp>
      <p:graphicFrame>
        <p:nvGraphicFramePr>
          <p:cNvPr id="16" name="Table 0"/>
          <p:cNvGraphicFramePr>
            <a:graphicFrameLocks noGrp="1"/>
          </p:cNvGraphicFramePr>
          <p:nvPr>
            <p:extLst>
              <p:ext uri="{D42A27DB-BD31-4B8C-83A1-F6EECF244321}">
                <p14:modId xmlns:p14="http://schemas.microsoft.com/office/powerpoint/2010/main" val="1579011935"/>
              </p:ext>
            </p:extLst>
          </p:nvPr>
        </p:nvGraphicFramePr>
        <p:xfrm>
          <a:off x="548640" y="2468880"/>
          <a:ext cx="11094415" cy="1508760"/>
        </p:xfrm>
        <a:graphic>
          <a:graphicData uri="http://schemas.openxmlformats.org/drawingml/2006/table">
            <a:tbl>
              <a:tblPr/>
              <a:tblGrid>
                <a:gridCol w="3106436"/>
                <a:gridCol w="2662659"/>
                <a:gridCol w="2662659"/>
                <a:gridCol w="2662659"/>
              </a:tblGrid>
              <a:tr h="292608">
                <a:tc>
                  <a:txBody>
                    <a:bodyPr/>
                    <a:lstStyle/>
                    <a:p>
                      <a:pPr algn="l" indent="0" marL="0">
                        <a:buNone/>
                      </a:pPr>
                      <a:r>
                        <a:t>EXIT SCENARIO</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BASE  10-YR / $300/SF</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2A · 5-YR · $246/SF
(MF Developer)</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2B · 5-YR · 5.5% Cap
(REIT)</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Project IRR (gross)</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18.27%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21.13%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17.90%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Project equity multiple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3.70×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2.45×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2.15×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IRR (net)</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15.73%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17.72%</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14.89%</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equity multiple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3.11×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2.16×</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1.92×</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1" name="Shape 8"/>
          <p:cNvSpPr/>
          <p:nvPr/>
        </p:nvSpPr>
        <p:spPr>
          <a:xfrm>
            <a:off x="548640" y="4069080"/>
            <a:ext cx="11094415" cy="457200"/>
          </a:xfrm>
          <a:prstGeom prst="rect">
            <a:avLst/>
          </a:prstGeom>
          <a:solidFill>
            <a:srgbClr val="0B163C"/>
          </a:solidFill>
          <a:ln w="12700">
            <a:solidFill>
              <a:srgbClr val="0B163C"/>
            </a:solidFill>
            <a:prstDash val="solid"/>
          </a:ln>
        </p:spPr>
        <p:txBody>
          <a:bodyPr/>
          <a:p/>
        </p:txBody>
      </p:sp>
      <p:sp>
        <p:nvSpPr>
          <p:cNvPr id="12" name="Text 9"/>
          <p:cNvSpPr/>
          <p:nvPr/>
        </p:nvSpPr>
        <p:spPr>
          <a:xfrm>
            <a:off x="548640" y="4114800"/>
            <a:ext cx="11094415" cy="365760"/>
          </a:xfrm>
          <a:prstGeom prst="rect">
            <a:avLst/>
          </a:prstGeom>
          <a:noFill/>
          <a:ln/>
        </p:spPr>
        <p:txBody>
          <a:bodyPr wrap="square" lIns="0" tIns="0" rIns="0" bIns="0" rtlCol="0" anchor="ctr"/>
          <a:lstStyle/>
          <a:p>
            <a:pPr algn="ctr" indent="0" marL="0">
              <a:buNone/>
            </a:pPr>
            <a:r>
              <a:rPr lang="en-US" sz="1200" b="1" spc="400" kern="0" dirty="0">
                <a:solidFill>
                  <a:srgbClr val="A0B4C3"/>
                </a:solidFill>
              </a:rPr>
              <a:t>TARGET CASE  5-yr / $246/SF · MF Developer   →   21.13% Project IRR  /  2.45x EM   (17.72% LP IRR / 2.16x net of promote)</a:t>
            </a:r>
            <a:pPr algn="ctr" indent="0" marL="0">
              <a:buNone/>
            </a:pPr>
            <a:r>
              <a:rPr lang="en-US" sz="1200" b="1" dirty="0">
                <a:solidFill>
                  <a:srgbClr val="FFFFFF"/>
                </a:solidFill>
              </a:rPr>
              <a:t/>
            </a:r>
            <a:pPr algn="ctr" indent="0" marL="0">
              <a:buNone/>
            </a:pPr>
            <a:r>
              <a:rPr lang="en-US" sz="1000" i="1" dirty="0">
                <a:solidFill>
                  <a:srgbClr val="BFBFBF"/>
                </a:solidFill>
              </a:rPr>
              <a:t/>
            </a:r>
            <a:endParaRPr lang="en-US" sz="1200" dirty="0"/>
          </a:p>
        </p:txBody>
      </p:sp>
      <p:sp>
        <p:nvSpPr>
          <p:cNvPr id="13" name="Text 10"/>
          <p:cNvSpPr/>
          <p:nvPr/>
        </p:nvSpPr>
        <p:spPr>
          <a:xfrm>
            <a:off x="548640" y="4800600"/>
            <a:ext cx="9144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EXIT MECHANICS — DOLLARS RECOVERED  /  PER SCENARIO</a:t>
            </a:r>
            <a:endParaRPr lang="en-US" sz="950" dirty="0"/>
          </a:p>
        </p:txBody>
      </p:sp>
      <p:sp>
        <p:nvSpPr>
          <p:cNvPr id="14" name="Shape 11"/>
          <p:cNvSpPr/>
          <p:nvPr/>
        </p:nvSpPr>
        <p:spPr>
          <a:xfrm>
            <a:off x="548640" y="5102352"/>
            <a:ext cx="11094415" cy="0"/>
          </a:xfrm>
          <a:prstGeom prst="line">
            <a:avLst/>
          </a:prstGeom>
          <a:noFill/>
          <a:ln w="7620">
            <a:solidFill>
              <a:srgbClr val="0B163C"/>
            </a:solidFill>
            <a:prstDash val="solid"/>
          </a:ln>
        </p:spPr>
        <p:txBody>
          <a:bodyPr/>
          <a:p/>
        </p:txBody>
      </p:sp>
      <p:graphicFrame>
        <p:nvGraphicFramePr>
          <p:cNvPr id="31" name="Table 1"/>
          <p:cNvGraphicFramePr>
            <a:graphicFrameLocks noGrp="1"/>
          </p:cNvGraphicFramePr>
          <p:nvPr>
            <p:extLst>
              <p:ext uri="{D42A27DB-BD31-4B8C-83A1-F6EECF244321}">
                <p14:modId xmlns:p14="http://schemas.microsoft.com/office/powerpoint/2010/main" val="1579011935"/>
              </p:ext>
            </p:extLst>
          </p:nvPr>
        </p:nvGraphicFramePr>
        <p:xfrm>
          <a:off x="548640" y="5212080"/>
          <a:ext cx="11094415" cy="914400"/>
        </p:xfrm>
        <a:graphic>
          <a:graphicData uri="http://schemas.openxmlformats.org/drawingml/2006/table">
            <a:tbl>
              <a:tblPr/>
              <a:tblGrid>
                <a:gridCol w="3106436"/>
                <a:gridCol w="2662659"/>
                <a:gridCol w="2662659"/>
                <a:gridCol w="2662659"/>
              </a:tblGrid>
              <a:tr h="292608">
                <a:tc>
                  <a:txBody>
                    <a:bodyPr/>
                    <a:lstStyle/>
                    <a:p>
                      <a:pPr algn="l" indent="0" marL="0">
                        <a:buNone/>
                      </a:pPr>
                      <a:r>
                        <a:rPr lang="en-US" sz="900" b="1" dirty="0">
                          <a:solidFill>
                            <a:srgbClr val="0B163C"/>
                          </a:solidFill>
                          <a:latin typeface="Gotham Book" pitchFamily="34" charset="0"/>
                          <a:ea typeface="Gotham Book" pitchFamily="34" charset="-122"/>
                          <a:cs typeface="Gotham Book" pitchFamily="34" charset="-120"/>
                        </a:rPr>
                        <a:t>EXIT MECHANICS</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BASE  10-YR / $300</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2A · 5-YR · $246
(MF Developer)</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2B · 5-YR · 5.5% Cap
(REIT)</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Gross sale price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$59,328,600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$48,649,452</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$44,357,000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Net sale proceeds</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$32,767,097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$28,932,025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$24,725,422</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Implied cap rate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4.75%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4.75%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5.50%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6" name="Shape 12"/>
          <p:cNvSpPr/>
          <p:nvPr/>
        </p:nvSpPr>
        <p:spPr>
          <a:xfrm>
            <a:off x="548640" y="6451092"/>
            <a:ext cx="11094415" cy="0"/>
          </a:xfrm>
          <a:prstGeom prst="line">
            <a:avLst/>
          </a:prstGeom>
          <a:noFill/>
          <a:ln w="6350">
            <a:solidFill>
              <a:srgbClr val="D4D6DC"/>
            </a:solidFill>
            <a:prstDash val="solid"/>
          </a:ln>
        </p:spPr>
        <p:txBody>
          <a:bodyPr/>
          <a:p/>
        </p:txBody>
      </p:sp>
      <p:sp>
        <p:nvSpPr>
          <p:cNvPr id="17" name="Text 13"/>
          <p:cNvSpPr/>
          <p:nvPr/>
        </p:nvSpPr>
        <p:spPr>
          <a:xfrm>
            <a:off x="548640" y="6505956"/>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8" name="Text 14"/>
          <p:cNvSpPr/>
          <p:nvPr/>
        </p:nvSpPr>
        <p:spPr>
          <a:xfrm>
            <a:off x="5029200" y="6505956"/>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9" name="Text 15"/>
          <p:cNvSpPr/>
          <p:nvPr/>
        </p:nvSpPr>
        <p:spPr>
          <a:xfrm>
            <a:off x="10728655" y="6505956"/>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16</a:t>
            </a:r>
            <a:endParaRPr lang="en-US" sz="750" dirty="0"/>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08</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SENSITIVITY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Sensitivity Analysis — CVS Parcel Strategies</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Standalone monetization paths for the 1.48-acre / 64,417 SF CVS parcel — sell or contribute to MF developer.</a:t>
            </a:r>
            <a:endParaRPr lang="en-US" sz="1300" dirty="0"/>
          </a:p>
        </p:txBody>
      </p:sp>
      <p:sp>
        <p:nvSpPr>
          <p:cNvPr id="8" name="Text 6"/>
          <p:cNvSpPr/>
          <p:nvPr/>
        </p:nvSpPr>
        <p:spPr>
          <a:xfrm>
            <a:off x="548640" y="2057400"/>
            <a:ext cx="9144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CVS PARCEL STRATEGIES  ·  PROJECT (GROSS) &amp; LP (NET)</a:t>
            </a:r>
            <a:endParaRPr lang="en-US" sz="950" dirty="0"/>
          </a:p>
        </p:txBody>
      </p:sp>
      <p:sp>
        <p:nvSpPr>
          <p:cNvPr id="9" name="Shape 7"/>
          <p:cNvSpPr/>
          <p:nvPr/>
        </p:nvSpPr>
        <p:spPr>
          <a:xfrm>
            <a:off x="548640" y="2359152"/>
            <a:ext cx="11094415" cy="0"/>
          </a:xfrm>
          <a:prstGeom prst="line">
            <a:avLst/>
          </a:prstGeom>
          <a:noFill/>
          <a:ln w="7620">
            <a:solidFill>
              <a:srgbClr val="0B163C"/>
            </a:solidFill>
            <a:prstDash val="solid"/>
          </a:ln>
        </p:spPr>
        <p:txBody>
          <a:bodyPr/>
          <a:p/>
        </p:txBody>
      </p:sp>
      <p:graphicFrame>
        <p:nvGraphicFramePr>
          <p:cNvPr id="16" name="Table 0"/>
          <p:cNvGraphicFramePr>
            <a:graphicFrameLocks noGrp="1"/>
          </p:cNvGraphicFramePr>
          <p:nvPr>
            <p:extLst>
              <p:ext uri="{D42A27DB-BD31-4B8C-83A1-F6EECF244321}">
                <p14:modId xmlns:p14="http://schemas.microsoft.com/office/powerpoint/2010/main" val="1579011935"/>
              </p:ext>
            </p:extLst>
          </p:nvPr>
        </p:nvGraphicFramePr>
        <p:xfrm>
          <a:off x="548640" y="2468880"/>
          <a:ext cx="11094415" cy="1508760"/>
        </p:xfrm>
        <a:graphic>
          <a:graphicData uri="http://schemas.openxmlformats.org/drawingml/2006/table">
            <a:tbl>
              <a:tblPr/>
              <a:tblGrid>
                <a:gridCol w="3106436"/>
                <a:gridCol w="2662659"/>
                <a:gridCol w="2662659"/>
                <a:gridCol w="2662659"/>
              </a:tblGrid>
              <a:tr h="292608">
                <a:tc>
                  <a:txBody>
                    <a:bodyPr/>
                    <a:lstStyle/>
                    <a:p>
                      <a:pPr algn="l" indent="0" marL="0">
                        <a:buNone/>
                      </a:pPr>
                      <a:r>
                        <a:t>EXIT SCENARIO</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BASE 10-YR / $300/SF
(MF Developer)</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SCENARIO 3 — CVS YR7 SALE
(MF Developer)</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SCENARIO 4 — CONTRIBUTION
(Ride-Along Equity)</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Project IRR (gross)</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18.27%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19.60%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19.71%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Project equity multiple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3.70×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3.37×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4.21×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IRR (net)</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15.73%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17.15%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17.11%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LP equity multiple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3.11×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2.85×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3.52×</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1" name="Shape 8"/>
          <p:cNvSpPr/>
          <p:nvPr/>
        </p:nvSpPr>
        <p:spPr>
          <a:xfrm>
            <a:off x="548640" y="4069080"/>
            <a:ext cx="11094415" cy="457200"/>
          </a:xfrm>
          <a:prstGeom prst="rect">
            <a:avLst/>
          </a:prstGeom>
          <a:solidFill>
            <a:srgbClr val="0B163C"/>
          </a:solidFill>
          <a:ln w="12700">
            <a:solidFill>
              <a:srgbClr val="0B163C"/>
            </a:solidFill>
            <a:prstDash val="solid"/>
          </a:ln>
        </p:spPr>
        <p:txBody>
          <a:bodyPr/>
          <a:p/>
        </p:txBody>
      </p:sp>
      <p:sp>
        <p:nvSpPr>
          <p:cNvPr id="12" name="Text 9"/>
          <p:cNvSpPr/>
          <p:nvPr/>
        </p:nvSpPr>
        <p:spPr>
          <a:xfrm>
            <a:off x="548640" y="4114800"/>
            <a:ext cx="11094415" cy="365760"/>
          </a:xfrm>
          <a:prstGeom prst="rect">
            <a:avLst/>
          </a:prstGeom>
          <a:noFill/>
          <a:ln/>
        </p:spPr>
        <p:txBody>
          <a:bodyPr wrap="square" lIns="0" tIns="0" rIns="0" bIns="0" rtlCol="0" anchor="ctr"/>
          <a:lstStyle/>
          <a:p>
            <a:pPr algn="ctr" indent="0" marL="0">
              <a:buNone/>
            </a:pPr>
            <a:r>
              <a:rPr lang="en-US" sz="1200" b="1" spc="400" kern="0" dirty="0">
                <a:solidFill>
                  <a:srgbClr val="A0B4C3"/>
                </a:solidFill>
              </a:rPr>
              <a:t>TARGET CASE  S3B — CVS Land Contribution   →   19.71% Project IRR  /  4.21x EM   (17.11% LP IRR / 3.52× net of promote)</a:t>
            </a:r>
            <a:pPr algn="ctr" indent="0" marL="0">
              <a:buNone/>
            </a:pPr>
            <a:r>
              <a:rPr lang="en-US" sz="1200" b="1" dirty="0">
                <a:solidFill>
                  <a:srgbClr val="FFFFFF"/>
                </a:solidFill>
              </a:rPr>
              <a:t/>
            </a:r>
            <a:pPr algn="ctr" indent="0" marL="0">
              <a:buNone/>
            </a:pPr>
            <a:r>
              <a:rPr lang="en-US" sz="1000" i="1" dirty="0">
                <a:solidFill>
                  <a:srgbClr val="BFBFBF"/>
                </a:solidFill>
              </a:rPr>
              <a:t/>
            </a:r>
            <a:endParaRPr lang="en-US" sz="1200" dirty="0"/>
          </a:p>
        </p:txBody>
      </p:sp>
      <p:sp>
        <p:nvSpPr>
          <p:cNvPr id="13" name="Text 10"/>
          <p:cNvSpPr/>
          <p:nvPr/>
        </p:nvSpPr>
        <p:spPr>
          <a:xfrm>
            <a:off x="548640" y="4800600"/>
            <a:ext cx="91440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EXIT MECHANICS — KEY ASSUMPTIONS  /  PER SCENARIO</a:t>
            </a:r>
            <a:endParaRPr lang="en-US" sz="950" dirty="0"/>
          </a:p>
        </p:txBody>
      </p:sp>
      <p:sp>
        <p:nvSpPr>
          <p:cNvPr id="14" name="Shape 11"/>
          <p:cNvSpPr/>
          <p:nvPr/>
        </p:nvSpPr>
        <p:spPr>
          <a:xfrm>
            <a:off x="548640" y="5102352"/>
            <a:ext cx="11094415" cy="0"/>
          </a:xfrm>
          <a:prstGeom prst="line">
            <a:avLst/>
          </a:prstGeom>
          <a:noFill/>
          <a:ln w="7620">
            <a:solidFill>
              <a:srgbClr val="0B163C"/>
            </a:solidFill>
            <a:prstDash val="solid"/>
          </a:ln>
        </p:spPr>
        <p:txBody>
          <a:bodyPr/>
          <a:p/>
        </p:txBody>
      </p:sp>
      <p:graphicFrame>
        <p:nvGraphicFramePr>
          <p:cNvPr id="31" name="Table 1"/>
          <p:cNvGraphicFramePr>
            <a:graphicFrameLocks noGrp="1"/>
          </p:cNvGraphicFramePr>
          <p:nvPr>
            <p:extLst>
              <p:ext uri="{D42A27DB-BD31-4B8C-83A1-F6EECF244321}">
                <p14:modId xmlns:p14="http://schemas.microsoft.com/office/powerpoint/2010/main" val="1579011935"/>
              </p:ext>
            </p:extLst>
          </p:nvPr>
        </p:nvGraphicFramePr>
        <p:xfrm>
          <a:off x="548640" y="5212080"/>
          <a:ext cx="11094415" cy="914400"/>
        </p:xfrm>
        <a:graphic>
          <a:graphicData uri="http://schemas.openxmlformats.org/drawingml/2006/table">
            <a:tbl>
              <a:tblPr/>
              <a:tblGrid>
                <a:gridCol w="3106436"/>
                <a:gridCol w="2662659"/>
                <a:gridCol w="2662659"/>
                <a:gridCol w="2662659"/>
              </a:tblGrid>
              <a:tr h="292608">
                <a:tc>
                  <a:txBody>
                    <a:bodyPr/>
                    <a:lstStyle/>
                    <a:p>
                      <a:pPr algn="l" indent="0" marL="0">
                        <a:buNone/>
                      </a:pPr>
                      <a:r>
                        <a:rPr lang="en-US" sz="900" b="1" dirty="0">
                          <a:solidFill>
                            <a:srgbClr val="0B163C"/>
                          </a:solidFill>
                          <a:latin typeface="Gotham Book" pitchFamily="34" charset="0"/>
                          <a:ea typeface="Gotham Book" pitchFamily="34" charset="-122"/>
                          <a:cs typeface="Gotham Book" pitchFamily="34" charset="-120"/>
                        </a:rPr>
                        <a:t>EXIT MECHANICS</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BASE 10-YR / $300/SF</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SCENARIO 3
(CVS Sale Yr7 + Y10 Remaining)</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c>
                  <a:txBody>
                    <a:bodyPr/>
                    <a:lstStyle/>
                    <a:p>
                      <a:pPr algn="ctr" indent="0" marL="0">
                        <a:buNone/>
                      </a:pPr>
                      <a:r>
                        <a:rPr lang="en-US" sz="900" b="1" dirty="0">
                          <a:solidFill>
                            <a:srgbClr val="0B163C"/>
                          </a:solidFill>
                          <a:latin typeface="Gotham Book" pitchFamily="34" charset="0"/>
                          <a:ea typeface="Gotham Book" pitchFamily="34" charset="-122"/>
                          <a:cs typeface="Gotham Book" pitchFamily="34" charset="-120"/>
                        </a:rPr>
                        <a:t>SCENARIO 4
(Contribution + Y10 Both)</a:t>
                      </a:r>
                      <a:endParaRPr lang="en-US" sz="90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Gross sale price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$59,328,600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$56.1M ($16.1M Y7 + $40.0M Y10)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$56.1M + $27.3M land equity</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Net sale proceeds</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$32,767,097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$33.3M ($15.78M Y7 + $17.52M Y10)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$60.6M (incl. $27.3M dev equity)</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lang="en-US" sz="950" b="1" dirty="0">
                          <a:solidFill>
                            <a:srgbClr val="1E2A50"/>
                          </a:solidFill>
                          <a:latin typeface="Gotham Book" pitchFamily="34" charset="0"/>
                          <a:ea typeface="Gotham Book" pitchFamily="34" charset="-122"/>
                          <a:cs typeface="Gotham Book" pitchFamily="34" charset="-120"/>
                        </a:rPr>
                        <a:t>Land basis ($/SF)</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$300/SF (full assemblage)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$250 CVS · $300 remaining</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E2A50"/>
                          </a:solidFill>
                          <a:latin typeface="Gotham Book" pitchFamily="34" charset="0"/>
                          <a:ea typeface="Gotham Book" pitchFamily="34" charset="-122"/>
                          <a:cs typeface="Gotham Book" pitchFamily="34" charset="-120"/>
                        </a:rPr>
                        <a:t>$250 CVS · $300 remaining</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6" name="Shape 12"/>
          <p:cNvSpPr/>
          <p:nvPr/>
        </p:nvSpPr>
        <p:spPr>
          <a:xfrm>
            <a:off x="548640" y="6451092"/>
            <a:ext cx="11094415" cy="0"/>
          </a:xfrm>
          <a:prstGeom prst="line">
            <a:avLst/>
          </a:prstGeom>
          <a:noFill/>
          <a:ln w="6350">
            <a:solidFill>
              <a:srgbClr val="D4D6DC"/>
            </a:solidFill>
            <a:prstDash val="solid"/>
          </a:ln>
        </p:spPr>
        <p:txBody>
          <a:bodyPr/>
          <a:p/>
        </p:txBody>
      </p:sp>
      <p:sp>
        <p:nvSpPr>
          <p:cNvPr id="17" name="Text 13"/>
          <p:cNvSpPr/>
          <p:nvPr/>
        </p:nvSpPr>
        <p:spPr>
          <a:xfrm>
            <a:off x="548640" y="6505956"/>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8" name="Text 14"/>
          <p:cNvSpPr/>
          <p:nvPr/>
        </p:nvSpPr>
        <p:spPr>
          <a:xfrm>
            <a:off x="5029200" y="6505956"/>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9" name="Text 15"/>
          <p:cNvSpPr/>
          <p:nvPr/>
        </p:nvSpPr>
        <p:spPr>
          <a:xfrm>
            <a:off x="10728655" y="6505956"/>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17</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00</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DISCLOSURE</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Notice to Investors</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91640"/>
            <a:ext cx="11094415" cy="4572000"/>
          </a:xfrm>
          <a:prstGeom prst="rect">
            <a:avLst/>
          </a:prstGeom>
          <a:noFill/>
          <a:ln/>
        </p:spPr>
        <p:txBody>
          <a:bodyPr wrap="square" lIns="0" tIns="0" rIns="0" bIns="0" rtlCol="0" anchor="t"/>
          <a:lstStyle/>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The information contained herein is provided to you for information purposes only, is unaudited, and is not, and may not be relied on in any manner as, legal, tax or investment advice. Prospective investors should consult with their own legal, tax and financial advisers as to the consequences of an investment. These materials have been prepared as a means to provide information to investors interested in certain investments managed by JAL-JCP Real Estate Partners, LLC (“JAL-JCP”) which will be advised by JCP Investment Management, LLC (“JCPIM”).</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Investment will involve significant risks, including risk of loss of the entire investment. Before deciding to invest, prospective investors should pay particular attention to the risk factors associated including but not limited to: (i) an investment in real estate assets may result in a loss of investment; (ii) dependence on key personnel may result in additional operational risk; and (iii) the investment will be managed exclusively by JAL-JCP and (iv) JCPIM and/or an affiliated entity will be advising JAL-JCP. Investors should have the financial ability and willingness to accept the risk characteristics of the discussed investment.</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The information contained herein must be kept strictly confidential and may not be reproduced or redistributed in any format without JAL-JCP’s express written approval. Certain information contained herein has been obtained from published and non-published sources and has not been independently verified by JAL-JCP. Except where otherwise indicated, the information provided herein is based on matters as they exist as of the date of preparation and not as of any future date and will not be updated to reflect information that subsequently becomes available.</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Certain information contained herein constitutes “forward-looking statements,” which can be identified by the use of forward-looking terminology such as “may,” “will,” “seek,” “should,” “expect,” “anticipate,” “project,” “estimate,” “intend,” “continue” or “believe” or the negatives thereof. Due to various risks and uncertainties, actual events or results may differ materially from those reflected or contemplated in such forward-looking statements.</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Unless otherwise stated, all projected rates of return are presented on a “gross” basis (i.e., they do not reflect the “promote,” taxes and other expenses to be borne by investors, which in the aggregate could be substantial). Past performance can be no assurance of future results.</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This document is for informational purposes only. It does not constitute an offer to sell or the solicitation of an offer to buy any interest in a security. Investments should only be made by investors who fully understand these risks and can withstand a loss of their entire investment.</a:t>
            </a:r>
            <a:endParaRPr lang="en-US" sz="900" dirty="0"/>
          </a:p>
        </p:txBody>
      </p:sp>
      <p:sp>
        <p:nvSpPr>
          <p:cNvPr id="8" name="Shape 6"/>
          <p:cNvSpPr/>
          <p:nvPr/>
        </p:nvSpPr>
        <p:spPr>
          <a:xfrm>
            <a:off x="548640" y="6446520"/>
            <a:ext cx="11094415" cy="0"/>
          </a:xfrm>
          <a:prstGeom prst="line">
            <a:avLst/>
          </a:prstGeom>
          <a:noFill/>
          <a:ln w="6350">
            <a:solidFill>
              <a:srgbClr val="D4D6DC"/>
            </a:solidFill>
            <a:prstDash val="solid"/>
          </a:ln>
        </p:spPr>
        <p:txBody>
          <a:bodyPr/>
          <a:p/>
        </p:txBody>
      </p:sp>
      <p:sp>
        <p:nvSpPr>
          <p:cNvPr id="9" name="Text 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0" name="Text 8"/>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1" name="Text 9"/>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i</a:t>
            </a:r>
            <a:endParaRPr lang="en-US" sz="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08</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SENSITIVITY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Sensitivity Analysis — Stress Test</a:t>
            </a:r>
            <a:endParaRPr lang="en-US" sz="28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LP returns under adverse scenarios with debt coverage analysis.</a:t>
            </a:r>
            <a:endParaRPr lang="en-US" sz="1300" dirty="0"/>
          </a:p>
        </p:txBody>
      </p:sp>
      <p:sp>
        <p:nvSpPr>
          <p:cNvPr id="8" name="Text 6"/>
          <p:cNvSpPr/>
          <p:nvPr/>
        </p:nvSpPr>
        <p:spPr>
          <a:xfrm>
            <a:off x="548640" y="2057400"/>
            <a:ext cx="54864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DOWNSIDE SCENARIOS</a:t>
            </a:r>
            <a:endParaRPr lang="en-US" sz="950" dirty="0"/>
          </a:p>
        </p:txBody>
      </p:sp>
      <p:sp>
        <p:nvSpPr>
          <p:cNvPr id="9" name="Shape 7"/>
          <p:cNvSpPr/>
          <p:nvPr/>
        </p:nvSpPr>
        <p:spPr>
          <a:xfrm>
            <a:off x="548640" y="2359152"/>
            <a:ext cx="11094415" cy="0"/>
          </a:xfrm>
          <a:prstGeom prst="line">
            <a:avLst/>
          </a:prstGeom>
          <a:noFill/>
          <a:ln w="7620">
            <a:solidFill>
              <a:srgbClr val="0B163C"/>
            </a:solidFill>
            <a:prstDash val="solid"/>
          </a:ln>
        </p:spPr>
        <p:txBody>
          <a:bodyPr/>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48640" y="2468880"/>
          <a:ext cx="11094415" cy="914400"/>
        </p:xfrm>
        <a:graphic>
          <a:graphicData uri="http://schemas.openxmlformats.org/drawingml/2006/table">
            <a:tbl>
              <a:tblPr/>
              <a:tblGrid>
                <a:gridCol w="2743200"/>
                <a:gridCol w="1645920"/>
                <a:gridCol w="1645920"/>
                <a:gridCol w="1371600"/>
                <a:gridCol w="1463040"/>
                <a:gridCol w="2286000"/>
              </a:tblGrid>
              <a:tr h="292608">
                <a:tc>
                  <a:txBody>
                    <a:bodyPr/>
                    <a:lstStyle/>
                    <a:p>
                      <a:pPr algn="l" indent="0" marL="0">
                        <a:buNone/>
                      </a:pPr>
                      <a:r>
                        <a:rPr lang="en-US" sz="850" b="1" spc="200" kern="0" dirty="0">
                          <a:solidFill>
                            <a:srgbClr val="0B163C"/>
                          </a:solidFill>
                          <a:latin typeface="Gotham Book" pitchFamily="34" charset="0"/>
                          <a:ea typeface="Gotham Book" pitchFamily="34" charset="-122"/>
                          <a:cs typeface="Gotham Book" pitchFamily="34" charset="-120"/>
                        </a:rPr>
                        <a:t>SCENARIO</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spc="200" kern="0" dirty="0">
                          <a:solidFill>
                            <a:srgbClr val="0B163C"/>
                          </a:solidFill>
                          <a:latin typeface="Gotham Book" pitchFamily="34" charset="0"/>
                          <a:ea typeface="Gotham Book" pitchFamily="34" charset="-122"/>
                          <a:cs typeface="Gotham Book" pitchFamily="34" charset="-120"/>
                        </a:rPr>
                        <a:t>LAND $/SF</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spc="200" kern="0" dirty="0">
                          <a:solidFill>
                            <a:srgbClr val="0B163C"/>
                          </a:solidFill>
                          <a:latin typeface="Gotham Book" pitchFamily="34" charset="0"/>
                          <a:ea typeface="Gotham Book" pitchFamily="34" charset="-122"/>
                          <a:cs typeface="Gotham Book" pitchFamily="34" charset="-120"/>
                        </a:rPr>
                        <a:t>EXIT VALUE</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spc="200" kern="0" dirty="0">
                          <a:solidFill>
                            <a:srgbClr val="0B163C"/>
                          </a:solidFill>
                          <a:latin typeface="Gotham Book" pitchFamily="34" charset="0"/>
                          <a:ea typeface="Gotham Book" pitchFamily="34" charset="-122"/>
                          <a:cs typeface="Gotham Book" pitchFamily="34" charset="-120"/>
                        </a:rPr>
                        <a:t>LP IRR</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spc="200" kern="0" dirty="0">
                          <a:solidFill>
                            <a:srgbClr val="0B163C"/>
                          </a:solidFill>
                          <a:latin typeface="Gotham Book" pitchFamily="34" charset="0"/>
                          <a:ea typeface="Gotham Book" pitchFamily="34" charset="-122"/>
                          <a:cs typeface="Gotham Book" pitchFamily="34" charset="-120"/>
                        </a:rPr>
                        <a:t>LP MULTIPLE</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spc="200" kern="0" dirty="0">
                          <a:solidFill>
                            <a:srgbClr val="0B163C"/>
                          </a:solidFill>
                          <a:latin typeface="Gotham Book" pitchFamily="34" charset="0"/>
                          <a:ea typeface="Gotham Book" pitchFamily="34" charset="-122"/>
                          <a:cs typeface="Gotham Book" pitchFamily="34" charset="-120"/>
                        </a:rPr>
                        <a:t>IMPACT VS BASE</a:t>
                      </a:r>
                      <a:endParaRPr lang="en-US" sz="8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r>
              <a:tr h="292608">
                <a:tc>
                  <a:txBody>
                    <a:bodyPr/>
                    <a:lstStyle/>
                    <a:p>
                      <a:pPr algn="l" indent="0" marL="0">
                        <a:buNone/>
                      </a:pPr>
                      <a:r>
                        <a:rPr sz="950" b="1">
                          <a:solidFill>
                            <a:srgbClr val="FFFFFF"/>
                          </a:solidFill>
                          <a:latin typeface="Gotham Book"/>
                        </a:rPr>
                        <a:t>Base Case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0B163C"/>
                    </a:solidFill>
                  </a:tcPr>
                </a:tc>
                <a:tc>
                  <a:txBody>
                    <a:bodyPr/>
                    <a:lstStyle/>
                    <a:p>
                      <a:pPr algn="r" indent="0" marL="0">
                        <a:buNone/>
                      </a:pPr>
                      <a:r>
                        <a:rPr sz="950" b="1">
                          <a:solidFill>
                            <a:srgbClr val="FFFFFF"/>
                          </a:solidFill>
                          <a:latin typeface="Gotham Book"/>
                        </a:rPr>
                        <a:t>$300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0B163C"/>
                    </a:solidFill>
                  </a:tcPr>
                </a:tc>
                <a:tc>
                  <a:txBody>
                    <a:bodyPr/>
                    <a:lstStyle/>
                    <a:p>
                      <a:pPr algn="r" indent="0" marL="0">
                        <a:buNone/>
                      </a:pPr>
                      <a:r>
                        <a:rPr sz="950" b="1">
                          <a:solidFill>
                            <a:srgbClr val="FFFFFF"/>
                          </a:solidFill>
                          <a:latin typeface="Gotham Book"/>
                        </a:rPr>
                        <a:t>$59.3M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0B163C"/>
                    </a:solidFill>
                  </a:tcPr>
                </a:tc>
                <a:tc>
                  <a:txBody>
                    <a:bodyPr/>
                    <a:lstStyle/>
                    <a:p>
                      <a:pPr algn="r" indent="0" marL="0">
                        <a:buNone/>
                      </a:pPr>
                      <a:r>
                        <a:rPr sz="950" b="1">
                          <a:solidFill>
                            <a:srgbClr val="FFFFFF"/>
                          </a:solidFill>
                          <a:latin typeface="Gotham Book"/>
                        </a:rPr>
                        <a:t>15.73%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0B163C"/>
                    </a:solidFill>
                  </a:tcPr>
                </a:tc>
                <a:tc>
                  <a:txBody>
                    <a:bodyPr/>
                    <a:lstStyle/>
                    <a:p>
                      <a:pPr algn="r" indent="0" marL="0">
                        <a:buNone/>
                      </a:pPr>
                      <a:r>
                        <a:rPr sz="950" b="1">
                          <a:solidFill>
                            <a:srgbClr val="FFFFFF"/>
                          </a:solidFill>
                          <a:latin typeface="Gotham Book"/>
                        </a:rPr>
                        <a:t>3.11×</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0B163C"/>
                    </a:solidFill>
                  </a:tcPr>
                </a:tc>
                <a:tc>
                  <a:txBody>
                    <a:bodyPr/>
                    <a:lstStyle/>
                    <a:p>
                      <a:pPr algn="r" indent="0" marL="0">
                        <a:buNone/>
                      </a:pPr>
                      <a:r>
                        <a:rPr sz="950" b="1">
                          <a:solidFill>
                            <a:srgbClr val="FFFFFF"/>
                          </a:solidFill>
                          <a:latin typeface="Gotham Book"/>
                        </a:rPr>
                        <a:t>—</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0B163C"/>
                    </a:solidFill>
                  </a:tcPr>
                </a:tc>
              </a:tr>
              <a:tr h="292608">
                <a:tc>
                  <a:txBody>
                    <a:bodyPr/>
                    <a:lstStyle/>
                    <a:p>
                      <a:pPr algn="l" indent="0" marL="0">
                        <a:buNone/>
                      </a:pPr>
                      <a:r>
                        <a:rPr sz="950">
                          <a:solidFill>
                            <a:srgbClr val="1E2A50"/>
                          </a:solidFill>
                          <a:latin typeface="Gotham Book"/>
                        </a:rPr>
                        <a:t>Land −17%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$250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$49.4M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13.4%</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2.55×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-2.3pp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sz="950">
                          <a:solidFill>
                            <a:srgbClr val="1E2A50"/>
                          </a:solidFill>
                          <a:latin typeface="Gotham Book"/>
                        </a:rPr>
                        <a:t>Land −33%</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$39.6M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10.5%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-5.3pp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sz="950">
                          <a:solidFill>
                            <a:srgbClr val="1E2A50"/>
                          </a:solidFill>
                          <a:latin typeface="Gotham Book"/>
                        </a:rPr>
                        <a:t>5-Yr Hold (Sell Yr 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$275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$54.4M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21.0%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2.47×</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+5.2pp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sz="950">
                          <a:solidFill>
                            <a:srgbClr val="1E2A50"/>
                          </a:solidFill>
                          <a:latin typeface="Gotham Book"/>
                        </a:rPr>
                        <a:t>NOI −10% (all years)</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$300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$59.3M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13.9%</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2.99×</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-1.8pp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sz="950">
                          <a:solidFill>
                            <a:srgbClr val="1E2A50"/>
                          </a:solidFill>
                          <a:latin typeface="Gotham Book"/>
                        </a:rPr>
                        <a:t>Refi Rate 6.5%</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$300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$59.3M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14.9%</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2.98×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-0.8pp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r h="292608">
                <a:tc>
                  <a:txBody>
                    <a:bodyPr/>
                    <a:lstStyle/>
                    <a:p>
                      <a:pPr algn="l" indent="0" marL="0">
                        <a:buNone/>
                      </a:pPr>
                      <a:r>
                        <a:rPr sz="950">
                          <a:solidFill>
                            <a:srgbClr val="1E2A50"/>
                          </a:solidFill>
                          <a:latin typeface="Gotham Book"/>
                        </a:rPr>
                        <a:t>No Refinance</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$300</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$59.3M</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13.8%</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3.16×</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c>
                  <a:txBody>
                    <a:bodyPr/>
                    <a:lstStyle/>
                    <a:p>
                      <a:pPr algn="r" indent="0" marL="0">
                        <a:buNone/>
                      </a:pPr>
                      <a:r>
                        <a:rPr sz="950">
                          <a:solidFill>
                            <a:srgbClr val="1E2A50"/>
                          </a:solidFill>
                          <a:latin typeface="Gotham Book"/>
                        </a:rPr>
                        <a:t>-1.9pp IRR</a:t>
                      </a:r>
                      <a:endParaRPr lang="en-US" sz="950" dirty="0">
                        <a:latin typeface="Gotham Book" charset="0"/>
                        <a:ea typeface="Gotham Book" charset="0"/>
                        <a:cs typeface="Gotham Book" charset="0"/>
                      </a:endParaRPr>
                    </a:p>
                  </a:txBody>
                  <a:tcPr marL="91440" marR="91440" marT="45720" marB="45720"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solidFill>
                      <a:srgbClr val="FFFFFF"/>
                    </a:solidFill>
                  </a:tcPr>
                </a:tc>
              </a:tr>
            </a:tbl>
          </a:graphicData>
        </a:graphic>
      </p:graphicFrame>
      <p:sp>
        <p:nvSpPr>
          <p:cNvPr id="11" name="Text 8"/>
          <p:cNvSpPr/>
          <p:nvPr/>
        </p:nvSpPr>
        <p:spPr>
          <a:xfrm>
            <a:off x="548640" y="4937760"/>
            <a:ext cx="73152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DEBT SERVICE COVERAGE RATIO BY YEAR</a:t>
            </a:r>
            <a:endParaRPr lang="en-US" sz="950" dirty="0"/>
          </a:p>
        </p:txBody>
      </p:sp>
      <p:sp>
        <p:nvSpPr>
          <p:cNvPr id="12" name="Shape 9"/>
          <p:cNvSpPr/>
          <p:nvPr/>
        </p:nvSpPr>
        <p:spPr>
          <a:xfrm>
            <a:off x="548640" y="5239512"/>
            <a:ext cx="11094415" cy="0"/>
          </a:xfrm>
          <a:prstGeom prst="line">
            <a:avLst/>
          </a:prstGeom>
          <a:noFill/>
          <a:ln w="7620">
            <a:solidFill>
              <a:srgbClr val="0B163C"/>
            </a:solidFill>
            <a:prstDash val="solid"/>
          </a:ln>
        </p:spPr>
        <p:txBody>
          <a:bodyPr/>
          <a:p/>
        </p:txBody>
      </p:sp>
      <p:graphicFrame>
        <p:nvGraphicFramePr>
          <p:cNvPr id="33" name="Table 1"/>
          <p:cNvGraphicFramePr>
            <a:graphicFrameLocks noGrp="1"/>
          </p:cNvGraphicFramePr>
          <p:nvPr>
            <p:extLst>
              <p:ext uri="{D42A27DB-BD31-4B8C-83A1-F6EECF244321}">
                <p14:modId xmlns:p14="http://schemas.microsoft.com/office/powerpoint/2010/main" val="1579011935"/>
              </p:ext>
            </p:extLst>
          </p:nvPr>
        </p:nvGraphicFramePr>
        <p:xfrm>
          <a:off x="548640" y="5349240"/>
          <a:ext cx="11094415" cy="658368"/>
        </p:xfrm>
        <a:graphic>
          <a:graphicData uri="http://schemas.openxmlformats.org/drawingml/2006/table">
            <a:tbl>
              <a:tblPr/>
              <a:tblGrid>
                <a:gridCol w="914400"/>
                <a:gridCol w="1033272"/>
                <a:gridCol w="1033272"/>
                <a:gridCol w="1033272"/>
                <a:gridCol w="1033272"/>
                <a:gridCol w="1033272"/>
                <a:gridCol w="1033272"/>
                <a:gridCol w="1033272"/>
                <a:gridCol w="1033272"/>
                <a:gridCol w="1033272"/>
                <a:gridCol w="1042416"/>
              </a:tblGrid>
              <a:tr h="164592">
                <a:tc>
                  <a:txBody>
                    <a:bodyPr/>
                    <a:lstStyle/>
                    <a:p>
                      <a:pPr algn="l" indent="0" marL="0">
                        <a:buNone/>
                      </a:pPr>
                      <a:r>
                        <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1</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2</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3</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4</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5</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6</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7</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8</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9</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50" b="1" dirty="0">
                          <a:solidFill>
                            <a:srgbClr val="0B163C"/>
                          </a:solidFill>
                          <a:latin typeface="Gotham Book" pitchFamily="34" charset="0"/>
                          <a:ea typeface="Gotham Book" pitchFamily="34" charset="-122"/>
                          <a:cs typeface="Gotham Book" pitchFamily="34" charset="-120"/>
                        </a:rPr>
                        <a:t>Yr 10</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r>
              <a:tr h="164592">
                <a:tc>
                  <a:txBody>
                    <a:bodyPr/>
                    <a:lstStyle/>
                    <a:p>
                      <a:pPr algn="l" indent="0" marL="0">
                        <a:buNone/>
                      </a:pPr>
                      <a:r>
                        <a:rPr lang="en-US" sz="850" dirty="0">
                          <a:solidFill>
                            <a:srgbClr val="1E2A50"/>
                          </a:solidFill>
                          <a:latin typeface="Gotham Book" pitchFamily="34" charset="0"/>
                          <a:ea typeface="Gotham Book" pitchFamily="34" charset="-122"/>
                          <a:cs typeface="Gotham Book" pitchFamily="34" charset="-120"/>
                        </a:rPr>
                        <a:t>NOI</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$1,982K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$2,071K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$2,181K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$2,305K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$2,440K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$2,485K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$2,648K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$2,750K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$2,917K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$2,994K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164592">
                <a:tc>
                  <a:txBody>
                    <a:bodyPr/>
                    <a:lstStyle/>
                    <a:p>
                      <a:pPr algn="l" indent="0" marL="0">
                        <a:buNone/>
                      </a:pPr>
                      <a:r>
                        <a:rPr lang="en-US" sz="850" dirty="0">
                          <a:solidFill>
                            <a:srgbClr val="1E2A50"/>
                          </a:solidFill>
                          <a:latin typeface="Gotham Book" pitchFamily="34" charset="0"/>
                          <a:ea typeface="Gotham Book" pitchFamily="34" charset="-122"/>
                          <a:cs typeface="Gotham Book" pitchFamily="34" charset="-120"/>
                        </a:rPr>
                        <a:t>Debt Svc</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$1,182K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$1,182K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$1,412K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$1,412K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$1,412K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$1,331K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$1,331K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$1,714K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$1,714K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a:solidFill>
                            <a:srgbClr val="1E2A50"/>
                          </a:solidFill>
                          <a:latin typeface="Gotham Book"/>
                        </a:rPr>
                        <a:t>$1,714K</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164592">
                <a:tc>
                  <a:txBody>
                    <a:bodyPr/>
                    <a:lstStyle/>
                    <a:p>
                      <a:pPr algn="l" indent="0" marL="0">
                        <a:buNone/>
                      </a:pPr>
                      <a:r>
                        <a:rPr lang="en-US" sz="850" b="1" dirty="0">
                          <a:solidFill>
                            <a:srgbClr val="1E2A50"/>
                          </a:solidFill>
                          <a:latin typeface="Gotham Book" pitchFamily="34" charset="0"/>
                          <a:ea typeface="Gotham Book" pitchFamily="34" charset="-122"/>
                          <a:cs typeface="Gotham Book" pitchFamily="34" charset="-120"/>
                        </a:rPr>
                        <a:t>DSCR</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1.68x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1.75x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1.54x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1.63x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1.73x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1.87x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1.99x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1.60x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1.70x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sz="850" b="1">
                          <a:solidFill>
                            <a:srgbClr val="1E2A50"/>
                          </a:solidFill>
                          <a:latin typeface="Gotham Book"/>
                        </a:rPr>
                        <a:t>1.75x</a:t>
                      </a:r>
                      <a:endParaRPr lang="en-US" sz="850" dirty="0">
                        <a:latin typeface="Gotham Book" charset="0"/>
                        <a:ea typeface="Gotham Book" charset="0"/>
                        <a:cs typeface="Gotham Book" charset="0"/>
                      </a:endParaRPr>
                    </a:p>
                  </a:txBody>
                  <a:tcPr marL="91440" marR="91440" marT="9144" marB="9144"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bl>
          </a:graphicData>
        </a:graphic>
      </p:graphicFrame>
      <p:sp>
        <p:nvSpPr>
          <p:cNvPr id="14" name="Text 10"/>
          <p:cNvSpPr/>
          <p:nvPr/>
        </p:nvSpPr>
        <p:spPr>
          <a:xfrm>
            <a:off x="548640" y="6172200"/>
            <a:ext cx="11094415" cy="228600"/>
          </a:xfrm>
          <a:prstGeom prst="rect">
            <a:avLst/>
          </a:prstGeom>
          <a:noFill/>
          <a:ln/>
        </p:spPr>
        <p:txBody>
          <a:bodyPr wrap="square" lIns="0" tIns="0" rIns="0" bIns="0" rtlCol="0" anchor="ctr"/>
          <a:lstStyle/>
          <a:p>
            <a:pPr indent="0" marL="0">
              <a:buNone/>
            </a:pPr>
            <a:r>
              <a:rPr lang="en-US" sz="900" i="1" dirty="0">
                <a:solidFill>
                  <a:srgbClr val="6E7A90"/>
                </a:solidFill>
                <a:latin typeface="Gotham Book" pitchFamily="34" charset="0"/>
                <a:ea typeface="Gotham Book" pitchFamily="34" charset="-122"/>
                <a:cs typeface="Gotham Book" pitchFamily="34" charset="-120"/>
              </a:rPr>
              <a:t>Min DSCR: 1.54x (Yr 3)  /  All years exceed 1.25x SouthState covenant</a:t>
            </a:r>
            <a:endParaRPr lang="en-US" sz="900" dirty="0"/>
          </a:p>
        </p:txBody>
      </p:sp>
      <p:sp>
        <p:nvSpPr>
          <p:cNvPr id="15" name="Shape 11"/>
          <p:cNvSpPr/>
          <p:nvPr/>
        </p:nvSpPr>
        <p:spPr>
          <a:xfrm>
            <a:off x="548640" y="6446520"/>
            <a:ext cx="11094415" cy="0"/>
          </a:xfrm>
          <a:prstGeom prst="line">
            <a:avLst/>
          </a:prstGeom>
          <a:noFill/>
          <a:ln w="6350">
            <a:solidFill>
              <a:srgbClr val="D4D6DC"/>
            </a:solidFill>
            <a:prstDash val="solid"/>
          </a:ln>
        </p:spPr>
        <p:txBody>
          <a:bodyPr/>
          <a:p/>
        </p:txBody>
      </p:sp>
      <p:sp>
        <p:nvSpPr>
          <p:cNvPr id="16" name="Text 12"/>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7" name="Text 13"/>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8" name="Text 14"/>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18</a:t>
            </a:r>
            <a:endParaRPr lang="en-US" sz="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09</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RISK</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Risk Factors &amp; Mitigants</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828800"/>
            <a:ext cx="3200400"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RISK FACTOR</a:t>
            </a:r>
            <a:endParaRPr lang="en-US" sz="900" dirty="0"/>
          </a:p>
        </p:txBody>
      </p:sp>
      <p:sp>
        <p:nvSpPr>
          <p:cNvPr id="8" name="Text 6"/>
          <p:cNvSpPr/>
          <p:nvPr/>
        </p:nvSpPr>
        <p:spPr>
          <a:xfrm>
            <a:off x="3931920" y="1828800"/>
            <a:ext cx="7315200"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MITIGANT</a:t>
            </a:r>
            <a:endParaRPr lang="en-US" sz="900" dirty="0"/>
          </a:p>
        </p:txBody>
      </p:sp>
      <p:sp>
        <p:nvSpPr>
          <p:cNvPr id="9" name="Shape 7"/>
          <p:cNvSpPr/>
          <p:nvPr/>
        </p:nvSpPr>
        <p:spPr>
          <a:xfrm>
            <a:off x="548640" y="2121408"/>
            <a:ext cx="11094415" cy="0"/>
          </a:xfrm>
          <a:prstGeom prst="line">
            <a:avLst/>
          </a:prstGeom>
          <a:noFill/>
          <a:ln w="10160">
            <a:solidFill>
              <a:srgbClr val="0B163C"/>
            </a:solidFill>
            <a:prstDash val="solid"/>
          </a:ln>
        </p:spPr>
        <p:txBody>
          <a:bodyPr/>
          <a:p/>
        </p:txBody>
      </p:sp>
      <p:sp>
        <p:nvSpPr>
          <p:cNvPr id="10" name="Text 8"/>
          <p:cNvSpPr/>
          <p:nvPr/>
        </p:nvSpPr>
        <p:spPr>
          <a:xfrm>
            <a:off x="548640" y="228600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Tenant Turnover</a:t>
            </a:r>
            <a:endParaRPr lang="en-US" sz="1100" dirty="0"/>
          </a:p>
        </p:txBody>
      </p:sp>
      <p:sp>
        <p:nvSpPr>
          <p:cNvPr id="11" name="Text 9"/>
          <p:cNvSpPr/>
          <p:nvPr/>
        </p:nvSpPr>
        <p:spPr>
          <a:xfrm>
            <a:off x="3931920" y="228600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Diverse 21-tenant roster with 95.2% occupancy and 5.77-year WALT. No single tenant (ex-CVS) exceeds 13% of revenue.</a:t>
            </a:r>
            <a:endParaRPr lang="en-US" sz="1000" dirty="0"/>
          </a:p>
        </p:txBody>
      </p:sp>
      <p:sp>
        <p:nvSpPr>
          <p:cNvPr id="12" name="Shape 10"/>
          <p:cNvSpPr/>
          <p:nvPr/>
        </p:nvSpPr>
        <p:spPr>
          <a:xfrm>
            <a:off x="548640" y="2788920"/>
            <a:ext cx="11094415" cy="0"/>
          </a:xfrm>
          <a:prstGeom prst="line">
            <a:avLst/>
          </a:prstGeom>
          <a:noFill/>
          <a:ln w="3810">
            <a:solidFill>
              <a:srgbClr val="D4D6DC"/>
            </a:solidFill>
            <a:prstDash val="solid"/>
          </a:ln>
        </p:spPr>
        <p:txBody>
          <a:bodyPr/>
          <a:p/>
        </p:txBody>
      </p:sp>
      <p:sp>
        <p:nvSpPr>
          <p:cNvPr id="13" name="Text 11"/>
          <p:cNvSpPr/>
          <p:nvPr/>
        </p:nvSpPr>
        <p:spPr>
          <a:xfrm>
            <a:off x="548640" y="283464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Below-Market Rent</a:t>
            </a:r>
            <a:endParaRPr lang="en-US" sz="1100" dirty="0"/>
          </a:p>
        </p:txBody>
      </p:sp>
      <p:sp>
        <p:nvSpPr>
          <p:cNvPr id="14" name="Text 12"/>
          <p:cNvSpPr/>
          <p:nvPr/>
        </p:nvSpPr>
        <p:spPr>
          <a:xfrm>
            <a:off x="3931920" y="283464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Current rents ~21% below market — creates natural upside buffer. Mark-to-market adds $471K to NOI without any new tenants.</a:t>
            </a:r>
            <a:endParaRPr lang="en-US" sz="1000" dirty="0"/>
          </a:p>
        </p:txBody>
      </p:sp>
      <p:sp>
        <p:nvSpPr>
          <p:cNvPr id="15" name="Shape 13"/>
          <p:cNvSpPr/>
          <p:nvPr/>
        </p:nvSpPr>
        <p:spPr>
          <a:xfrm>
            <a:off x="548640" y="3337560"/>
            <a:ext cx="11094415" cy="0"/>
          </a:xfrm>
          <a:prstGeom prst="line">
            <a:avLst/>
          </a:prstGeom>
          <a:noFill/>
          <a:ln w="3810">
            <a:solidFill>
              <a:srgbClr val="D4D6DC"/>
            </a:solidFill>
            <a:prstDash val="solid"/>
          </a:ln>
        </p:spPr>
        <p:txBody>
          <a:bodyPr/>
          <a:p/>
        </p:txBody>
      </p:sp>
      <p:sp>
        <p:nvSpPr>
          <p:cNvPr id="16" name="Text 14"/>
          <p:cNvSpPr/>
          <p:nvPr/>
        </p:nvSpPr>
        <p:spPr>
          <a:xfrm>
            <a:off x="548640" y="338328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Land Value Compression</a:t>
            </a:r>
            <a:endParaRPr lang="en-US" sz="1100" dirty="0"/>
          </a:p>
        </p:txBody>
      </p:sp>
      <p:sp>
        <p:nvSpPr>
          <p:cNvPr id="17" name="Text 15"/>
          <p:cNvSpPr/>
          <p:nvPr/>
        </p:nvSpPr>
        <p:spPr>
          <a:xfrm>
            <a:off x="3931920" y="338328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Even at $225/SF (3.2% annual growth, well below Houston's 5–7% average), LP IRR is still 12.1% with a 2.28× multiple.</a:t>
            </a:r>
            <a:endParaRPr lang="en-US" sz="1000" dirty="0"/>
          </a:p>
        </p:txBody>
      </p:sp>
      <p:sp>
        <p:nvSpPr>
          <p:cNvPr id="18" name="Shape 16"/>
          <p:cNvSpPr/>
          <p:nvPr/>
        </p:nvSpPr>
        <p:spPr>
          <a:xfrm>
            <a:off x="548640" y="3886200"/>
            <a:ext cx="11094415" cy="0"/>
          </a:xfrm>
          <a:prstGeom prst="line">
            <a:avLst/>
          </a:prstGeom>
          <a:noFill/>
          <a:ln w="3810">
            <a:solidFill>
              <a:srgbClr val="D4D6DC"/>
            </a:solidFill>
            <a:prstDash val="solid"/>
          </a:ln>
        </p:spPr>
        <p:txBody>
          <a:bodyPr/>
          <a:p/>
        </p:txBody>
      </p:sp>
      <p:sp>
        <p:nvSpPr>
          <p:cNvPr id="19" name="Text 17"/>
          <p:cNvSpPr/>
          <p:nvPr/>
        </p:nvSpPr>
        <p:spPr>
          <a:xfrm>
            <a:off x="548640" y="393192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Interest Rate / Refi Risk</a:t>
            </a:r>
            <a:endParaRPr lang="en-US" sz="1100" dirty="0"/>
          </a:p>
        </p:txBody>
      </p:sp>
      <p:sp>
        <p:nvSpPr>
          <p:cNvPr id="20" name="Text 18"/>
          <p:cNvSpPr/>
          <p:nvPr/>
        </p:nvSpPr>
        <p:spPr>
          <a:xfrm>
            <a:off x="3931920" y="393192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Conservative 60% LTV with DSCR ≥ 1.54x (Yr 3 trough). No-refi scenario still yields 13.8% LP IRR.</a:t>
            </a:r>
            <a:endParaRPr lang="en-US" sz="1000" dirty="0"/>
          </a:p>
        </p:txBody>
      </p:sp>
      <p:sp>
        <p:nvSpPr>
          <p:cNvPr id="21" name="Shape 19"/>
          <p:cNvSpPr/>
          <p:nvPr/>
        </p:nvSpPr>
        <p:spPr>
          <a:xfrm>
            <a:off x="548640" y="4434840"/>
            <a:ext cx="11094415" cy="0"/>
          </a:xfrm>
          <a:prstGeom prst="line">
            <a:avLst/>
          </a:prstGeom>
          <a:noFill/>
          <a:ln w="3810">
            <a:solidFill>
              <a:srgbClr val="D4D6DC"/>
            </a:solidFill>
            <a:prstDash val="solid"/>
          </a:ln>
        </p:spPr>
        <p:txBody>
          <a:bodyPr/>
          <a:p/>
        </p:txBody>
      </p:sp>
      <p:sp>
        <p:nvSpPr>
          <p:cNvPr id="22" name="Text 20"/>
          <p:cNvSpPr/>
          <p:nvPr/>
        </p:nvSpPr>
        <p:spPr>
          <a:xfrm>
            <a:off x="548640" y="448056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Property Tax Reassessment</a:t>
            </a:r>
            <a:endParaRPr lang="en-US" sz="1100" dirty="0"/>
          </a:p>
        </p:txBody>
      </p:sp>
      <p:sp>
        <p:nvSpPr>
          <p:cNvPr id="23" name="Text 21"/>
          <p:cNvSpPr/>
          <p:nvPr/>
        </p:nvSpPr>
        <p:spPr>
          <a:xfrm>
            <a:off x="3931920" y="448056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HCAD reassessment risk offset by triple-net recovery structure — taxes are passed through to tenants under existing leases.</a:t>
            </a:r>
            <a:endParaRPr lang="en-US" sz="1000" dirty="0"/>
          </a:p>
        </p:txBody>
      </p:sp>
      <p:sp>
        <p:nvSpPr>
          <p:cNvPr id="24" name="Shape 22"/>
          <p:cNvSpPr/>
          <p:nvPr/>
        </p:nvSpPr>
        <p:spPr>
          <a:xfrm>
            <a:off x="548640" y="4983480"/>
            <a:ext cx="11094415" cy="0"/>
          </a:xfrm>
          <a:prstGeom prst="line">
            <a:avLst/>
          </a:prstGeom>
          <a:noFill/>
          <a:ln w="3810">
            <a:solidFill>
              <a:srgbClr val="D4D6DC"/>
            </a:solidFill>
            <a:prstDash val="solid"/>
          </a:ln>
        </p:spPr>
        <p:txBody>
          <a:bodyPr/>
          <a:p/>
        </p:txBody>
      </p:sp>
      <p:sp>
        <p:nvSpPr>
          <p:cNvPr id="25" name="Text 23"/>
          <p:cNvSpPr/>
          <p:nvPr/>
        </p:nvSpPr>
        <p:spPr>
          <a:xfrm>
            <a:off x="548640" y="502920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Insurance / Storm Exposure</a:t>
            </a:r>
            <a:endParaRPr lang="en-US" sz="1100" dirty="0"/>
          </a:p>
        </p:txBody>
      </p:sp>
      <p:sp>
        <p:nvSpPr>
          <p:cNvPr id="26" name="Text 24"/>
          <p:cNvSpPr/>
          <p:nvPr/>
        </p:nvSpPr>
        <p:spPr>
          <a:xfrm>
            <a:off x="3931920" y="502920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Houston Gulf Coast location mitigated by concrete tilt-wall construction, flood zone X (minimal risk), and NNN expense recovery.</a:t>
            </a:r>
            <a:endParaRPr lang="en-US" sz="1000" dirty="0"/>
          </a:p>
        </p:txBody>
      </p:sp>
      <p:sp>
        <p:nvSpPr>
          <p:cNvPr id="27" name="Shape 25"/>
          <p:cNvSpPr/>
          <p:nvPr/>
        </p:nvSpPr>
        <p:spPr>
          <a:xfrm>
            <a:off x="548640" y="5532120"/>
            <a:ext cx="11094415" cy="0"/>
          </a:xfrm>
          <a:prstGeom prst="line">
            <a:avLst/>
          </a:prstGeom>
          <a:noFill/>
          <a:ln w="3810">
            <a:solidFill>
              <a:srgbClr val="D4D6DC"/>
            </a:solidFill>
            <a:prstDash val="solid"/>
          </a:ln>
        </p:spPr>
        <p:txBody>
          <a:bodyPr/>
          <a:p/>
        </p:txBody>
      </p:sp>
      <p:sp>
        <p:nvSpPr>
          <p:cNvPr id="28" name="Text 26"/>
          <p:cNvSpPr/>
          <p:nvPr/>
        </p:nvSpPr>
        <p:spPr>
          <a:xfrm>
            <a:off x="548640" y="5577840"/>
            <a:ext cx="3200400" cy="502920"/>
          </a:xfrm>
          <a:prstGeom prst="rect">
            <a:avLst/>
          </a:prstGeom>
          <a:noFill/>
          <a:ln/>
        </p:spPr>
        <p:txBody>
          <a:bodyPr wrap="square" lIns="0" tIns="0" rIns="0" bIns="0" rtlCol="0" anchor="t"/>
          <a:lstStyle/>
          <a:p>
            <a:pPr indent="0" marL="0">
              <a:buNone/>
            </a:pPr>
            <a:r>
              <a:rPr lang="en-US" sz="1100" b="1" dirty="0">
                <a:solidFill>
                  <a:srgbClr val="0B163C"/>
                </a:solidFill>
                <a:latin typeface="Joost Medium" pitchFamily="34" charset="0"/>
                <a:ea typeface="Joost Medium" pitchFamily="34" charset="-122"/>
                <a:cs typeface="Joost Medium" pitchFamily="34" charset="-120"/>
              </a:rPr>
              <a:t>Zoning / Deed Restrictions</a:t>
            </a:r>
            <a:endParaRPr lang="en-US" sz="1100" dirty="0"/>
          </a:p>
        </p:txBody>
      </p:sp>
      <p:sp>
        <p:nvSpPr>
          <p:cNvPr id="29" name="Text 27"/>
          <p:cNvSpPr/>
          <p:nvPr/>
        </p:nvSpPr>
        <p:spPr>
          <a:xfrm>
            <a:off x="3931920" y="5577840"/>
            <a:ext cx="7711135" cy="502920"/>
          </a:xfrm>
          <a:prstGeom prst="rect">
            <a:avLst/>
          </a:prstGeom>
          <a:noFill/>
          <a:ln/>
        </p:spPr>
        <p:txBody>
          <a:bodyPr wrap="square" lIns="0" tIns="0" rIns="0" bIns="0" rtlCol="0" anchor="t"/>
          <a:lstStyle/>
          <a:p>
            <a:pPr indent="0" marL="0">
              <a:buNone/>
            </a:pPr>
            <a:r>
              <a:rPr lang="en-US" sz="1000" dirty="0">
                <a:solidFill>
                  <a:srgbClr val="1E2A50"/>
                </a:solidFill>
                <a:latin typeface="Gotham Book" pitchFamily="34" charset="0"/>
                <a:ea typeface="Gotham Book" pitchFamily="34" charset="-122"/>
                <a:cs typeface="Gotham Book" pitchFamily="34" charset="-120"/>
              </a:rPr>
              <a:t>Confirmed NO deed restrictions. Standalone commercial plat. Houston Ch. 42 — no height limits on this parcel.</a:t>
            </a:r>
            <a:endParaRPr lang="en-US" sz="1000" dirty="0"/>
          </a:p>
        </p:txBody>
      </p:sp>
      <p:sp>
        <p:nvSpPr>
          <p:cNvPr id="30" name="Shape 28"/>
          <p:cNvSpPr/>
          <p:nvPr/>
        </p:nvSpPr>
        <p:spPr>
          <a:xfrm>
            <a:off x="548640" y="6080760"/>
            <a:ext cx="11094415" cy="0"/>
          </a:xfrm>
          <a:prstGeom prst="line">
            <a:avLst/>
          </a:prstGeom>
          <a:noFill/>
          <a:ln w="3810">
            <a:solidFill>
              <a:srgbClr val="D4D6DC"/>
            </a:solidFill>
            <a:prstDash val="solid"/>
          </a:ln>
        </p:spPr>
        <p:txBody>
          <a:bodyPr/>
          <a:p/>
        </p:txBody>
      </p:sp>
      <p:sp>
        <p:nvSpPr>
          <p:cNvPr id="31" name="Shape 29"/>
          <p:cNvSpPr/>
          <p:nvPr/>
        </p:nvSpPr>
        <p:spPr>
          <a:xfrm>
            <a:off x="548640" y="6446520"/>
            <a:ext cx="11094415" cy="0"/>
          </a:xfrm>
          <a:prstGeom prst="line">
            <a:avLst/>
          </a:prstGeom>
          <a:noFill/>
          <a:ln w="6350">
            <a:solidFill>
              <a:srgbClr val="D4D6DC"/>
            </a:solidFill>
            <a:prstDash val="solid"/>
          </a:ln>
        </p:spPr>
        <p:txBody>
          <a:bodyPr/>
          <a:p/>
        </p:txBody>
      </p:sp>
      <p:sp>
        <p:nvSpPr>
          <p:cNvPr id="32" name="Text 30"/>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33" name="Text 31"/>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34" name="Text 32"/>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19</a:t>
            </a:r>
            <a:endParaRPr lang="en-US" sz="750" dirty="0"/>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spcAft>
                <a:spcPts val="0"/>
              </a:spcAft>
            </a:pPr>
            <a:r>
              <a:rPr sz="1400" b="0">
                <a:solidFill>
                  <a:srgbClr val="3E5668"/>
                </a:solidFill>
                <a:latin typeface="Joost Medium"/>
              </a:rPr>
              <a:t>10</a:t>
            </a:r>
          </a:p>
        </p:txBody>
      </p:sp>
      <p:sp>
        <p:nvSpPr>
          <p:cNvPr id="3" name="TextBox 2"/>
          <p:cNvSpPr txBox="1"/>
          <p:nvPr/>
        </p:nvSpPr>
        <p:spPr>
          <a:xfrm>
            <a:off x="1188720" y="411480"/>
            <a:ext cx="6400800" cy="365760"/>
          </a:xfrm>
          <a:prstGeom prst="rect">
            <a:avLst/>
          </a:prstGeom>
          <a:noFill/>
        </p:spPr>
        <p:txBody>
          <a:bodyPr wrap="square" lIns="0" rIns="0" tIns="0" bIns="0" anchor="t">
            <a:spAutoFit/>
          </a:bodyPr>
          <a:lstStyle/>
          <a:p>
            <a:pPr algn="l">
              <a:spcAft>
                <a:spcPts val="0"/>
              </a:spcAft>
            </a:pPr>
            <a:r>
              <a:rPr sz="1000" b="1">
                <a:solidFill>
                  <a:srgbClr val="0B163C"/>
                </a:solidFill>
                <a:latin typeface="Joost Medium"/>
              </a:rPr>
              <a:t>THE SPONSOR</a:t>
            </a:r>
          </a:p>
        </p:txBody>
      </p:sp>
      <p:sp>
        <p:nvSpPr>
          <p:cNvPr id="4" name="TextBox 3"/>
          <p:cNvSpPr txBox="1"/>
          <p:nvPr/>
        </p:nvSpPr>
        <p:spPr>
          <a:xfrm>
            <a:off x="548640" y="868680"/>
            <a:ext cx="11091672" cy="777240"/>
          </a:xfrm>
          <a:prstGeom prst="rect">
            <a:avLst/>
          </a:prstGeom>
          <a:noFill/>
        </p:spPr>
        <p:txBody>
          <a:bodyPr wrap="square" lIns="0" rIns="0" tIns="0" bIns="0" anchor="t">
            <a:spAutoFit/>
          </a:bodyPr>
          <a:lstStyle/>
          <a:p>
            <a:pPr algn="l">
              <a:spcAft>
                <a:spcPts val="0"/>
              </a:spcAft>
            </a:pPr>
            <a:r>
              <a:rPr sz="3200" b="1">
                <a:solidFill>
                  <a:srgbClr val="0B163C"/>
                </a:solidFill>
                <a:latin typeface="Joost Medium"/>
              </a:rPr>
              <a:t>JAL-JCP Real Estate Partners</a:t>
            </a:r>
          </a:p>
        </p:txBody>
      </p:sp>
      <p:sp>
        <p:nvSpPr>
          <p:cNvPr id="5" name="TextBox 4"/>
          <p:cNvSpPr txBox="1"/>
          <p:nvPr/>
        </p:nvSpPr>
        <p:spPr>
          <a:xfrm>
            <a:off x="548640" y="1600200"/>
            <a:ext cx="11091672" cy="365760"/>
          </a:xfrm>
          <a:prstGeom prst="rect">
            <a:avLst/>
          </a:prstGeom>
          <a:noFill/>
        </p:spPr>
        <p:txBody>
          <a:bodyPr wrap="square" lIns="0" rIns="0" tIns="0" bIns="0" anchor="t">
            <a:spAutoFit/>
          </a:bodyPr>
          <a:lstStyle/>
          <a:p>
            <a:pPr algn="l">
              <a:spcAft>
                <a:spcPts val="0"/>
              </a:spcAft>
            </a:pPr>
            <a:r>
              <a:rPr sz="1300" b="0">
                <a:solidFill>
                  <a:srgbClr val="6E7A90"/>
                </a:solidFill>
                <a:latin typeface="Gotham Book"/>
              </a:rPr>
              <a:t>Institutional discipline.  Operator-driven execution.</a:t>
            </a:r>
          </a:p>
        </p:txBody>
      </p:sp>
      <p:sp>
        <p:nvSpPr>
          <p:cNvPr id="6" name="TextBox 5"/>
          <p:cNvSpPr txBox="1"/>
          <p:nvPr/>
        </p:nvSpPr>
        <p:spPr>
          <a:xfrm>
            <a:off x="548640" y="2057400"/>
            <a:ext cx="36576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THE PARTNERSHIP</a:t>
            </a:r>
          </a:p>
        </p:txBody>
      </p:sp>
      <p:sp>
        <p:nvSpPr>
          <p:cNvPr id="7" name="TextBox 6"/>
          <p:cNvSpPr txBox="1"/>
          <p:nvPr/>
        </p:nvSpPr>
        <p:spPr>
          <a:xfrm>
            <a:off x="548640" y="2331720"/>
            <a:ext cx="6858000" cy="1920240"/>
          </a:xfrm>
          <a:prstGeom prst="rect">
            <a:avLst/>
          </a:prstGeom>
          <a:noFill/>
        </p:spPr>
        <p:txBody>
          <a:bodyPr wrap="square" lIns="0" rIns="0" tIns="0" bIns="0">
            <a:spAutoFit/>
          </a:bodyPr>
          <a:lstStyle/>
          <a:p>
            <a:pPr algn="l"/>
            <a:r>
              <a:rPr sz="1100">
                <a:solidFill>
                  <a:srgbClr val="1E2A50"/>
                </a:solidFill>
                <a:latin typeface="Gotham Book"/>
              </a:rPr>
              <a:t>JAL-JCP is a partnership between Justin A. Levine and James C. Pappas focused on acquiring retail real estate with durable cash flow and long-term value creation. Combined experience spans private real estate, public markets, and institutional capital formation.</a:t>
            </a:r>
          </a:p>
          <a:p>
            <a:pPr>
              <a:spcBef>
                <a:spcPts val="800"/>
              </a:spcBef>
            </a:pPr>
            <a:r>
              <a:rPr sz="1100">
                <a:solidFill>
                  <a:srgbClr val="1E2A50"/>
                </a:solidFill>
                <a:latin typeface="Gotham Book"/>
              </a:rPr>
              <a:t>Strategy centers on unanchored strip centers — acquired below replacement cost, underwritten to in-place cash flow, and held with conservative leverage for downside protection.</a:t>
            </a:r>
          </a:p>
        </p:txBody>
      </p:sp>
      <p:sp>
        <p:nvSpPr>
          <p:cNvPr id="8" name="Rectangle 7"/>
          <p:cNvSpPr/>
          <p:nvPr/>
        </p:nvSpPr>
        <p:spPr>
          <a:xfrm>
            <a:off x="7680960" y="2057400"/>
            <a:ext cx="3959352" cy="219456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7680960" y="2057400"/>
            <a:ext cx="36576" cy="21945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7955280" y="2221992"/>
            <a:ext cx="3410712"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COMBINED EXPERIENCE</a:t>
            </a:r>
          </a:p>
        </p:txBody>
      </p:sp>
      <p:sp>
        <p:nvSpPr>
          <p:cNvPr id="11" name="TextBox 10"/>
          <p:cNvSpPr txBox="1"/>
          <p:nvPr/>
        </p:nvSpPr>
        <p:spPr>
          <a:xfrm>
            <a:off x="7955280" y="256032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43+ yrs</a:t>
            </a:r>
          </a:p>
        </p:txBody>
      </p:sp>
      <p:sp>
        <p:nvSpPr>
          <p:cNvPr id="12" name="TextBox 11"/>
          <p:cNvSpPr txBox="1"/>
          <p:nvPr/>
        </p:nvSpPr>
        <p:spPr>
          <a:xfrm>
            <a:off x="7955280" y="2926079"/>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combined experience</a:t>
            </a:r>
          </a:p>
        </p:txBody>
      </p:sp>
      <p:sp>
        <p:nvSpPr>
          <p:cNvPr id="13" name="TextBox 12"/>
          <p:cNvSpPr txBox="1"/>
          <p:nvPr/>
        </p:nvSpPr>
        <p:spPr>
          <a:xfrm>
            <a:off x="9738360" y="256032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$900M+</a:t>
            </a:r>
          </a:p>
        </p:txBody>
      </p:sp>
      <p:sp>
        <p:nvSpPr>
          <p:cNvPr id="14" name="TextBox 13"/>
          <p:cNvSpPr txBox="1"/>
          <p:nvPr/>
        </p:nvSpPr>
        <p:spPr>
          <a:xfrm>
            <a:off x="9738360" y="2926079"/>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invested &amp; managed</a:t>
            </a:r>
          </a:p>
        </p:txBody>
      </p:sp>
      <p:sp>
        <p:nvSpPr>
          <p:cNvPr id="15" name="TextBox 14"/>
          <p:cNvSpPr txBox="1"/>
          <p:nvPr/>
        </p:nvSpPr>
        <p:spPr>
          <a:xfrm>
            <a:off x="7955280" y="333756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3.9M SF</a:t>
            </a:r>
          </a:p>
        </p:txBody>
      </p:sp>
      <p:sp>
        <p:nvSpPr>
          <p:cNvPr id="16" name="TextBox 15"/>
          <p:cNvSpPr txBox="1"/>
          <p:nvPr/>
        </p:nvSpPr>
        <p:spPr>
          <a:xfrm>
            <a:off x="7955280" y="3703320"/>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across 26 assets</a:t>
            </a:r>
          </a:p>
        </p:txBody>
      </p:sp>
      <p:sp>
        <p:nvSpPr>
          <p:cNvPr id="17" name="TextBox 16"/>
          <p:cNvSpPr txBox="1"/>
          <p:nvPr/>
        </p:nvSpPr>
        <p:spPr>
          <a:xfrm>
            <a:off x="9738360" y="333756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$2.5B+</a:t>
            </a:r>
          </a:p>
        </p:txBody>
      </p:sp>
      <p:sp>
        <p:nvSpPr>
          <p:cNvPr id="18" name="TextBox 17"/>
          <p:cNvSpPr txBox="1"/>
          <p:nvPr/>
        </p:nvSpPr>
        <p:spPr>
          <a:xfrm>
            <a:off x="9738360" y="3703320"/>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institutional equity raised</a:t>
            </a:r>
          </a:p>
        </p:txBody>
      </p:sp>
      <p:sp>
        <p:nvSpPr>
          <p:cNvPr id="19" name="TextBox 18"/>
          <p:cNvSpPr txBox="1"/>
          <p:nvPr/>
        </p:nvSpPr>
        <p:spPr>
          <a:xfrm>
            <a:off x="548640" y="4434840"/>
            <a:ext cx="73152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HOW WE OPERATE</a:t>
            </a:r>
          </a:p>
        </p:txBody>
      </p:sp>
      <p:sp>
        <p:nvSpPr>
          <p:cNvPr id="20" name="Rectangle 19"/>
          <p:cNvSpPr/>
          <p:nvPr/>
        </p:nvSpPr>
        <p:spPr>
          <a:xfrm>
            <a:off x="548640" y="4736592"/>
            <a:ext cx="3657600" cy="164592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731520" y="4873752"/>
            <a:ext cx="548640" cy="228600"/>
          </a:xfrm>
          <a:prstGeom prst="rect">
            <a:avLst/>
          </a:prstGeom>
          <a:noFill/>
        </p:spPr>
        <p:txBody>
          <a:bodyPr wrap="square" lIns="0" rIns="0" tIns="0" bIns="0" anchor="t">
            <a:spAutoFit/>
          </a:bodyPr>
          <a:lstStyle/>
          <a:p>
            <a:pPr algn="l">
              <a:spcAft>
                <a:spcPts val="0"/>
              </a:spcAft>
            </a:pPr>
            <a:r>
              <a:rPr sz="1000" b="1">
                <a:solidFill>
                  <a:srgbClr val="3A243A"/>
                </a:solidFill>
                <a:latin typeface="Joost Medium"/>
              </a:rPr>
              <a:t>01</a:t>
            </a:r>
          </a:p>
        </p:txBody>
      </p:sp>
      <p:sp>
        <p:nvSpPr>
          <p:cNvPr id="22" name="TextBox 21"/>
          <p:cNvSpPr txBox="1"/>
          <p:nvPr/>
        </p:nvSpPr>
        <p:spPr>
          <a:xfrm>
            <a:off x="731520" y="5102352"/>
            <a:ext cx="3291840" cy="365760"/>
          </a:xfrm>
          <a:prstGeom prst="rect">
            <a:avLst/>
          </a:prstGeom>
          <a:noFill/>
        </p:spPr>
        <p:txBody>
          <a:bodyPr wrap="square" lIns="0" rIns="0" tIns="0" bIns="0" anchor="t">
            <a:spAutoFit/>
          </a:bodyPr>
          <a:lstStyle/>
          <a:p>
            <a:pPr algn="l">
              <a:spcAft>
                <a:spcPts val="0"/>
              </a:spcAft>
            </a:pPr>
            <a:r>
              <a:rPr sz="1300" b="1">
                <a:solidFill>
                  <a:srgbClr val="0B163C"/>
                </a:solidFill>
                <a:latin typeface="Joost Medium"/>
              </a:rPr>
              <a:t>Partnership &amp; Leadership</a:t>
            </a:r>
          </a:p>
        </p:txBody>
      </p:sp>
      <p:sp>
        <p:nvSpPr>
          <p:cNvPr id="23" name="TextBox 22"/>
          <p:cNvSpPr txBox="1"/>
          <p:nvPr/>
        </p:nvSpPr>
        <p:spPr>
          <a:xfrm>
            <a:off x="731520" y="5513831"/>
            <a:ext cx="3291840" cy="868680"/>
          </a:xfrm>
          <a:prstGeom prst="rect">
            <a:avLst/>
          </a:prstGeom>
          <a:noFill/>
        </p:spPr>
        <p:txBody>
          <a:bodyPr wrap="square" lIns="0" rIns="0" tIns="0" bIns="0">
            <a:spAutoFit/>
          </a:bodyPr>
          <a:lstStyle/>
          <a:p>
            <a:r>
              <a:rPr sz="850">
                <a:solidFill>
                  <a:srgbClr val="1E2A50"/>
                </a:solidFill>
                <a:latin typeface="Gotham Book"/>
              </a:rPr>
              <a:t>· Longstanding collaboration across CRE</a:t>
            </a:r>
          </a:p>
          <a:p>
            <a:pPr>
              <a:spcBef>
                <a:spcPts val="200"/>
              </a:spcBef>
            </a:pPr>
            <a:r>
              <a:rPr sz="850">
                <a:solidFill>
                  <a:srgbClr val="1E2A50"/>
                </a:solidFill>
                <a:latin typeface="Gotham Book"/>
              </a:rPr>
              <a:t>· Complementary backgrounds: private RE, public markets, capital formation</a:t>
            </a:r>
          </a:p>
          <a:p>
            <a:pPr>
              <a:spcBef>
                <a:spcPts val="200"/>
              </a:spcBef>
            </a:pPr>
            <a:r>
              <a:rPr sz="850">
                <a:solidFill>
                  <a:srgbClr val="1E2A50"/>
                </a:solidFill>
                <a:latin typeface="Gotham Book"/>
              </a:rPr>
              <a:t>· Institutional discipline · operator-driven execution</a:t>
            </a:r>
          </a:p>
        </p:txBody>
      </p:sp>
      <p:sp>
        <p:nvSpPr>
          <p:cNvPr id="24" name="Rectangle 23"/>
          <p:cNvSpPr/>
          <p:nvPr/>
        </p:nvSpPr>
        <p:spPr>
          <a:xfrm>
            <a:off x="4270248" y="4736592"/>
            <a:ext cx="3657600" cy="164592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4453128" y="4873752"/>
            <a:ext cx="548640" cy="228600"/>
          </a:xfrm>
          <a:prstGeom prst="rect">
            <a:avLst/>
          </a:prstGeom>
          <a:noFill/>
        </p:spPr>
        <p:txBody>
          <a:bodyPr wrap="square" lIns="0" rIns="0" tIns="0" bIns="0" anchor="t">
            <a:spAutoFit/>
          </a:bodyPr>
          <a:lstStyle/>
          <a:p>
            <a:pPr algn="l">
              <a:spcAft>
                <a:spcPts val="0"/>
              </a:spcAft>
            </a:pPr>
            <a:r>
              <a:rPr sz="1000" b="1">
                <a:solidFill>
                  <a:srgbClr val="3A243A"/>
                </a:solidFill>
                <a:latin typeface="Joost Medium"/>
              </a:rPr>
              <a:t>02</a:t>
            </a:r>
          </a:p>
        </p:txBody>
      </p:sp>
      <p:sp>
        <p:nvSpPr>
          <p:cNvPr id="26" name="TextBox 25"/>
          <p:cNvSpPr txBox="1"/>
          <p:nvPr/>
        </p:nvSpPr>
        <p:spPr>
          <a:xfrm>
            <a:off x="4453128" y="5102352"/>
            <a:ext cx="3291840" cy="365760"/>
          </a:xfrm>
          <a:prstGeom prst="rect">
            <a:avLst/>
          </a:prstGeom>
          <a:noFill/>
        </p:spPr>
        <p:txBody>
          <a:bodyPr wrap="square" lIns="0" rIns="0" tIns="0" bIns="0" anchor="t">
            <a:spAutoFit/>
          </a:bodyPr>
          <a:lstStyle/>
          <a:p>
            <a:pPr algn="l">
              <a:spcAft>
                <a:spcPts val="0"/>
              </a:spcAft>
            </a:pPr>
            <a:r>
              <a:rPr sz="1300" b="1">
                <a:solidFill>
                  <a:srgbClr val="0B163C"/>
                </a:solidFill>
                <a:latin typeface="Joost Medium"/>
              </a:rPr>
              <a:t>Strategy &amp; Market Focus</a:t>
            </a:r>
          </a:p>
        </p:txBody>
      </p:sp>
      <p:sp>
        <p:nvSpPr>
          <p:cNvPr id="27" name="TextBox 26"/>
          <p:cNvSpPr txBox="1"/>
          <p:nvPr/>
        </p:nvSpPr>
        <p:spPr>
          <a:xfrm>
            <a:off x="4453128" y="5513831"/>
            <a:ext cx="3291840" cy="868680"/>
          </a:xfrm>
          <a:prstGeom prst="rect">
            <a:avLst/>
          </a:prstGeom>
          <a:noFill/>
        </p:spPr>
        <p:txBody>
          <a:bodyPr wrap="square" lIns="0" rIns="0" tIns="0" bIns="0">
            <a:spAutoFit/>
          </a:bodyPr>
          <a:lstStyle/>
          <a:p>
            <a:r>
              <a:rPr sz="850">
                <a:solidFill>
                  <a:srgbClr val="1E2A50"/>
                </a:solidFill>
                <a:latin typeface="Gotham Book"/>
              </a:rPr>
              <a:t>· Private real estate with long-term value creation</a:t>
            </a:r>
          </a:p>
          <a:p>
            <a:pPr>
              <a:spcBef>
                <a:spcPts val="200"/>
              </a:spcBef>
            </a:pPr>
            <a:r>
              <a:rPr sz="850">
                <a:solidFill>
                  <a:srgbClr val="1E2A50"/>
                </a:solidFill>
                <a:latin typeface="Gotham Book"/>
              </a:rPr>
              <a:t>· Primary emphasis on unanchored strip centers</a:t>
            </a:r>
          </a:p>
          <a:p>
            <a:pPr>
              <a:spcBef>
                <a:spcPts val="200"/>
              </a:spcBef>
            </a:pPr>
            <a:r>
              <a:rPr sz="850">
                <a:solidFill>
                  <a:srgbClr val="1E2A50"/>
                </a:solidFill>
                <a:latin typeface="Gotham Book"/>
              </a:rPr>
              <a:t>· "Cash-flow day one" — acquire below replacement cost</a:t>
            </a:r>
          </a:p>
        </p:txBody>
      </p:sp>
      <p:sp>
        <p:nvSpPr>
          <p:cNvPr id="28" name="Rectangle 27"/>
          <p:cNvSpPr/>
          <p:nvPr/>
        </p:nvSpPr>
        <p:spPr>
          <a:xfrm>
            <a:off x="7991856" y="4736592"/>
            <a:ext cx="3657600" cy="164592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8174736" y="4873752"/>
            <a:ext cx="548640" cy="228600"/>
          </a:xfrm>
          <a:prstGeom prst="rect">
            <a:avLst/>
          </a:prstGeom>
          <a:noFill/>
        </p:spPr>
        <p:txBody>
          <a:bodyPr wrap="square" lIns="0" rIns="0" tIns="0" bIns="0" anchor="t">
            <a:spAutoFit/>
          </a:bodyPr>
          <a:lstStyle/>
          <a:p>
            <a:pPr algn="l">
              <a:spcAft>
                <a:spcPts val="0"/>
              </a:spcAft>
            </a:pPr>
            <a:r>
              <a:rPr sz="1000" b="1">
                <a:solidFill>
                  <a:srgbClr val="3A243A"/>
                </a:solidFill>
                <a:latin typeface="Joost Medium"/>
              </a:rPr>
              <a:t>03</a:t>
            </a:r>
          </a:p>
        </p:txBody>
      </p:sp>
      <p:sp>
        <p:nvSpPr>
          <p:cNvPr id="30" name="TextBox 29"/>
          <p:cNvSpPr txBox="1"/>
          <p:nvPr/>
        </p:nvSpPr>
        <p:spPr>
          <a:xfrm>
            <a:off x="8174736" y="5102352"/>
            <a:ext cx="3291840" cy="365760"/>
          </a:xfrm>
          <a:prstGeom prst="rect">
            <a:avLst/>
          </a:prstGeom>
          <a:noFill/>
        </p:spPr>
        <p:txBody>
          <a:bodyPr wrap="square" lIns="0" rIns="0" tIns="0" bIns="0" anchor="t">
            <a:spAutoFit/>
          </a:bodyPr>
          <a:lstStyle/>
          <a:p>
            <a:pPr algn="l">
              <a:spcAft>
                <a:spcPts val="0"/>
              </a:spcAft>
            </a:pPr>
            <a:r>
              <a:rPr sz="1300" b="1">
                <a:solidFill>
                  <a:srgbClr val="0B163C"/>
                </a:solidFill>
                <a:latin typeface="Joost Medium"/>
              </a:rPr>
              <a:t>Investor Alignment</a:t>
            </a:r>
          </a:p>
        </p:txBody>
      </p:sp>
      <p:sp>
        <p:nvSpPr>
          <p:cNvPr id="31" name="TextBox 30"/>
          <p:cNvSpPr txBox="1"/>
          <p:nvPr/>
        </p:nvSpPr>
        <p:spPr>
          <a:xfrm>
            <a:off x="8174736" y="5513831"/>
            <a:ext cx="3291840" cy="868680"/>
          </a:xfrm>
          <a:prstGeom prst="rect">
            <a:avLst/>
          </a:prstGeom>
          <a:noFill/>
        </p:spPr>
        <p:txBody>
          <a:bodyPr wrap="square" lIns="0" rIns="0" tIns="0" bIns="0">
            <a:spAutoFit/>
          </a:bodyPr>
          <a:lstStyle/>
          <a:p>
            <a:r>
              <a:rPr sz="850">
                <a:solidFill>
                  <a:srgbClr val="1E2A50"/>
                </a:solidFill>
                <a:latin typeface="Gotham Book"/>
              </a:rPr>
              <a:t>· Flexible: deal-by-deal, SMA, or programmatic venture</a:t>
            </a:r>
          </a:p>
          <a:p>
            <a:pPr>
              <a:spcBef>
                <a:spcPts val="200"/>
              </a:spcBef>
            </a:pPr>
            <a:r>
              <a:rPr sz="850">
                <a:solidFill>
                  <a:srgbClr val="1E2A50"/>
                </a:solidFill>
                <a:latin typeface="Gotham Book"/>
              </a:rPr>
              <a:t>· Modest leverage — capped at ~60% LTV</a:t>
            </a:r>
          </a:p>
          <a:p>
            <a:pPr>
              <a:spcBef>
                <a:spcPts val="200"/>
              </a:spcBef>
            </a:pPr>
            <a:r>
              <a:rPr sz="850">
                <a:solidFill>
                  <a:srgbClr val="1E2A50"/>
                </a:solidFill>
                <a:latin typeface="Gotham Book"/>
              </a:rPr>
              <a:t>· Operate assets directly — no double-promote structures</a:t>
            </a:r>
          </a:p>
        </p:txBody>
      </p:sp>
      <p:sp>
        <p:nvSpPr>
          <p:cNvPr id="32" name="TextBox 31"/>
          <p:cNvSpPr txBox="1"/>
          <p:nvPr/>
        </p:nvSpPr>
        <p:spPr>
          <a:xfrm>
            <a:off x="548640" y="6510528"/>
            <a:ext cx="4572000" cy="274320"/>
          </a:xfrm>
          <a:prstGeom prst="rect">
            <a:avLst/>
          </a:prstGeom>
          <a:noFill/>
        </p:spPr>
        <p:txBody>
          <a:bodyPr wrap="square" lIns="0" rIns="0" tIns="0" bIns="0" anchor="t">
            <a:spAutoFit/>
          </a:bodyPr>
          <a:lstStyle/>
          <a:p>
            <a:pPr algn="l">
              <a:spcAft>
                <a:spcPts val="0"/>
              </a:spcAft>
            </a:pPr>
            <a:r>
              <a:rPr sz="750" b="1">
                <a:solidFill>
                  <a:srgbClr val="6E7A90"/>
                </a:solidFill>
                <a:latin typeface="Gotham Book"/>
              </a:rPr>
              <a:t>JAL-JCP REAL ESTATE PARTNERS</a:t>
            </a:r>
          </a:p>
        </p:txBody>
      </p:sp>
      <p:sp>
        <p:nvSpPr>
          <p:cNvPr id="33" name="TextBox 32"/>
          <p:cNvSpPr txBox="1"/>
          <p:nvPr/>
        </p:nvSpPr>
        <p:spPr>
          <a:xfrm>
            <a:off x="5029200" y="6510528"/>
            <a:ext cx="2286000" cy="274320"/>
          </a:xfrm>
          <a:prstGeom prst="rect">
            <a:avLst/>
          </a:prstGeom>
          <a:noFill/>
        </p:spPr>
        <p:txBody>
          <a:bodyPr wrap="square" lIns="0" rIns="0" tIns="0" bIns="0" anchor="t">
            <a:spAutoFit/>
          </a:bodyPr>
          <a:lstStyle/>
          <a:p>
            <a:pPr algn="l">
              <a:spcAft>
                <a:spcPts val="0"/>
              </a:spcAft>
            </a:pPr>
            <a:r>
              <a:rPr sz="750" b="0">
                <a:solidFill>
                  <a:srgbClr val="6E7A90"/>
                </a:solidFill>
                <a:latin typeface="Gotham Book"/>
              </a:rPr>
              <a:t>SHOPPES AT SAN FELIPE  |  MAY 2026</a:t>
            </a:r>
          </a:p>
        </p:txBody>
      </p:sp>
      <p:sp>
        <p:nvSpPr>
          <p:cNvPr id="34" name="TextBox 33"/>
          <p:cNvSpPr txBox="1"/>
          <p:nvPr/>
        </p:nvSpPr>
        <p:spPr>
          <a:xfrm>
            <a:off x="10725912" y="6510528"/>
            <a:ext cx="914400" cy="274320"/>
          </a:xfrm>
          <a:prstGeom prst="rect">
            <a:avLst/>
          </a:prstGeom>
          <a:noFill/>
        </p:spPr>
        <p:txBody>
          <a:bodyPr wrap="square" lIns="0" rIns="0" tIns="0" bIns="0" anchor="t">
            <a:spAutoFit/>
          </a:bodyPr>
          <a:lstStyle/>
          <a:p>
            <a:pPr algn="r">
              <a:spcAft>
                <a:spcPts val="0"/>
              </a:spcAft>
            </a:pPr>
            <a:r>
              <a:rPr sz="750" b="0">
                <a:solidFill>
                  <a:srgbClr val="6E7A90"/>
                </a:solidFill>
                <a:latin typeface="Gotham Book"/>
              </a:rPr>
              <a:t>20</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spcAft>
                <a:spcPts val="0"/>
              </a:spcAft>
            </a:pPr>
            <a:r>
              <a:rPr sz="1400" b="0">
                <a:solidFill>
                  <a:srgbClr val="3E5668"/>
                </a:solidFill>
                <a:latin typeface="Joost Medium"/>
              </a:rPr>
              <a:t>10</a:t>
            </a:r>
          </a:p>
        </p:txBody>
      </p:sp>
      <p:sp>
        <p:nvSpPr>
          <p:cNvPr id="3" name="TextBox 2"/>
          <p:cNvSpPr txBox="1"/>
          <p:nvPr/>
        </p:nvSpPr>
        <p:spPr>
          <a:xfrm>
            <a:off x="1188720" y="411480"/>
            <a:ext cx="6400800" cy="365760"/>
          </a:xfrm>
          <a:prstGeom prst="rect">
            <a:avLst/>
          </a:prstGeom>
          <a:noFill/>
        </p:spPr>
        <p:txBody>
          <a:bodyPr wrap="square" lIns="0" rIns="0" tIns="0" bIns="0" anchor="t">
            <a:spAutoFit/>
          </a:bodyPr>
          <a:lstStyle/>
          <a:p>
            <a:pPr algn="l">
              <a:spcAft>
                <a:spcPts val="0"/>
              </a:spcAft>
            </a:pPr>
            <a:r>
              <a:rPr sz="1000" b="1">
                <a:solidFill>
                  <a:srgbClr val="0B163C"/>
                </a:solidFill>
                <a:latin typeface="Joost Medium"/>
              </a:rPr>
              <a:t>THE SPONSOR</a:t>
            </a:r>
          </a:p>
        </p:txBody>
      </p:sp>
      <p:sp>
        <p:nvSpPr>
          <p:cNvPr id="4" name="TextBox 3"/>
          <p:cNvSpPr txBox="1"/>
          <p:nvPr/>
        </p:nvSpPr>
        <p:spPr>
          <a:xfrm>
            <a:off x="548640" y="868680"/>
            <a:ext cx="11091672" cy="777240"/>
          </a:xfrm>
          <a:prstGeom prst="rect">
            <a:avLst/>
          </a:prstGeom>
          <a:noFill/>
        </p:spPr>
        <p:txBody>
          <a:bodyPr wrap="square" lIns="0" rIns="0" tIns="0" bIns="0" anchor="t">
            <a:spAutoFit/>
          </a:bodyPr>
          <a:lstStyle/>
          <a:p>
            <a:pPr algn="l">
              <a:spcAft>
                <a:spcPts val="0"/>
              </a:spcAft>
            </a:pPr>
            <a:r>
              <a:rPr sz="3200" b="1">
                <a:solidFill>
                  <a:srgbClr val="0B163C"/>
                </a:solidFill>
                <a:latin typeface="Joost Medium"/>
              </a:rPr>
              <a:t>Justin A. Levine</a:t>
            </a:r>
          </a:p>
        </p:txBody>
      </p:sp>
      <p:sp>
        <p:nvSpPr>
          <p:cNvPr id="5" name="TextBox 4"/>
          <p:cNvSpPr txBox="1"/>
          <p:nvPr/>
        </p:nvSpPr>
        <p:spPr>
          <a:xfrm>
            <a:off x="548640" y="1600200"/>
            <a:ext cx="11091672" cy="365760"/>
          </a:xfrm>
          <a:prstGeom prst="rect">
            <a:avLst/>
          </a:prstGeom>
          <a:noFill/>
        </p:spPr>
        <p:txBody>
          <a:bodyPr wrap="square" lIns="0" rIns="0" tIns="0" bIns="0" anchor="t">
            <a:spAutoFit/>
          </a:bodyPr>
          <a:lstStyle/>
          <a:p>
            <a:pPr algn="l">
              <a:spcAft>
                <a:spcPts val="0"/>
              </a:spcAft>
            </a:pPr>
            <a:r>
              <a:rPr sz="1300" b="0">
                <a:solidFill>
                  <a:srgbClr val="6E7A90"/>
                </a:solidFill>
                <a:latin typeface="Gotham Book"/>
              </a:rPr>
              <a:t>JAL-JCP Real Estate Partners  ·  jlevine@jalstrategies.com</a:t>
            </a:r>
          </a:p>
        </p:txBody>
      </p:sp>
      <p:sp>
        <p:nvSpPr>
          <p:cNvPr id="6" name="Rectangle 5"/>
          <p:cNvSpPr/>
          <p:nvPr/>
        </p:nvSpPr>
        <p:spPr>
          <a:xfrm>
            <a:off x="548640"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31520"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20+ yrs</a:t>
            </a:r>
          </a:p>
        </p:txBody>
      </p:sp>
      <p:sp>
        <p:nvSpPr>
          <p:cNvPr id="9" name="TextBox 8"/>
          <p:cNvSpPr txBox="1"/>
          <p:nvPr/>
        </p:nvSpPr>
        <p:spPr>
          <a:xfrm>
            <a:off x="731520"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COMMERCIAL REAL ESTATE</a:t>
            </a:r>
          </a:p>
        </p:txBody>
      </p:sp>
      <p:sp>
        <p:nvSpPr>
          <p:cNvPr id="10" name="Rectangle 9"/>
          <p:cNvSpPr/>
          <p:nvPr/>
        </p:nvSpPr>
        <p:spPr>
          <a:xfrm>
            <a:off x="3319272"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319272"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3502152"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$600M</a:t>
            </a:r>
          </a:p>
        </p:txBody>
      </p:sp>
      <p:sp>
        <p:nvSpPr>
          <p:cNvPr id="13" name="TextBox 12"/>
          <p:cNvSpPr txBox="1"/>
          <p:nvPr/>
        </p:nvSpPr>
        <p:spPr>
          <a:xfrm>
            <a:off x="3502152"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INVESTED/MANAGED AT LEVCOR</a:t>
            </a:r>
          </a:p>
        </p:txBody>
      </p:sp>
      <p:sp>
        <p:nvSpPr>
          <p:cNvPr id="14" name="Rectangle 13"/>
          <p:cNvSpPr/>
          <p:nvPr/>
        </p:nvSpPr>
        <p:spPr>
          <a:xfrm>
            <a:off x="6089904"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6089904"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6272784"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3.9M SF</a:t>
            </a:r>
          </a:p>
        </p:txBody>
      </p:sp>
      <p:sp>
        <p:nvSpPr>
          <p:cNvPr id="17" name="TextBox 16"/>
          <p:cNvSpPr txBox="1"/>
          <p:nvPr/>
        </p:nvSpPr>
        <p:spPr>
          <a:xfrm>
            <a:off x="6272784"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ACROSS 26 ASSETS (TX &amp; NC)</a:t>
            </a:r>
          </a:p>
        </p:txBody>
      </p:sp>
      <p:sp>
        <p:nvSpPr>
          <p:cNvPr id="18" name="Rectangle 17"/>
          <p:cNvSpPr/>
          <p:nvPr/>
        </p:nvSpPr>
        <p:spPr>
          <a:xfrm>
            <a:off x="8860536"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8860536"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9043415"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$2.5B</a:t>
            </a:r>
          </a:p>
        </p:txBody>
      </p:sp>
      <p:sp>
        <p:nvSpPr>
          <p:cNvPr id="21" name="TextBox 20"/>
          <p:cNvSpPr txBox="1"/>
          <p:nvPr/>
        </p:nvSpPr>
        <p:spPr>
          <a:xfrm>
            <a:off x="9043415"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EQUITY RAISED AT BLACKSTONE</a:t>
            </a:r>
          </a:p>
        </p:txBody>
      </p:sp>
      <p:sp>
        <p:nvSpPr>
          <p:cNvPr id="22" name="TextBox 21"/>
          <p:cNvSpPr txBox="1"/>
          <p:nvPr/>
        </p:nvSpPr>
        <p:spPr>
          <a:xfrm>
            <a:off x="548640" y="3154680"/>
            <a:ext cx="7498079" cy="2377440"/>
          </a:xfrm>
          <a:prstGeom prst="rect">
            <a:avLst/>
          </a:prstGeom>
          <a:noFill/>
        </p:spPr>
        <p:txBody>
          <a:bodyPr wrap="square" lIns="0" rIns="0" tIns="0" bIns="0">
            <a:spAutoFit/>
          </a:bodyPr>
          <a:lstStyle/>
          <a:p>
            <a:r>
              <a:rPr sz="1000">
                <a:solidFill>
                  <a:srgbClr val="1E2A50"/>
                </a:solidFill>
                <a:latin typeface="Gotham Book"/>
              </a:rPr>
              <a:t>Former President of Levcor, Inc., a full-service national CRE firm that has developed, owned, or managed 25M sf of real estate. At Levcor (2014–2025) served as President, SVP/CIO, and VP.</a:t>
            </a:r>
          </a:p>
          <a:p>
            <a:pPr>
              <a:spcBef>
                <a:spcPts val="800"/>
              </a:spcBef>
            </a:pPr>
            <a:r>
              <a:rPr sz="1000">
                <a:solidFill>
                  <a:srgbClr val="1E2A50"/>
                </a:solidFill>
                <a:latin typeface="Gotham Book"/>
              </a:rPr>
              <a:t>Helped invest and/or manage $600M across 26 assets and 3.9M sf in Texas and North Carolina — delivering a 4.13× realized equity multiple and 16.1% realized IRR across six exited assets, with an additional twenty active assets carrying an estimated 3.36× total equity multiple as of underwriting.</a:t>
            </a:r>
          </a:p>
          <a:p>
            <a:pPr>
              <a:spcBef>
                <a:spcPts val="800"/>
              </a:spcBef>
            </a:pPr>
            <a:r>
              <a:rPr sz="1000">
                <a:solidFill>
                  <a:srgbClr val="1E2A50"/>
                </a:solidFill>
                <a:latin typeface="Gotham Book"/>
              </a:rPr>
              <a:t>Previously at The Blackstone Group (2006–2011) in New York, where he helped raise ~$2.5B of institutional equity for global real estate platforms across 15 private-equity advisory assignments. Active member of the Urban Land Institute.</a:t>
            </a:r>
          </a:p>
        </p:txBody>
      </p:sp>
      <p:sp>
        <p:nvSpPr>
          <p:cNvPr id="23" name="Rectangle 22"/>
          <p:cNvSpPr/>
          <p:nvPr/>
        </p:nvSpPr>
        <p:spPr>
          <a:xfrm>
            <a:off x="8229600" y="3154680"/>
            <a:ext cx="3410712" cy="237744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8412480" y="3319272"/>
            <a:ext cx="3044952"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EDUCATION &amp; AFFILIATIONS</a:t>
            </a:r>
          </a:p>
        </p:txBody>
      </p:sp>
      <p:sp>
        <p:nvSpPr>
          <p:cNvPr id="25" name="TextBox 24"/>
          <p:cNvSpPr txBox="1"/>
          <p:nvPr/>
        </p:nvSpPr>
        <p:spPr>
          <a:xfrm>
            <a:off x="8412480" y="3657600"/>
            <a:ext cx="3044952" cy="1783080"/>
          </a:xfrm>
          <a:prstGeom prst="rect">
            <a:avLst/>
          </a:prstGeom>
          <a:noFill/>
        </p:spPr>
        <p:txBody>
          <a:bodyPr wrap="square" lIns="0" rIns="0" tIns="0" bIns="0">
            <a:spAutoFit/>
          </a:bodyPr>
          <a:lstStyle/>
          <a:p>
            <a:r>
              <a:rPr sz="900">
                <a:solidFill>
                  <a:srgbClr val="1E2A50"/>
                </a:solidFill>
                <a:latin typeface="Gotham Book"/>
              </a:rPr>
              <a:t>· M.B.A., The Wharton School of Business</a:t>
            </a:r>
          </a:p>
          <a:p>
            <a:pPr>
              <a:spcBef>
                <a:spcPts val="600"/>
              </a:spcBef>
            </a:pPr>
            <a:r>
              <a:rPr sz="900">
                <a:solidFill>
                  <a:srgbClr val="1E2A50"/>
                </a:solidFill>
                <a:latin typeface="Gotham Book"/>
              </a:rPr>
              <a:t>· B.S. Economics &amp; Communication Studies, Northwestern University</a:t>
            </a:r>
          </a:p>
          <a:p>
            <a:pPr>
              <a:spcBef>
                <a:spcPts val="600"/>
              </a:spcBef>
            </a:pPr>
            <a:r>
              <a:rPr sz="900">
                <a:solidFill>
                  <a:srgbClr val="1E2A50"/>
                </a:solidFill>
                <a:latin typeface="Gotham Book"/>
              </a:rPr>
              <a:t>· Urban Land Institute (ULI) — Member; former Houston District Council Chair (2022–24)</a:t>
            </a:r>
          </a:p>
          <a:p>
            <a:pPr>
              <a:spcBef>
                <a:spcPts val="600"/>
              </a:spcBef>
            </a:pPr>
            <a:r>
              <a:rPr sz="900">
                <a:solidFill>
                  <a:srgbClr val="1E2A50"/>
                </a:solidFill>
                <a:latin typeface="Gotham Book"/>
              </a:rPr>
              <a:t>· ICSC member · Licensed Texas real estate salesperson</a:t>
            </a:r>
          </a:p>
        </p:txBody>
      </p:sp>
      <p:sp>
        <p:nvSpPr>
          <p:cNvPr id="26" name="TextBox 25"/>
          <p:cNvSpPr txBox="1"/>
          <p:nvPr/>
        </p:nvSpPr>
        <p:spPr>
          <a:xfrm>
            <a:off x="548640" y="5577840"/>
            <a:ext cx="73152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TRACK RECORD AT LEVCOR, INC.</a:t>
            </a:r>
          </a:p>
        </p:txBody>
      </p:sp>
      <p:sp>
        <p:nvSpPr>
          <p:cNvPr id="27" name="Rectangle 26"/>
          <p:cNvSpPr/>
          <p:nvPr/>
        </p:nvSpPr>
        <p:spPr>
          <a:xfrm>
            <a:off x="548640" y="5852159"/>
            <a:ext cx="5541264" cy="6400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731520" y="5888736"/>
            <a:ext cx="5175504" cy="182880"/>
          </a:xfrm>
          <a:prstGeom prst="rect">
            <a:avLst/>
          </a:prstGeom>
          <a:noFill/>
        </p:spPr>
        <p:txBody>
          <a:bodyPr wrap="square" lIns="0" rIns="0" tIns="0" bIns="0" anchor="t">
            <a:spAutoFit/>
          </a:bodyPr>
          <a:lstStyle/>
          <a:p>
            <a:pPr algn="l">
              <a:spcAft>
                <a:spcPts val="0"/>
              </a:spcAft>
            </a:pPr>
            <a:r>
              <a:rPr sz="800" b="1">
                <a:solidFill>
                  <a:srgbClr val="A0B4C3"/>
                </a:solidFill>
                <a:latin typeface="Joost Medium"/>
              </a:rPr>
              <a:t>REALIZED · 6 EXITED ASSETS</a:t>
            </a:r>
          </a:p>
        </p:txBody>
      </p:sp>
      <p:sp>
        <p:nvSpPr>
          <p:cNvPr id="29" name="TextBox 28"/>
          <p:cNvSpPr txBox="1"/>
          <p:nvPr/>
        </p:nvSpPr>
        <p:spPr>
          <a:xfrm>
            <a:off x="731520" y="6080759"/>
            <a:ext cx="1097280" cy="365760"/>
          </a:xfrm>
          <a:prstGeom prst="rect">
            <a:avLst/>
          </a:prstGeom>
          <a:noFill/>
        </p:spPr>
        <p:txBody>
          <a:bodyPr wrap="square" lIns="0" rIns="0" tIns="0" bIns="0" anchor="t">
            <a:spAutoFit/>
          </a:bodyPr>
          <a:lstStyle/>
          <a:p>
            <a:pPr algn="l">
              <a:spcAft>
                <a:spcPts val="0"/>
              </a:spcAft>
            </a:pPr>
            <a:r>
              <a:rPr sz="2200" b="1">
                <a:solidFill>
                  <a:srgbClr val="F4F2ED"/>
                </a:solidFill>
                <a:latin typeface="Joost Medium"/>
              </a:rPr>
              <a:t>4.13×</a:t>
            </a:r>
          </a:p>
        </p:txBody>
      </p:sp>
      <p:sp>
        <p:nvSpPr>
          <p:cNvPr id="30" name="TextBox 29"/>
          <p:cNvSpPr txBox="1"/>
          <p:nvPr/>
        </p:nvSpPr>
        <p:spPr>
          <a:xfrm>
            <a:off x="1828800" y="6126479"/>
            <a:ext cx="1828800" cy="182880"/>
          </a:xfrm>
          <a:prstGeom prst="rect">
            <a:avLst/>
          </a:prstGeom>
          <a:noFill/>
        </p:spPr>
        <p:txBody>
          <a:bodyPr wrap="square" lIns="0" rIns="0" tIns="0" bIns="0" anchor="t">
            <a:spAutoFit/>
          </a:bodyPr>
          <a:lstStyle/>
          <a:p>
            <a:pPr algn="l">
              <a:spcAft>
                <a:spcPts val="0"/>
              </a:spcAft>
            </a:pPr>
            <a:r>
              <a:rPr sz="900" b="0">
                <a:solidFill>
                  <a:srgbClr val="A0B4C3"/>
                </a:solidFill>
                <a:latin typeface="Gotham Book"/>
              </a:rPr>
              <a:t>realized equity multiple</a:t>
            </a:r>
          </a:p>
        </p:txBody>
      </p:sp>
      <p:sp>
        <p:nvSpPr>
          <p:cNvPr id="31" name="TextBox 30"/>
          <p:cNvSpPr txBox="1"/>
          <p:nvPr/>
        </p:nvSpPr>
        <p:spPr>
          <a:xfrm>
            <a:off x="1828800" y="6291072"/>
            <a:ext cx="1828800" cy="164592"/>
          </a:xfrm>
          <a:prstGeom prst="rect">
            <a:avLst/>
          </a:prstGeom>
          <a:noFill/>
        </p:spPr>
        <p:txBody>
          <a:bodyPr wrap="square" lIns="0" rIns="0" tIns="0" bIns="0" anchor="t">
            <a:spAutoFit/>
          </a:bodyPr>
          <a:lstStyle/>
          <a:p>
            <a:pPr algn="l">
              <a:spcAft>
                <a:spcPts val="0"/>
              </a:spcAft>
            </a:pPr>
            <a:r>
              <a:rPr sz="900" b="0">
                <a:solidFill>
                  <a:srgbClr val="F4F2ED"/>
                </a:solidFill>
                <a:latin typeface="Gotham Book"/>
              </a:rPr>
              <a:t>16.1% realized IRR</a:t>
            </a:r>
          </a:p>
        </p:txBody>
      </p:sp>
      <p:sp>
        <p:nvSpPr>
          <p:cNvPr id="32" name="TextBox 31"/>
          <p:cNvSpPr txBox="1"/>
          <p:nvPr/>
        </p:nvSpPr>
        <p:spPr>
          <a:xfrm>
            <a:off x="3840480" y="6126479"/>
            <a:ext cx="1828800" cy="182880"/>
          </a:xfrm>
          <a:prstGeom prst="rect">
            <a:avLst/>
          </a:prstGeom>
          <a:noFill/>
        </p:spPr>
        <p:txBody>
          <a:bodyPr wrap="square" lIns="0" rIns="0" tIns="0" bIns="0" anchor="t">
            <a:spAutoFit/>
          </a:bodyPr>
          <a:lstStyle/>
          <a:p>
            <a:pPr algn="l">
              <a:spcAft>
                <a:spcPts val="0"/>
              </a:spcAft>
            </a:pPr>
            <a:r>
              <a:rPr sz="800" b="0">
                <a:solidFill>
                  <a:srgbClr val="A0B4C3"/>
                </a:solidFill>
                <a:latin typeface="Gotham Book"/>
              </a:rPr>
              <a:t>Northwest Mall · UTMB</a:t>
            </a:r>
          </a:p>
        </p:txBody>
      </p:sp>
      <p:sp>
        <p:nvSpPr>
          <p:cNvPr id="33" name="TextBox 32"/>
          <p:cNvSpPr txBox="1"/>
          <p:nvPr/>
        </p:nvSpPr>
        <p:spPr>
          <a:xfrm>
            <a:off x="3840480" y="6291072"/>
            <a:ext cx="1828800" cy="164592"/>
          </a:xfrm>
          <a:prstGeom prst="rect">
            <a:avLst/>
          </a:prstGeom>
          <a:noFill/>
        </p:spPr>
        <p:txBody>
          <a:bodyPr wrap="square" lIns="0" rIns="0" tIns="0" bIns="0" anchor="t">
            <a:spAutoFit/>
          </a:bodyPr>
          <a:lstStyle/>
          <a:p>
            <a:pPr algn="l">
              <a:spcAft>
                <a:spcPts val="0"/>
              </a:spcAft>
            </a:pPr>
            <a:r>
              <a:rPr sz="800" b="0">
                <a:solidFill>
                  <a:srgbClr val="A0B4C3"/>
                </a:solidFill>
                <a:latin typeface="Gotham Book"/>
              </a:rPr>
              <a:t>Village @ West Oaks · Sherman</a:t>
            </a:r>
          </a:p>
        </p:txBody>
      </p:sp>
      <p:sp>
        <p:nvSpPr>
          <p:cNvPr id="34" name="Rectangle 33"/>
          <p:cNvSpPr/>
          <p:nvPr/>
        </p:nvSpPr>
        <p:spPr>
          <a:xfrm>
            <a:off x="6163056" y="5852159"/>
            <a:ext cx="5486400" cy="6400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6345936" y="5888736"/>
            <a:ext cx="5120640" cy="182880"/>
          </a:xfrm>
          <a:prstGeom prst="rect">
            <a:avLst/>
          </a:prstGeom>
          <a:noFill/>
        </p:spPr>
        <p:txBody>
          <a:bodyPr wrap="square" lIns="0" rIns="0" tIns="0" bIns="0" anchor="t">
            <a:spAutoFit/>
          </a:bodyPr>
          <a:lstStyle/>
          <a:p>
            <a:pPr algn="l">
              <a:spcAft>
                <a:spcPts val="0"/>
              </a:spcAft>
            </a:pPr>
            <a:r>
              <a:rPr sz="800" b="1">
                <a:solidFill>
                  <a:srgbClr val="3A243A"/>
                </a:solidFill>
                <a:latin typeface="Joost Medium"/>
              </a:rPr>
              <a:t>UNREALIZED · 20 ACTIVE ASSETS</a:t>
            </a:r>
          </a:p>
        </p:txBody>
      </p:sp>
      <p:sp>
        <p:nvSpPr>
          <p:cNvPr id="36" name="TextBox 35"/>
          <p:cNvSpPr txBox="1"/>
          <p:nvPr/>
        </p:nvSpPr>
        <p:spPr>
          <a:xfrm>
            <a:off x="6345936" y="6080759"/>
            <a:ext cx="1097280" cy="36576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3.36×</a:t>
            </a:r>
          </a:p>
        </p:txBody>
      </p:sp>
      <p:sp>
        <p:nvSpPr>
          <p:cNvPr id="37" name="TextBox 36"/>
          <p:cNvSpPr txBox="1"/>
          <p:nvPr/>
        </p:nvSpPr>
        <p:spPr>
          <a:xfrm>
            <a:off x="7443216" y="6126479"/>
            <a:ext cx="182880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est. total equity multiple</a:t>
            </a:r>
          </a:p>
        </p:txBody>
      </p:sp>
      <p:sp>
        <p:nvSpPr>
          <p:cNvPr id="38" name="TextBox 37"/>
          <p:cNvSpPr txBox="1"/>
          <p:nvPr/>
        </p:nvSpPr>
        <p:spPr>
          <a:xfrm>
            <a:off x="7443216" y="6291072"/>
            <a:ext cx="182880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$600M invested &amp; managed</a:t>
            </a:r>
          </a:p>
        </p:txBody>
      </p:sp>
      <p:sp>
        <p:nvSpPr>
          <p:cNvPr id="39" name="TextBox 38"/>
          <p:cNvSpPr txBox="1"/>
          <p:nvPr/>
        </p:nvSpPr>
        <p:spPr>
          <a:xfrm>
            <a:off x="9418320" y="6126479"/>
            <a:ext cx="219456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3.9M SF</a:t>
            </a:r>
          </a:p>
        </p:txBody>
      </p:sp>
      <p:sp>
        <p:nvSpPr>
          <p:cNvPr id="40" name="TextBox 39"/>
          <p:cNvSpPr txBox="1"/>
          <p:nvPr/>
        </p:nvSpPr>
        <p:spPr>
          <a:xfrm>
            <a:off x="9418320" y="6291072"/>
            <a:ext cx="219456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TX &amp; NC portfolio</a:t>
            </a:r>
          </a:p>
        </p:txBody>
      </p:sp>
      <p:sp>
        <p:nvSpPr>
          <p:cNvPr id="41" name="TextBox 40"/>
          <p:cNvSpPr txBox="1"/>
          <p:nvPr/>
        </p:nvSpPr>
        <p:spPr>
          <a:xfrm>
            <a:off x="548640" y="6510528"/>
            <a:ext cx="4572000" cy="274320"/>
          </a:xfrm>
          <a:prstGeom prst="rect">
            <a:avLst/>
          </a:prstGeom>
          <a:noFill/>
        </p:spPr>
        <p:txBody>
          <a:bodyPr wrap="square" lIns="0" rIns="0" tIns="0" bIns="0" anchor="t">
            <a:spAutoFit/>
          </a:bodyPr>
          <a:lstStyle/>
          <a:p>
            <a:pPr algn="l">
              <a:spcAft>
                <a:spcPts val="0"/>
              </a:spcAft>
            </a:pPr>
            <a:r>
              <a:rPr sz="750" b="1">
                <a:solidFill>
                  <a:srgbClr val="6E7A90"/>
                </a:solidFill>
                <a:latin typeface="Gotham Book"/>
              </a:rPr>
              <a:t>JAL-JCP REAL ESTATE PARTNERS</a:t>
            </a:r>
          </a:p>
        </p:txBody>
      </p:sp>
      <p:sp>
        <p:nvSpPr>
          <p:cNvPr id="42" name="TextBox 41"/>
          <p:cNvSpPr txBox="1"/>
          <p:nvPr/>
        </p:nvSpPr>
        <p:spPr>
          <a:xfrm>
            <a:off x="5029200" y="6510528"/>
            <a:ext cx="2286000" cy="274320"/>
          </a:xfrm>
          <a:prstGeom prst="rect">
            <a:avLst/>
          </a:prstGeom>
          <a:noFill/>
        </p:spPr>
        <p:txBody>
          <a:bodyPr wrap="square" lIns="0" rIns="0" tIns="0" bIns="0" anchor="t">
            <a:spAutoFit/>
          </a:bodyPr>
          <a:lstStyle/>
          <a:p>
            <a:pPr algn="l">
              <a:spcAft>
                <a:spcPts val="0"/>
              </a:spcAft>
            </a:pPr>
            <a:r>
              <a:rPr sz="750" b="0">
                <a:solidFill>
                  <a:srgbClr val="6E7A90"/>
                </a:solidFill>
                <a:latin typeface="Gotham Book"/>
              </a:rPr>
              <a:t>SHOPPES AT SAN FELIPE  |  MAY 2026</a:t>
            </a:r>
          </a:p>
        </p:txBody>
      </p:sp>
      <p:sp>
        <p:nvSpPr>
          <p:cNvPr id="43" name="TextBox 42"/>
          <p:cNvSpPr txBox="1"/>
          <p:nvPr/>
        </p:nvSpPr>
        <p:spPr>
          <a:xfrm>
            <a:off x="10725912" y="6510528"/>
            <a:ext cx="914400" cy="274320"/>
          </a:xfrm>
          <a:prstGeom prst="rect">
            <a:avLst/>
          </a:prstGeom>
          <a:noFill/>
        </p:spPr>
        <p:txBody>
          <a:bodyPr wrap="square" lIns="0" rIns="0" tIns="0" bIns="0" anchor="t">
            <a:spAutoFit/>
          </a:bodyPr>
          <a:lstStyle/>
          <a:p>
            <a:pPr algn="r">
              <a:spcAft>
                <a:spcPts val="0"/>
              </a:spcAft>
            </a:pPr>
            <a:r>
              <a:rPr sz="750" b="0">
                <a:solidFill>
                  <a:srgbClr val="6E7A90"/>
                </a:solidFill>
                <a:latin typeface="Gotham Book"/>
              </a:rPr>
              <a:t>21</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spcAft>
                <a:spcPts val="0"/>
              </a:spcAft>
            </a:pPr>
            <a:r>
              <a:rPr sz="1400" b="0">
                <a:solidFill>
                  <a:srgbClr val="3E5668"/>
                </a:solidFill>
                <a:latin typeface="Joost Medium"/>
              </a:rPr>
              <a:t>10</a:t>
            </a:r>
          </a:p>
        </p:txBody>
      </p:sp>
      <p:sp>
        <p:nvSpPr>
          <p:cNvPr id="3" name="TextBox 2"/>
          <p:cNvSpPr txBox="1"/>
          <p:nvPr/>
        </p:nvSpPr>
        <p:spPr>
          <a:xfrm>
            <a:off x="1188720" y="411480"/>
            <a:ext cx="6400800" cy="365760"/>
          </a:xfrm>
          <a:prstGeom prst="rect">
            <a:avLst/>
          </a:prstGeom>
          <a:noFill/>
        </p:spPr>
        <p:txBody>
          <a:bodyPr wrap="square" lIns="0" rIns="0" tIns="0" bIns="0" anchor="t">
            <a:spAutoFit/>
          </a:bodyPr>
          <a:lstStyle/>
          <a:p>
            <a:pPr algn="l">
              <a:spcAft>
                <a:spcPts val="0"/>
              </a:spcAft>
            </a:pPr>
            <a:r>
              <a:rPr sz="1000" b="1">
                <a:solidFill>
                  <a:srgbClr val="0B163C"/>
                </a:solidFill>
                <a:latin typeface="Joost Medium"/>
              </a:rPr>
              <a:t>THE SPONSOR</a:t>
            </a:r>
          </a:p>
        </p:txBody>
      </p:sp>
      <p:sp>
        <p:nvSpPr>
          <p:cNvPr id="4" name="TextBox 3"/>
          <p:cNvSpPr txBox="1"/>
          <p:nvPr/>
        </p:nvSpPr>
        <p:spPr>
          <a:xfrm>
            <a:off x="548640" y="868680"/>
            <a:ext cx="11091672" cy="777240"/>
          </a:xfrm>
          <a:prstGeom prst="rect">
            <a:avLst/>
          </a:prstGeom>
          <a:noFill/>
        </p:spPr>
        <p:txBody>
          <a:bodyPr wrap="square" lIns="0" rIns="0" tIns="0" bIns="0" anchor="t">
            <a:spAutoFit/>
          </a:bodyPr>
          <a:lstStyle/>
          <a:p>
            <a:pPr algn="l">
              <a:spcAft>
                <a:spcPts val="0"/>
              </a:spcAft>
            </a:pPr>
            <a:r>
              <a:rPr sz="3200" b="1">
                <a:solidFill>
                  <a:srgbClr val="0B163C"/>
                </a:solidFill>
                <a:latin typeface="Joost Medium"/>
              </a:rPr>
              <a:t>James C. Pappas</a:t>
            </a:r>
          </a:p>
        </p:txBody>
      </p:sp>
      <p:sp>
        <p:nvSpPr>
          <p:cNvPr id="5" name="TextBox 4"/>
          <p:cNvSpPr txBox="1"/>
          <p:nvPr/>
        </p:nvSpPr>
        <p:spPr>
          <a:xfrm>
            <a:off x="548640" y="1600200"/>
            <a:ext cx="11091672" cy="365760"/>
          </a:xfrm>
          <a:prstGeom prst="rect">
            <a:avLst/>
          </a:prstGeom>
          <a:noFill/>
        </p:spPr>
        <p:txBody>
          <a:bodyPr wrap="square" lIns="0" rIns="0" tIns="0" bIns="0" anchor="t">
            <a:spAutoFit/>
          </a:bodyPr>
          <a:lstStyle/>
          <a:p>
            <a:pPr algn="l">
              <a:spcAft>
                <a:spcPts val="0"/>
              </a:spcAft>
            </a:pPr>
            <a:r>
              <a:rPr sz="1300" b="0">
                <a:solidFill>
                  <a:srgbClr val="6E7A90"/>
                </a:solidFill>
                <a:latin typeface="Gotham Book"/>
              </a:rPr>
              <a:t>JAL-JCP Real Estate Partners  ·  jcp@jcpinv.com</a:t>
            </a:r>
          </a:p>
        </p:txBody>
      </p:sp>
      <p:sp>
        <p:nvSpPr>
          <p:cNvPr id="6" name="Rectangle 5"/>
          <p:cNvSpPr/>
          <p:nvPr/>
        </p:nvSpPr>
        <p:spPr>
          <a:xfrm>
            <a:off x="548640"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31520"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17+ yrs</a:t>
            </a:r>
          </a:p>
        </p:txBody>
      </p:sp>
      <p:sp>
        <p:nvSpPr>
          <p:cNvPr id="9" name="TextBox 8"/>
          <p:cNvSpPr txBox="1"/>
          <p:nvPr/>
        </p:nvSpPr>
        <p:spPr>
          <a:xfrm>
            <a:off x="731520"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PUBLIC RE &amp; CREDIT</a:t>
            </a:r>
          </a:p>
        </p:txBody>
      </p:sp>
      <p:sp>
        <p:nvSpPr>
          <p:cNvPr id="10" name="Rectangle 9"/>
          <p:cNvSpPr/>
          <p:nvPr/>
        </p:nvSpPr>
        <p:spPr>
          <a:xfrm>
            <a:off x="3319272"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319272"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3502152"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$250M+</a:t>
            </a:r>
          </a:p>
        </p:txBody>
      </p:sp>
      <p:sp>
        <p:nvSpPr>
          <p:cNvPr id="13" name="TextBox 12"/>
          <p:cNvSpPr txBox="1"/>
          <p:nvPr/>
        </p:nvSpPr>
        <p:spPr>
          <a:xfrm>
            <a:off x="3502152"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DISCRETIONARY CAPITAL AT JCP</a:t>
            </a:r>
          </a:p>
        </p:txBody>
      </p:sp>
      <p:sp>
        <p:nvSpPr>
          <p:cNvPr id="14" name="Rectangle 13"/>
          <p:cNvSpPr/>
          <p:nvPr/>
        </p:nvSpPr>
        <p:spPr>
          <a:xfrm>
            <a:off x="6089904"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6089904"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6272784"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$50M+</a:t>
            </a:r>
          </a:p>
        </p:txBody>
      </p:sp>
      <p:sp>
        <p:nvSpPr>
          <p:cNvPr id="17" name="TextBox 16"/>
          <p:cNvSpPr txBox="1"/>
          <p:nvPr/>
        </p:nvSpPr>
        <p:spPr>
          <a:xfrm>
            <a:off x="6272784"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CO-INVEST RAISED</a:t>
            </a:r>
          </a:p>
        </p:txBody>
      </p:sp>
      <p:sp>
        <p:nvSpPr>
          <p:cNvPr id="18" name="Rectangle 17"/>
          <p:cNvSpPr/>
          <p:nvPr/>
        </p:nvSpPr>
        <p:spPr>
          <a:xfrm>
            <a:off x="8860536"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8860536"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9043415"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10+</a:t>
            </a:r>
          </a:p>
        </p:txBody>
      </p:sp>
      <p:sp>
        <p:nvSpPr>
          <p:cNvPr id="21" name="TextBox 20"/>
          <p:cNvSpPr txBox="1"/>
          <p:nvPr/>
        </p:nvSpPr>
        <p:spPr>
          <a:xfrm>
            <a:off x="9043415"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PUBLIC-COMPANY BOARDS SERVED</a:t>
            </a:r>
          </a:p>
        </p:txBody>
      </p:sp>
      <p:sp>
        <p:nvSpPr>
          <p:cNvPr id="22" name="TextBox 21"/>
          <p:cNvSpPr txBox="1"/>
          <p:nvPr/>
        </p:nvSpPr>
        <p:spPr>
          <a:xfrm>
            <a:off x="548640" y="3154680"/>
            <a:ext cx="7498079" cy="2377440"/>
          </a:xfrm>
          <a:prstGeom prst="rect">
            <a:avLst/>
          </a:prstGeom>
          <a:noFill/>
        </p:spPr>
        <p:txBody>
          <a:bodyPr wrap="square" lIns="0" rIns="0" tIns="0" bIns="0">
            <a:spAutoFit/>
          </a:bodyPr>
          <a:lstStyle/>
          <a:p>
            <a:r>
              <a:rPr sz="1000">
                <a:solidFill>
                  <a:srgbClr val="1E2A50"/>
                </a:solidFill>
                <a:latin typeface="Gotham Book"/>
              </a:rPr>
              <a:t>Founded JCP Investment Management in June 2009 — a value-based, SEC-registered investment firm operating across equity, credit, and distressed securities, primarily in North America.</a:t>
            </a:r>
          </a:p>
          <a:p>
            <a:pPr>
              <a:spcBef>
                <a:spcPts val="800"/>
              </a:spcBef>
            </a:pPr>
            <a:r>
              <a:rPr sz="1000">
                <a:solidFill>
                  <a:srgbClr val="1E2A50"/>
                </a:solidFill>
                <a:latin typeface="Gotham Book"/>
              </a:rPr>
              <a:t>Currently serves on the board of Tandy Leather Factory (NASDAQ: TLF). Prior board seats: Jamba Inc., U.S. Geothermal, The Pantry, and Chairman of Morgan’s Foods — several taken private or sold at a premium.</a:t>
            </a:r>
          </a:p>
          <a:p>
            <a:pPr>
              <a:spcBef>
                <a:spcPts val="800"/>
              </a:spcBef>
            </a:pPr>
            <a:r>
              <a:rPr sz="1000">
                <a:solidFill>
                  <a:srgbClr val="1E2A50"/>
                </a:solidFill>
                <a:latin typeface="Gotham Book"/>
              </a:rPr>
              <a:t>Previously with The Goldman Sachs Group (Investment Banking / Leveraged Finance) and Banc of America Securities (Consumer &amp; Retail Investment Banking).</a:t>
            </a:r>
          </a:p>
        </p:txBody>
      </p:sp>
      <p:sp>
        <p:nvSpPr>
          <p:cNvPr id="23" name="Rectangle 22"/>
          <p:cNvSpPr/>
          <p:nvPr/>
        </p:nvSpPr>
        <p:spPr>
          <a:xfrm>
            <a:off x="8229600" y="3154680"/>
            <a:ext cx="3410712" cy="237744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8412480" y="3319272"/>
            <a:ext cx="3044952"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EDUCATION &amp; AFFILIATIONS</a:t>
            </a:r>
          </a:p>
        </p:txBody>
      </p:sp>
      <p:sp>
        <p:nvSpPr>
          <p:cNvPr id="25" name="TextBox 24"/>
          <p:cNvSpPr txBox="1"/>
          <p:nvPr/>
        </p:nvSpPr>
        <p:spPr>
          <a:xfrm>
            <a:off x="8412480" y="3657600"/>
            <a:ext cx="3044952" cy="1783080"/>
          </a:xfrm>
          <a:prstGeom prst="rect">
            <a:avLst/>
          </a:prstGeom>
          <a:noFill/>
        </p:spPr>
        <p:txBody>
          <a:bodyPr wrap="square" lIns="0" rIns="0" tIns="0" bIns="0">
            <a:spAutoFit/>
          </a:bodyPr>
          <a:lstStyle/>
          <a:p>
            <a:r>
              <a:rPr sz="900">
                <a:solidFill>
                  <a:srgbClr val="1E2A50"/>
                </a:solidFill>
                <a:latin typeface="Gotham Book"/>
              </a:rPr>
              <a:t>· M.S. Finance, Texas A&amp;M University</a:t>
            </a:r>
          </a:p>
          <a:p>
            <a:pPr>
              <a:spcBef>
                <a:spcPts val="600"/>
              </a:spcBef>
            </a:pPr>
            <a:r>
              <a:rPr sz="900">
                <a:solidFill>
                  <a:srgbClr val="1E2A50"/>
                </a:solidFill>
                <a:latin typeface="Gotham Book"/>
              </a:rPr>
              <a:t>· B.B.A., Texas A&amp;M University</a:t>
            </a:r>
          </a:p>
          <a:p>
            <a:pPr>
              <a:spcBef>
                <a:spcPts val="600"/>
              </a:spcBef>
            </a:pPr>
            <a:r>
              <a:rPr sz="900">
                <a:solidFill>
                  <a:srgbClr val="1E2A50"/>
                </a:solidFill>
                <a:latin typeface="Gotham Book"/>
              </a:rPr>
              <a:t>· Houston Methodist Gastrology Board</a:t>
            </a:r>
          </a:p>
          <a:p>
            <a:pPr>
              <a:spcBef>
                <a:spcPts val="600"/>
              </a:spcBef>
            </a:pPr>
            <a:r>
              <a:rPr sz="900">
                <a:solidFill>
                  <a:srgbClr val="1E2A50"/>
                </a:solidFill>
                <a:latin typeface="Gotham Book"/>
              </a:rPr>
              <a:t>· Endowment Board — Houston Greek Orthodox Church</a:t>
            </a:r>
          </a:p>
        </p:txBody>
      </p:sp>
      <p:sp>
        <p:nvSpPr>
          <p:cNvPr id="26" name="TextBox 25"/>
          <p:cNvSpPr txBox="1"/>
          <p:nvPr/>
        </p:nvSpPr>
        <p:spPr>
          <a:xfrm>
            <a:off x="548640" y="5577840"/>
            <a:ext cx="73152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TRACK RECORD AT JCP INVESTMENT MANAGEMENT</a:t>
            </a:r>
          </a:p>
        </p:txBody>
      </p:sp>
      <p:sp>
        <p:nvSpPr>
          <p:cNvPr id="27" name="Rectangle 26"/>
          <p:cNvSpPr/>
          <p:nvPr/>
        </p:nvSpPr>
        <p:spPr>
          <a:xfrm>
            <a:off x="548640" y="5852159"/>
            <a:ext cx="5541264" cy="6400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731520" y="5888736"/>
            <a:ext cx="5175504" cy="182880"/>
          </a:xfrm>
          <a:prstGeom prst="rect">
            <a:avLst/>
          </a:prstGeom>
          <a:noFill/>
        </p:spPr>
        <p:txBody>
          <a:bodyPr wrap="square" lIns="0" rIns="0" tIns="0" bIns="0" anchor="t">
            <a:spAutoFit/>
          </a:bodyPr>
          <a:lstStyle/>
          <a:p>
            <a:pPr algn="l">
              <a:spcAft>
                <a:spcPts val="0"/>
              </a:spcAft>
            </a:pPr>
            <a:r>
              <a:rPr sz="800" b="1">
                <a:solidFill>
                  <a:srgbClr val="A0B4C3"/>
                </a:solidFill>
                <a:latin typeface="Joost Medium"/>
              </a:rPr>
              <a:t>JCP INVESTMENT MANAGEMENT · SINCE 2009</a:t>
            </a:r>
          </a:p>
        </p:txBody>
      </p:sp>
      <p:sp>
        <p:nvSpPr>
          <p:cNvPr id="29" name="TextBox 28"/>
          <p:cNvSpPr txBox="1"/>
          <p:nvPr/>
        </p:nvSpPr>
        <p:spPr>
          <a:xfrm>
            <a:off x="731520" y="6080759"/>
            <a:ext cx="1371600" cy="365760"/>
          </a:xfrm>
          <a:prstGeom prst="rect">
            <a:avLst/>
          </a:prstGeom>
          <a:noFill/>
        </p:spPr>
        <p:txBody>
          <a:bodyPr wrap="square" lIns="0" rIns="0" tIns="0" bIns="0" anchor="t">
            <a:spAutoFit/>
          </a:bodyPr>
          <a:lstStyle/>
          <a:p>
            <a:pPr algn="l">
              <a:spcAft>
                <a:spcPts val="0"/>
              </a:spcAft>
            </a:pPr>
            <a:r>
              <a:rPr sz="2200" b="1">
                <a:solidFill>
                  <a:srgbClr val="F4F2ED"/>
                </a:solidFill>
                <a:latin typeface="Joost Medium"/>
              </a:rPr>
              <a:t>$250M+</a:t>
            </a:r>
          </a:p>
        </p:txBody>
      </p:sp>
      <p:sp>
        <p:nvSpPr>
          <p:cNvPr id="30" name="TextBox 29"/>
          <p:cNvSpPr txBox="1"/>
          <p:nvPr/>
        </p:nvSpPr>
        <p:spPr>
          <a:xfrm>
            <a:off x="2103120" y="6126479"/>
            <a:ext cx="1828800" cy="182880"/>
          </a:xfrm>
          <a:prstGeom prst="rect">
            <a:avLst/>
          </a:prstGeom>
          <a:noFill/>
        </p:spPr>
        <p:txBody>
          <a:bodyPr wrap="square" lIns="0" rIns="0" tIns="0" bIns="0" anchor="t">
            <a:spAutoFit/>
          </a:bodyPr>
          <a:lstStyle/>
          <a:p>
            <a:pPr algn="l">
              <a:spcAft>
                <a:spcPts val="0"/>
              </a:spcAft>
            </a:pPr>
            <a:r>
              <a:rPr sz="900" b="0">
                <a:solidFill>
                  <a:srgbClr val="A0B4C3"/>
                </a:solidFill>
                <a:latin typeface="Gotham Book"/>
              </a:rPr>
              <a:t>discretionary capital deployed</a:t>
            </a:r>
          </a:p>
        </p:txBody>
      </p:sp>
      <p:sp>
        <p:nvSpPr>
          <p:cNvPr id="31" name="TextBox 30"/>
          <p:cNvSpPr txBox="1"/>
          <p:nvPr/>
        </p:nvSpPr>
        <p:spPr>
          <a:xfrm>
            <a:off x="2103120" y="6291072"/>
            <a:ext cx="1828800" cy="164592"/>
          </a:xfrm>
          <a:prstGeom prst="rect">
            <a:avLst/>
          </a:prstGeom>
          <a:noFill/>
        </p:spPr>
        <p:txBody>
          <a:bodyPr wrap="square" lIns="0" rIns="0" tIns="0" bIns="0" anchor="t">
            <a:spAutoFit/>
          </a:bodyPr>
          <a:lstStyle/>
          <a:p>
            <a:pPr algn="l">
              <a:spcAft>
                <a:spcPts val="0"/>
              </a:spcAft>
            </a:pPr>
            <a:r>
              <a:rPr sz="900" b="0">
                <a:solidFill>
                  <a:srgbClr val="F4F2ED"/>
                </a:solidFill>
                <a:latin typeface="Gotham Book"/>
              </a:rPr>
              <a:t>$50M+ co-invest raised</a:t>
            </a:r>
          </a:p>
        </p:txBody>
      </p:sp>
      <p:sp>
        <p:nvSpPr>
          <p:cNvPr id="32" name="TextBox 31"/>
          <p:cNvSpPr txBox="1"/>
          <p:nvPr/>
        </p:nvSpPr>
        <p:spPr>
          <a:xfrm>
            <a:off x="4114800" y="6126479"/>
            <a:ext cx="1828800" cy="182880"/>
          </a:xfrm>
          <a:prstGeom prst="rect">
            <a:avLst/>
          </a:prstGeom>
          <a:noFill/>
        </p:spPr>
        <p:txBody>
          <a:bodyPr wrap="square" lIns="0" rIns="0" tIns="0" bIns="0" anchor="t">
            <a:spAutoFit/>
          </a:bodyPr>
          <a:lstStyle/>
          <a:p>
            <a:pPr algn="l">
              <a:spcAft>
                <a:spcPts val="0"/>
              </a:spcAft>
            </a:pPr>
            <a:r>
              <a:rPr sz="900" b="0">
                <a:solidFill>
                  <a:srgbClr val="A0B4C3"/>
                </a:solidFill>
                <a:latin typeface="Gotham Book"/>
              </a:rPr>
              <a:t>17+ yrs</a:t>
            </a:r>
          </a:p>
        </p:txBody>
      </p:sp>
      <p:sp>
        <p:nvSpPr>
          <p:cNvPr id="33" name="TextBox 32"/>
          <p:cNvSpPr txBox="1"/>
          <p:nvPr/>
        </p:nvSpPr>
        <p:spPr>
          <a:xfrm>
            <a:off x="4114800" y="6291072"/>
            <a:ext cx="1828800" cy="164592"/>
          </a:xfrm>
          <a:prstGeom prst="rect">
            <a:avLst/>
          </a:prstGeom>
          <a:noFill/>
        </p:spPr>
        <p:txBody>
          <a:bodyPr wrap="square" lIns="0" rIns="0" tIns="0" bIns="0" anchor="t">
            <a:spAutoFit/>
          </a:bodyPr>
          <a:lstStyle/>
          <a:p>
            <a:pPr algn="l">
              <a:spcAft>
                <a:spcPts val="0"/>
              </a:spcAft>
            </a:pPr>
            <a:r>
              <a:rPr sz="900" b="0">
                <a:solidFill>
                  <a:srgbClr val="F4F2ED"/>
                </a:solidFill>
                <a:latin typeface="Gotham Book"/>
              </a:rPr>
              <a:t>public RE &amp; credit</a:t>
            </a:r>
          </a:p>
        </p:txBody>
      </p:sp>
      <p:sp>
        <p:nvSpPr>
          <p:cNvPr id="34" name="Rectangle 33"/>
          <p:cNvSpPr/>
          <p:nvPr/>
        </p:nvSpPr>
        <p:spPr>
          <a:xfrm>
            <a:off x="6163056" y="5852159"/>
            <a:ext cx="5486400" cy="6400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6345936" y="5888736"/>
            <a:ext cx="5120640" cy="182880"/>
          </a:xfrm>
          <a:prstGeom prst="rect">
            <a:avLst/>
          </a:prstGeom>
          <a:noFill/>
        </p:spPr>
        <p:txBody>
          <a:bodyPr wrap="square" lIns="0" rIns="0" tIns="0" bIns="0" anchor="t">
            <a:spAutoFit/>
          </a:bodyPr>
          <a:lstStyle/>
          <a:p>
            <a:pPr algn="l">
              <a:spcAft>
                <a:spcPts val="0"/>
              </a:spcAft>
            </a:pPr>
            <a:r>
              <a:rPr sz="800" b="1">
                <a:solidFill>
                  <a:srgbClr val="3A243A"/>
                </a:solidFill>
                <a:latin typeface="Joost Medium"/>
              </a:rPr>
              <a:t>PUBLIC-COMPANY GOVERNANCE</a:t>
            </a:r>
          </a:p>
        </p:txBody>
      </p:sp>
      <p:sp>
        <p:nvSpPr>
          <p:cNvPr id="36" name="TextBox 35"/>
          <p:cNvSpPr txBox="1"/>
          <p:nvPr/>
        </p:nvSpPr>
        <p:spPr>
          <a:xfrm>
            <a:off x="6345936" y="6080759"/>
            <a:ext cx="1097280" cy="36576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10+</a:t>
            </a:r>
          </a:p>
        </p:txBody>
      </p:sp>
      <p:sp>
        <p:nvSpPr>
          <p:cNvPr id="37" name="TextBox 36"/>
          <p:cNvSpPr txBox="1"/>
          <p:nvPr/>
        </p:nvSpPr>
        <p:spPr>
          <a:xfrm>
            <a:off x="7443216" y="6126479"/>
            <a:ext cx="182880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public-company boards</a:t>
            </a:r>
          </a:p>
        </p:txBody>
      </p:sp>
      <p:sp>
        <p:nvSpPr>
          <p:cNvPr id="38" name="TextBox 37"/>
          <p:cNvSpPr txBox="1"/>
          <p:nvPr/>
        </p:nvSpPr>
        <p:spPr>
          <a:xfrm>
            <a:off x="7443216" y="6291072"/>
            <a:ext cx="182880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Current: NASDAQ: TLF</a:t>
            </a:r>
          </a:p>
        </p:txBody>
      </p:sp>
      <p:sp>
        <p:nvSpPr>
          <p:cNvPr id="39" name="TextBox 38"/>
          <p:cNvSpPr txBox="1"/>
          <p:nvPr/>
        </p:nvSpPr>
        <p:spPr>
          <a:xfrm>
            <a:off x="9418320" y="6126479"/>
            <a:ext cx="219456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Chairman</a:t>
            </a:r>
          </a:p>
        </p:txBody>
      </p:sp>
      <p:sp>
        <p:nvSpPr>
          <p:cNvPr id="40" name="TextBox 39"/>
          <p:cNvSpPr txBox="1"/>
          <p:nvPr/>
        </p:nvSpPr>
        <p:spPr>
          <a:xfrm>
            <a:off x="9418320" y="6291072"/>
            <a:ext cx="219456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Morgan’s · Jamba · Pantry</a:t>
            </a:r>
          </a:p>
        </p:txBody>
      </p:sp>
      <p:sp>
        <p:nvSpPr>
          <p:cNvPr id="41" name="TextBox 40"/>
          <p:cNvSpPr txBox="1"/>
          <p:nvPr/>
        </p:nvSpPr>
        <p:spPr>
          <a:xfrm>
            <a:off x="548640" y="5413248"/>
            <a:ext cx="7498079" cy="128016"/>
          </a:xfrm>
          <a:prstGeom prst="rect">
            <a:avLst/>
          </a:prstGeom>
          <a:noFill/>
        </p:spPr>
        <p:txBody>
          <a:bodyPr wrap="square" lIns="0" rIns="0" tIns="0" bIns="0" anchor="t">
            <a:spAutoFit/>
          </a:bodyPr>
          <a:lstStyle/>
          <a:p>
            <a:pPr algn="l">
              <a:spcAft>
                <a:spcPts val="0"/>
              </a:spcAft>
            </a:pPr>
            <a:r>
              <a:rPr sz="700" b="0">
                <a:solidFill>
                  <a:srgbClr val="6E7A90"/>
                </a:solidFill>
                <a:latin typeface="Gotham Book"/>
              </a:rPr>
              <a:t>JCP Investment Management is not the sponsor, manager, or investment adviser of this offering.</a:t>
            </a:r>
          </a:p>
        </p:txBody>
      </p:sp>
      <p:sp>
        <p:nvSpPr>
          <p:cNvPr id="42" name="TextBox 41"/>
          <p:cNvSpPr txBox="1"/>
          <p:nvPr/>
        </p:nvSpPr>
        <p:spPr>
          <a:xfrm>
            <a:off x="548640" y="6510528"/>
            <a:ext cx="4572000" cy="274320"/>
          </a:xfrm>
          <a:prstGeom prst="rect">
            <a:avLst/>
          </a:prstGeom>
          <a:noFill/>
        </p:spPr>
        <p:txBody>
          <a:bodyPr wrap="square" lIns="0" rIns="0" tIns="0" bIns="0" anchor="t">
            <a:spAutoFit/>
          </a:bodyPr>
          <a:lstStyle/>
          <a:p>
            <a:pPr algn="l">
              <a:spcAft>
                <a:spcPts val="0"/>
              </a:spcAft>
            </a:pPr>
            <a:r>
              <a:rPr sz="750" b="1">
                <a:solidFill>
                  <a:srgbClr val="6E7A90"/>
                </a:solidFill>
                <a:latin typeface="Gotham Book"/>
              </a:rPr>
              <a:t>JAL-JCP REAL ESTATE PARTNERS</a:t>
            </a:r>
          </a:p>
        </p:txBody>
      </p:sp>
      <p:sp>
        <p:nvSpPr>
          <p:cNvPr id="43" name="TextBox 42"/>
          <p:cNvSpPr txBox="1"/>
          <p:nvPr/>
        </p:nvSpPr>
        <p:spPr>
          <a:xfrm>
            <a:off x="5029200" y="6510528"/>
            <a:ext cx="2286000" cy="274320"/>
          </a:xfrm>
          <a:prstGeom prst="rect">
            <a:avLst/>
          </a:prstGeom>
          <a:noFill/>
        </p:spPr>
        <p:txBody>
          <a:bodyPr wrap="square" lIns="0" rIns="0" tIns="0" bIns="0" anchor="t">
            <a:spAutoFit/>
          </a:bodyPr>
          <a:lstStyle/>
          <a:p>
            <a:pPr algn="l">
              <a:spcAft>
                <a:spcPts val="0"/>
              </a:spcAft>
            </a:pPr>
            <a:r>
              <a:rPr sz="750" b="0">
                <a:solidFill>
                  <a:srgbClr val="6E7A90"/>
                </a:solidFill>
                <a:latin typeface="Gotham Book"/>
              </a:rPr>
              <a:t>SHOPPES AT SAN FELIPE  |  MAY 2026</a:t>
            </a:r>
          </a:p>
        </p:txBody>
      </p:sp>
      <p:sp>
        <p:nvSpPr>
          <p:cNvPr id="44" name="TextBox 43"/>
          <p:cNvSpPr txBox="1"/>
          <p:nvPr/>
        </p:nvSpPr>
        <p:spPr>
          <a:xfrm>
            <a:off x="10725912" y="6510528"/>
            <a:ext cx="914400" cy="274320"/>
          </a:xfrm>
          <a:prstGeom prst="rect">
            <a:avLst/>
          </a:prstGeom>
          <a:noFill/>
        </p:spPr>
        <p:txBody>
          <a:bodyPr wrap="square" lIns="0" rIns="0" tIns="0" bIns="0" anchor="t">
            <a:spAutoFit/>
          </a:bodyPr>
          <a:lstStyle/>
          <a:p>
            <a:pPr algn="r">
              <a:spcAft>
                <a:spcPts val="0"/>
              </a:spcAft>
            </a:pPr>
            <a:r>
              <a:rPr sz="750" b="0">
                <a:solidFill>
                  <a:srgbClr val="6E7A90"/>
                </a:solidFill>
                <a:latin typeface="Gotham Book"/>
              </a:rPr>
              <a:t>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11</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THESIS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Investment Thesis</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Shape 5"/>
          <p:cNvSpPr/>
          <p:nvPr/>
        </p:nvSpPr>
        <p:spPr>
          <a:xfrm>
            <a:off x="548640" y="1920240"/>
            <a:ext cx="457200" cy="0"/>
          </a:xfrm>
          <a:prstGeom prst="line">
            <a:avLst/>
          </a:prstGeom>
          <a:noFill/>
          <a:ln w="19050">
            <a:solidFill>
              <a:srgbClr val="A0B4C3"/>
            </a:solidFill>
            <a:prstDash val="solid"/>
          </a:ln>
        </p:spPr>
        <p:txBody>
          <a:bodyPr/>
          <a:p/>
        </p:txBody>
      </p:sp>
      <p:sp>
        <p:nvSpPr>
          <p:cNvPr id="8" name="Text 6"/>
          <p:cNvSpPr/>
          <p:nvPr/>
        </p:nvSpPr>
        <p:spPr>
          <a:xfrm>
            <a:off x="548640" y="2057400"/>
            <a:ext cx="3545738" cy="365760"/>
          </a:xfrm>
          <a:prstGeom prst="rect">
            <a:avLst/>
          </a:prstGeom>
          <a:noFill/>
          <a:ln/>
        </p:spPr>
        <p:txBody>
          <a:bodyPr wrap="square" lIns="0" tIns="0" rIns="0" bIns="0" rtlCol="0" anchor="ctr"/>
          <a:lstStyle/>
          <a:p>
            <a:pPr indent="0" marL="0">
              <a:buNone/>
            </a:pPr>
            <a:r>
              <a:rPr lang="en-US" sz="1400" spc="300" kern="0" dirty="0">
                <a:solidFill>
                  <a:srgbClr val="A0B4C3"/>
                </a:solidFill>
                <a:latin typeface="Joost Medium" pitchFamily="34" charset="0"/>
                <a:ea typeface="Joost Medium" pitchFamily="34" charset="-122"/>
                <a:cs typeface="Joost Medium" pitchFamily="34" charset="-120"/>
              </a:rPr>
              <a:t>01</a:t>
            </a:r>
            <a:endParaRPr lang="en-US" sz="1400" dirty="0"/>
          </a:p>
        </p:txBody>
      </p:sp>
      <p:sp>
        <p:nvSpPr>
          <p:cNvPr id="9" name="Text 7"/>
          <p:cNvSpPr/>
          <p:nvPr/>
        </p:nvSpPr>
        <p:spPr>
          <a:xfrm>
            <a:off x="548640" y="2377440"/>
            <a:ext cx="3545738" cy="457200"/>
          </a:xfrm>
          <a:prstGeom prst="rect">
            <a:avLst/>
          </a:prstGeom>
          <a:noFill/>
          <a:ln/>
        </p:spPr>
        <p:txBody>
          <a:bodyPr wrap="square" lIns="0" tIns="0" rIns="0" bIns="0" rtlCol="0" anchor="ctr"/>
          <a:lstStyle/>
          <a:p>
            <a:pPr indent="0" marL="0">
              <a:buNone/>
            </a:pPr>
            <a:r>
              <a:rPr lang="en-US" sz="2800" b="1" spc="100" kern="0" dirty="0">
                <a:solidFill>
                  <a:srgbClr val="0B163C"/>
                </a:solidFill>
                <a:latin typeface="Joost Medium" pitchFamily="34" charset="0"/>
                <a:ea typeface="Joost Medium" pitchFamily="34" charset="-122"/>
                <a:cs typeface="Joost Medium" pitchFamily="34" charset="-120"/>
              </a:rPr>
              <a:t>ACQUIRE</a:t>
            </a:r>
            <a:endParaRPr lang="en-US" sz="2800" dirty="0"/>
          </a:p>
        </p:txBody>
      </p:sp>
      <p:sp>
        <p:nvSpPr>
          <p:cNvPr id="10" name="Text 8"/>
          <p:cNvSpPr/>
          <p:nvPr/>
        </p:nvSpPr>
        <p:spPr>
          <a:xfrm>
            <a:off x="548640" y="2880360"/>
            <a:ext cx="3545738" cy="274320"/>
          </a:xfrm>
          <a:prstGeom prst="rect">
            <a:avLst/>
          </a:prstGeom>
          <a:noFill/>
          <a:ln/>
        </p:spPr>
        <p:txBody>
          <a:bodyPr wrap="square" lIns="0" tIns="0" rIns="0" bIns="0" rtlCol="0" anchor="ctr"/>
          <a:lstStyle/>
          <a:p>
            <a:pPr indent="0" marL="0">
              <a:buNone/>
            </a:pPr>
            <a:r>
              <a:rPr lang="en-US" sz="900" b="1" spc="400" kern="0" dirty="0">
                <a:solidFill>
                  <a:srgbClr val="6E7A90"/>
                </a:solidFill>
                <a:latin typeface="Joost Medium" pitchFamily="34" charset="0"/>
                <a:ea typeface="Joost Medium" pitchFamily="34" charset="-122"/>
                <a:cs typeface="Joost Medium" pitchFamily="34" charset="-120"/>
              </a:rPr>
              <a:t>YEAR 0</a:t>
            </a:r>
            <a:endParaRPr lang="en-US" sz="900" dirty="0"/>
          </a:p>
        </p:txBody>
      </p:sp>
      <p:sp>
        <p:nvSpPr>
          <p:cNvPr id="11" name="Shape 9"/>
          <p:cNvSpPr/>
          <p:nvPr/>
        </p:nvSpPr>
        <p:spPr>
          <a:xfrm>
            <a:off x="548640" y="3200400"/>
            <a:ext cx="3545738" cy="0"/>
          </a:xfrm>
          <a:prstGeom prst="line">
            <a:avLst/>
          </a:prstGeom>
          <a:noFill/>
          <a:ln w="6350">
            <a:solidFill>
              <a:srgbClr val="0B163C"/>
            </a:solidFill>
            <a:prstDash val="solid"/>
          </a:ln>
        </p:spPr>
        <p:txBody>
          <a:bodyPr/>
          <a:p/>
        </p:txBody>
      </p:sp>
      <p:sp>
        <p:nvSpPr>
          <p:cNvPr id="12" name="Shape 10"/>
          <p:cNvSpPr/>
          <p:nvPr/>
        </p:nvSpPr>
        <p:spPr>
          <a:xfrm>
            <a:off x="548640" y="3410712"/>
            <a:ext cx="45720" cy="45720"/>
          </a:xfrm>
          <a:prstGeom prst="rect">
            <a:avLst/>
          </a:prstGeom>
          <a:solidFill>
            <a:srgbClr val="A0B4C3"/>
          </a:solidFill>
          <a:ln w="12700">
            <a:solidFill>
              <a:srgbClr val="A0B4C3"/>
            </a:solidFill>
            <a:prstDash val="solid"/>
          </a:ln>
        </p:spPr>
        <p:txBody>
          <a:bodyPr/>
          <a:p/>
        </p:txBody>
      </p:sp>
      <p:sp>
        <p:nvSpPr>
          <p:cNvPr id="13" name="Text 11"/>
          <p:cNvSpPr/>
          <p:nvPr/>
        </p:nvSpPr>
        <p:spPr>
          <a:xfrm>
            <a:off x="685800" y="3337560"/>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$31.75M  /  $163/SF land basis</a:t>
            </a:r>
            <a:endParaRPr lang="en-US" sz="1100" dirty="0"/>
          </a:p>
        </p:txBody>
      </p:sp>
      <p:sp>
        <p:nvSpPr>
          <p:cNvPr id="14" name="Shape 12"/>
          <p:cNvSpPr/>
          <p:nvPr/>
        </p:nvSpPr>
        <p:spPr>
          <a:xfrm>
            <a:off x="548640" y="3794760"/>
            <a:ext cx="45720" cy="45720"/>
          </a:xfrm>
          <a:prstGeom prst="rect">
            <a:avLst/>
          </a:prstGeom>
          <a:solidFill>
            <a:srgbClr val="A0B4C3"/>
          </a:solidFill>
          <a:ln w="12700">
            <a:solidFill>
              <a:srgbClr val="A0B4C3"/>
            </a:solidFill>
            <a:prstDash val="solid"/>
          </a:ln>
        </p:spPr>
        <p:txBody>
          <a:bodyPr/>
          <a:p/>
        </p:txBody>
      </p:sp>
      <p:sp>
        <p:nvSpPr>
          <p:cNvPr id="15" name="Text 13"/>
          <p:cNvSpPr/>
          <p:nvPr/>
        </p:nvSpPr>
        <p:spPr>
          <a:xfrm>
            <a:off x="685800" y="3721608"/>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$14.0M LP equity ($13M basis + $1M escrow)  /  42% LTV</a:t>
            </a:r>
            <a:endParaRPr lang="en-US" sz="1100" dirty="0"/>
          </a:p>
        </p:txBody>
      </p:sp>
      <p:sp>
        <p:nvSpPr>
          <p:cNvPr id="16" name="Shape 14"/>
          <p:cNvSpPr/>
          <p:nvPr/>
        </p:nvSpPr>
        <p:spPr>
          <a:xfrm>
            <a:off x="548640" y="4178808"/>
            <a:ext cx="45720" cy="45720"/>
          </a:xfrm>
          <a:prstGeom prst="rect">
            <a:avLst/>
          </a:prstGeom>
          <a:solidFill>
            <a:srgbClr val="A0B4C3"/>
          </a:solidFill>
          <a:ln w="12700">
            <a:solidFill>
              <a:srgbClr val="A0B4C3"/>
            </a:solidFill>
            <a:prstDash val="solid"/>
          </a:ln>
        </p:spPr>
        <p:txBody>
          <a:bodyPr/>
          <a:p/>
        </p:txBody>
      </p:sp>
      <p:sp>
        <p:nvSpPr>
          <p:cNvPr id="17" name="Text 15"/>
          <p:cNvSpPr/>
          <p:nvPr/>
        </p:nvSpPr>
        <p:spPr>
          <a:xfrm>
            <a:off x="685800" y="4105656"/>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5.94% going-in cap</a:t>
            </a:r>
            <a:endParaRPr lang="en-US" sz="1100" dirty="0"/>
          </a:p>
        </p:txBody>
      </p:sp>
      <p:sp>
        <p:nvSpPr>
          <p:cNvPr id="18" name="Shape 16"/>
          <p:cNvSpPr/>
          <p:nvPr/>
        </p:nvSpPr>
        <p:spPr>
          <a:xfrm>
            <a:off x="548640" y="4562856"/>
            <a:ext cx="45720" cy="45720"/>
          </a:xfrm>
          <a:prstGeom prst="rect">
            <a:avLst/>
          </a:prstGeom>
          <a:solidFill>
            <a:srgbClr val="A0B4C3"/>
          </a:solidFill>
          <a:ln w="12700">
            <a:solidFill>
              <a:srgbClr val="A0B4C3"/>
            </a:solidFill>
            <a:prstDash val="solid"/>
          </a:ln>
        </p:spPr>
        <p:txBody>
          <a:bodyPr/>
          <a:p/>
        </p:txBody>
      </p:sp>
      <p:sp>
        <p:nvSpPr>
          <p:cNvPr id="19" name="Text 17"/>
          <p:cNvSpPr/>
          <p:nvPr/>
        </p:nvSpPr>
        <p:spPr>
          <a:xfrm>
            <a:off x="685800" y="4489704"/>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Below replacement cost</a:t>
            </a:r>
            <a:endParaRPr lang="en-US" sz="1100" dirty="0"/>
          </a:p>
        </p:txBody>
      </p:sp>
      <p:sp>
        <p:nvSpPr>
          <p:cNvPr id="20" name="Shape 18"/>
          <p:cNvSpPr/>
          <p:nvPr/>
        </p:nvSpPr>
        <p:spPr>
          <a:xfrm>
            <a:off x="4322978" y="1920240"/>
            <a:ext cx="457200" cy="0"/>
          </a:xfrm>
          <a:prstGeom prst="line">
            <a:avLst/>
          </a:prstGeom>
          <a:noFill/>
          <a:ln w="19050">
            <a:solidFill>
              <a:srgbClr val="A0B4C3"/>
            </a:solidFill>
            <a:prstDash val="solid"/>
          </a:ln>
        </p:spPr>
        <p:txBody>
          <a:bodyPr/>
          <a:p/>
        </p:txBody>
      </p:sp>
      <p:sp>
        <p:nvSpPr>
          <p:cNvPr id="21" name="Text 19"/>
          <p:cNvSpPr/>
          <p:nvPr/>
        </p:nvSpPr>
        <p:spPr>
          <a:xfrm>
            <a:off x="4322978" y="2057400"/>
            <a:ext cx="3545738" cy="365760"/>
          </a:xfrm>
          <a:prstGeom prst="rect">
            <a:avLst/>
          </a:prstGeom>
          <a:noFill/>
          <a:ln/>
        </p:spPr>
        <p:txBody>
          <a:bodyPr wrap="square" lIns="0" tIns="0" rIns="0" bIns="0" rtlCol="0" anchor="ctr"/>
          <a:lstStyle/>
          <a:p>
            <a:pPr indent="0" marL="0">
              <a:buNone/>
            </a:pPr>
            <a:r>
              <a:rPr lang="en-US" sz="1400" spc="300" kern="0" dirty="0">
                <a:solidFill>
                  <a:srgbClr val="A0B4C3"/>
                </a:solidFill>
                <a:latin typeface="Joost Medium" pitchFamily="34" charset="0"/>
                <a:ea typeface="Joost Medium" pitchFamily="34" charset="-122"/>
                <a:cs typeface="Joost Medium" pitchFamily="34" charset="-120"/>
              </a:rPr>
              <a:t>02</a:t>
            </a:r>
            <a:endParaRPr lang="en-US" sz="1400" dirty="0"/>
          </a:p>
        </p:txBody>
      </p:sp>
      <p:sp>
        <p:nvSpPr>
          <p:cNvPr id="22" name="Text 20"/>
          <p:cNvSpPr/>
          <p:nvPr/>
        </p:nvSpPr>
        <p:spPr>
          <a:xfrm>
            <a:off x="4322978" y="2377440"/>
            <a:ext cx="3545738" cy="457200"/>
          </a:xfrm>
          <a:prstGeom prst="rect">
            <a:avLst/>
          </a:prstGeom>
          <a:noFill/>
          <a:ln/>
        </p:spPr>
        <p:txBody>
          <a:bodyPr wrap="square" lIns="0" tIns="0" rIns="0" bIns="0" rtlCol="0" anchor="ctr"/>
          <a:lstStyle/>
          <a:p>
            <a:pPr indent="0" marL="0">
              <a:buNone/>
            </a:pPr>
            <a:r>
              <a:rPr lang="en-US" sz="2800" b="1" spc="100" kern="0" dirty="0">
                <a:solidFill>
                  <a:srgbClr val="0B163C"/>
                </a:solidFill>
                <a:latin typeface="Joost Medium" pitchFamily="34" charset="0"/>
                <a:ea typeface="Joost Medium" pitchFamily="34" charset="-122"/>
                <a:cs typeface="Joost Medium" pitchFamily="34" charset="-120"/>
              </a:rPr>
              <a:t>OPERATE</a:t>
            </a:r>
            <a:endParaRPr lang="en-US" sz="2800" dirty="0"/>
          </a:p>
        </p:txBody>
      </p:sp>
      <p:sp>
        <p:nvSpPr>
          <p:cNvPr id="23" name="Text 21"/>
          <p:cNvSpPr/>
          <p:nvPr/>
        </p:nvSpPr>
        <p:spPr>
          <a:xfrm>
            <a:off x="4322978" y="2880360"/>
            <a:ext cx="3545738" cy="274320"/>
          </a:xfrm>
          <a:prstGeom prst="rect">
            <a:avLst/>
          </a:prstGeom>
          <a:noFill/>
          <a:ln/>
        </p:spPr>
        <p:txBody>
          <a:bodyPr wrap="square" lIns="0" tIns="0" rIns="0" bIns="0" rtlCol="0" anchor="ctr"/>
          <a:lstStyle/>
          <a:p>
            <a:pPr indent="0" marL="0">
              <a:buNone/>
            </a:pPr>
            <a:r>
              <a:rPr lang="en-US" sz="900" b="1" spc="400" kern="0" dirty="0">
                <a:solidFill>
                  <a:srgbClr val="6E7A90"/>
                </a:solidFill>
                <a:latin typeface="Joost Medium" pitchFamily="34" charset="0"/>
                <a:ea typeface="Joost Medium" pitchFamily="34" charset="-122"/>
                <a:cs typeface="Joost Medium" pitchFamily="34" charset="-120"/>
              </a:rPr>
              <a:t>HOLD PERIOD</a:t>
            </a:r>
            <a:endParaRPr lang="en-US" sz="900" dirty="0"/>
          </a:p>
        </p:txBody>
      </p:sp>
      <p:sp>
        <p:nvSpPr>
          <p:cNvPr id="24" name="Shape 22"/>
          <p:cNvSpPr/>
          <p:nvPr/>
        </p:nvSpPr>
        <p:spPr>
          <a:xfrm>
            <a:off x="4322978" y="3200400"/>
            <a:ext cx="3545738" cy="0"/>
          </a:xfrm>
          <a:prstGeom prst="line">
            <a:avLst/>
          </a:prstGeom>
          <a:noFill/>
          <a:ln w="6350">
            <a:solidFill>
              <a:srgbClr val="0B163C"/>
            </a:solidFill>
            <a:prstDash val="solid"/>
          </a:ln>
        </p:spPr>
        <p:txBody>
          <a:bodyPr/>
          <a:p/>
        </p:txBody>
      </p:sp>
      <p:sp>
        <p:nvSpPr>
          <p:cNvPr id="25" name="Shape 23"/>
          <p:cNvSpPr/>
          <p:nvPr/>
        </p:nvSpPr>
        <p:spPr>
          <a:xfrm>
            <a:off x="4322978" y="3410712"/>
            <a:ext cx="45720" cy="45720"/>
          </a:xfrm>
          <a:prstGeom prst="rect">
            <a:avLst/>
          </a:prstGeom>
          <a:solidFill>
            <a:srgbClr val="A0B4C3"/>
          </a:solidFill>
          <a:ln w="12700">
            <a:solidFill>
              <a:srgbClr val="A0B4C3"/>
            </a:solidFill>
            <a:prstDash val="solid"/>
          </a:ln>
        </p:spPr>
        <p:txBody>
          <a:bodyPr/>
          <a:p/>
        </p:txBody>
      </p:sp>
      <p:sp>
        <p:nvSpPr>
          <p:cNvPr id="26" name="Text 24"/>
          <p:cNvSpPr/>
          <p:nvPr/>
        </p:nvSpPr>
        <p:spPr>
          <a:xfrm>
            <a:off x="4460138" y="3337560"/>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$1.89M Year 1 NOI</a:t>
            </a:r>
            <a:endParaRPr lang="en-US" sz="1100" dirty="0"/>
          </a:p>
        </p:txBody>
      </p:sp>
      <p:sp>
        <p:nvSpPr>
          <p:cNvPr id="27" name="Shape 25"/>
          <p:cNvSpPr/>
          <p:nvPr/>
        </p:nvSpPr>
        <p:spPr>
          <a:xfrm>
            <a:off x="4322978" y="3794760"/>
            <a:ext cx="45720" cy="45720"/>
          </a:xfrm>
          <a:prstGeom prst="rect">
            <a:avLst/>
          </a:prstGeom>
          <a:solidFill>
            <a:srgbClr val="A0B4C3"/>
          </a:solidFill>
          <a:ln w="12700">
            <a:solidFill>
              <a:srgbClr val="A0B4C3"/>
            </a:solidFill>
            <a:prstDash val="solid"/>
          </a:ln>
        </p:spPr>
        <p:txBody>
          <a:bodyPr/>
          <a:p/>
        </p:txBody>
      </p:sp>
      <p:sp>
        <p:nvSpPr>
          <p:cNvPr id="28" name="Text 26"/>
          <p:cNvSpPr/>
          <p:nvPr/>
        </p:nvSpPr>
        <p:spPr>
          <a:xfrm>
            <a:off x="4460138" y="3721608"/>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Yr 5 refi  /  55.3% equity returned (MTM-lifted)</a:t>
            </a:r>
            <a:endParaRPr lang="en-US" sz="1100" dirty="0"/>
          </a:p>
        </p:txBody>
      </p:sp>
      <p:sp>
        <p:nvSpPr>
          <p:cNvPr id="29" name="Shape 27"/>
          <p:cNvSpPr/>
          <p:nvPr/>
        </p:nvSpPr>
        <p:spPr>
          <a:xfrm>
            <a:off x="4322978" y="4178808"/>
            <a:ext cx="45720" cy="45720"/>
          </a:xfrm>
          <a:prstGeom prst="rect">
            <a:avLst/>
          </a:prstGeom>
          <a:solidFill>
            <a:srgbClr val="A0B4C3"/>
          </a:solidFill>
          <a:ln w="12700">
            <a:solidFill>
              <a:srgbClr val="A0B4C3"/>
            </a:solidFill>
            <a:prstDash val="solid"/>
          </a:ln>
        </p:spPr>
        <p:txBody>
          <a:bodyPr/>
          <a:p/>
        </p:txBody>
      </p:sp>
      <p:sp>
        <p:nvSpPr>
          <p:cNvPr id="30" name="Text 28"/>
          <p:cNvSpPr/>
          <p:nvPr/>
        </p:nvSpPr>
        <p:spPr>
          <a:xfrm>
            <a:off x="4460138" y="4105656"/>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8.2% avg levered cash-on-cash</a:t>
            </a:r>
            <a:endParaRPr lang="en-US" sz="1100" dirty="0"/>
          </a:p>
        </p:txBody>
      </p:sp>
      <p:sp>
        <p:nvSpPr>
          <p:cNvPr id="31" name="Shape 29"/>
          <p:cNvSpPr/>
          <p:nvPr/>
        </p:nvSpPr>
        <p:spPr>
          <a:xfrm>
            <a:off x="4322978" y="4562856"/>
            <a:ext cx="45720" cy="45720"/>
          </a:xfrm>
          <a:prstGeom prst="rect">
            <a:avLst/>
          </a:prstGeom>
          <a:solidFill>
            <a:srgbClr val="A0B4C3"/>
          </a:solidFill>
          <a:ln w="12700">
            <a:solidFill>
              <a:srgbClr val="A0B4C3"/>
            </a:solidFill>
            <a:prstDash val="solid"/>
          </a:ln>
        </p:spPr>
        <p:txBody>
          <a:bodyPr/>
          <a:p/>
        </p:txBody>
      </p:sp>
      <p:sp>
        <p:nvSpPr>
          <p:cNvPr id="32" name="Text 30"/>
          <p:cNvSpPr/>
          <p:nvPr/>
        </p:nvSpPr>
        <p:spPr>
          <a:xfrm>
            <a:off x="4460138" y="4489704"/>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$10.68M modeled operating CF (10-yr)</a:t>
            </a:r>
            <a:endParaRPr lang="en-US" sz="1100" dirty="0"/>
          </a:p>
        </p:txBody>
      </p:sp>
      <p:sp>
        <p:nvSpPr>
          <p:cNvPr id="33" name="Shape 31"/>
          <p:cNvSpPr/>
          <p:nvPr/>
        </p:nvSpPr>
        <p:spPr>
          <a:xfrm>
            <a:off x="8097317" y="1920240"/>
            <a:ext cx="457200" cy="0"/>
          </a:xfrm>
          <a:prstGeom prst="line">
            <a:avLst/>
          </a:prstGeom>
          <a:noFill/>
          <a:ln w="19050">
            <a:solidFill>
              <a:srgbClr val="A0B4C3"/>
            </a:solidFill>
            <a:prstDash val="solid"/>
          </a:ln>
        </p:spPr>
        <p:txBody>
          <a:bodyPr/>
          <a:p/>
        </p:txBody>
      </p:sp>
      <p:sp>
        <p:nvSpPr>
          <p:cNvPr id="34" name="Text 32"/>
          <p:cNvSpPr/>
          <p:nvPr/>
        </p:nvSpPr>
        <p:spPr>
          <a:xfrm>
            <a:off x="8097317" y="2057400"/>
            <a:ext cx="3545738" cy="365760"/>
          </a:xfrm>
          <a:prstGeom prst="rect">
            <a:avLst/>
          </a:prstGeom>
          <a:noFill/>
          <a:ln/>
        </p:spPr>
        <p:txBody>
          <a:bodyPr wrap="square" lIns="0" tIns="0" rIns="0" bIns="0" rtlCol="0" anchor="ctr"/>
          <a:lstStyle/>
          <a:p>
            <a:pPr indent="0" marL="0">
              <a:buNone/>
            </a:pPr>
            <a:r>
              <a:rPr lang="en-US" sz="1400" spc="300" kern="0" dirty="0">
                <a:solidFill>
                  <a:srgbClr val="A0B4C3"/>
                </a:solidFill>
                <a:latin typeface="Joost Medium" pitchFamily="34" charset="0"/>
                <a:ea typeface="Joost Medium" pitchFamily="34" charset="-122"/>
                <a:cs typeface="Joost Medium" pitchFamily="34" charset="-120"/>
              </a:rPr>
              <a:t>03</a:t>
            </a:r>
            <a:endParaRPr lang="en-US" sz="1400" dirty="0"/>
          </a:p>
        </p:txBody>
      </p:sp>
      <p:sp>
        <p:nvSpPr>
          <p:cNvPr id="35" name="Text 33"/>
          <p:cNvSpPr/>
          <p:nvPr/>
        </p:nvSpPr>
        <p:spPr>
          <a:xfrm>
            <a:off x="8097317" y="2377440"/>
            <a:ext cx="3545738" cy="457200"/>
          </a:xfrm>
          <a:prstGeom prst="rect">
            <a:avLst/>
          </a:prstGeom>
          <a:noFill/>
          <a:ln/>
        </p:spPr>
        <p:txBody>
          <a:bodyPr wrap="square" lIns="0" tIns="0" rIns="0" bIns="0" rtlCol="0" anchor="ctr"/>
          <a:lstStyle/>
          <a:p>
            <a:pPr indent="0" marL="0">
              <a:buNone/>
            </a:pPr>
            <a:r>
              <a:rPr lang="en-US" sz="2800" b="1" spc="100" kern="0" dirty="0">
                <a:solidFill>
                  <a:srgbClr val="0B163C"/>
                </a:solidFill>
                <a:latin typeface="Joost Medium" pitchFamily="34" charset="0"/>
                <a:ea typeface="Joost Medium" pitchFamily="34" charset="-122"/>
                <a:cs typeface="Joost Medium" pitchFamily="34" charset="-120"/>
              </a:rPr>
              <a:t>EXIT</a:t>
            </a:r>
            <a:endParaRPr lang="en-US" sz="2800" dirty="0"/>
          </a:p>
        </p:txBody>
      </p:sp>
      <p:sp>
        <p:nvSpPr>
          <p:cNvPr id="36" name="Text 34"/>
          <p:cNvSpPr/>
          <p:nvPr/>
        </p:nvSpPr>
        <p:spPr>
          <a:xfrm>
            <a:off x="8097317" y="2880360"/>
            <a:ext cx="3545738" cy="274320"/>
          </a:xfrm>
          <a:prstGeom prst="rect">
            <a:avLst/>
          </a:prstGeom>
          <a:noFill/>
          <a:ln/>
        </p:spPr>
        <p:txBody>
          <a:bodyPr wrap="square" lIns="0" tIns="0" rIns="0" bIns="0" rtlCol="0" anchor="ctr"/>
          <a:lstStyle/>
          <a:p>
            <a:pPr indent="0" marL="0">
              <a:buNone/>
            </a:pPr>
            <a:r>
              <a:rPr lang="en-US" sz="900" b="1" spc="400" kern="0" dirty="0">
                <a:solidFill>
                  <a:srgbClr val="6E7A90"/>
                </a:solidFill>
                <a:latin typeface="Joost Medium" pitchFamily="34" charset="0"/>
                <a:ea typeface="Joost Medium" pitchFamily="34" charset="-122"/>
                <a:cs typeface="Joost Medium" pitchFamily="34" charset="-120"/>
              </a:rPr>
              <a:t>AT DISCRETION</a:t>
            </a:r>
            <a:endParaRPr lang="en-US" sz="900" dirty="0"/>
          </a:p>
        </p:txBody>
      </p:sp>
      <p:sp>
        <p:nvSpPr>
          <p:cNvPr id="37" name="Shape 35"/>
          <p:cNvSpPr/>
          <p:nvPr/>
        </p:nvSpPr>
        <p:spPr>
          <a:xfrm>
            <a:off x="8097317" y="3200400"/>
            <a:ext cx="3545738" cy="0"/>
          </a:xfrm>
          <a:prstGeom prst="line">
            <a:avLst/>
          </a:prstGeom>
          <a:noFill/>
          <a:ln w="6350">
            <a:solidFill>
              <a:srgbClr val="0B163C"/>
            </a:solidFill>
            <a:prstDash val="solid"/>
          </a:ln>
        </p:spPr>
        <p:txBody>
          <a:bodyPr/>
          <a:p/>
        </p:txBody>
      </p:sp>
      <p:sp>
        <p:nvSpPr>
          <p:cNvPr id="38" name="Shape 36"/>
          <p:cNvSpPr/>
          <p:nvPr/>
        </p:nvSpPr>
        <p:spPr>
          <a:xfrm>
            <a:off x="8097317" y="3410712"/>
            <a:ext cx="45720" cy="45720"/>
          </a:xfrm>
          <a:prstGeom prst="rect">
            <a:avLst/>
          </a:prstGeom>
          <a:solidFill>
            <a:srgbClr val="A0B4C3"/>
          </a:solidFill>
          <a:ln w="12700">
            <a:solidFill>
              <a:srgbClr val="A0B4C3"/>
            </a:solidFill>
            <a:prstDash val="solid"/>
          </a:ln>
        </p:spPr>
        <p:txBody>
          <a:bodyPr/>
          <a:p/>
        </p:txBody>
      </p:sp>
      <p:sp>
        <p:nvSpPr>
          <p:cNvPr id="39" name="Text 37"/>
          <p:cNvSpPr/>
          <p:nvPr/>
        </p:nvSpPr>
        <p:spPr>
          <a:xfrm>
            <a:off x="8234477" y="3337560"/>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Land sale at $300/SF (model)</a:t>
            </a:r>
            <a:endParaRPr lang="en-US" sz="1100" dirty="0"/>
          </a:p>
        </p:txBody>
      </p:sp>
      <p:sp>
        <p:nvSpPr>
          <p:cNvPr id="40" name="Shape 38"/>
          <p:cNvSpPr/>
          <p:nvPr/>
        </p:nvSpPr>
        <p:spPr>
          <a:xfrm>
            <a:off x="8097317" y="3794760"/>
            <a:ext cx="45720" cy="45720"/>
          </a:xfrm>
          <a:prstGeom prst="rect">
            <a:avLst/>
          </a:prstGeom>
          <a:solidFill>
            <a:srgbClr val="A0B4C3"/>
          </a:solidFill>
          <a:ln w="12700">
            <a:solidFill>
              <a:srgbClr val="A0B4C3"/>
            </a:solidFill>
            <a:prstDash val="solid"/>
          </a:ln>
        </p:spPr>
        <p:txBody>
          <a:bodyPr/>
          <a:p/>
        </p:txBody>
      </p:sp>
      <p:sp>
        <p:nvSpPr>
          <p:cNvPr id="41" name="Text 39"/>
          <p:cNvSpPr/>
          <p:nvPr/>
        </p:nvSpPr>
        <p:spPr>
          <a:xfrm>
            <a:off x="8234477" y="3721608"/>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$59.3M gross  /  $32.8M net</a:t>
            </a:r>
            <a:endParaRPr lang="en-US" sz="1100" dirty="0"/>
          </a:p>
        </p:txBody>
      </p:sp>
      <p:sp>
        <p:nvSpPr>
          <p:cNvPr id="42" name="Shape 40"/>
          <p:cNvSpPr/>
          <p:nvPr/>
        </p:nvSpPr>
        <p:spPr>
          <a:xfrm>
            <a:off x="8097317" y="4178808"/>
            <a:ext cx="45720" cy="45720"/>
          </a:xfrm>
          <a:prstGeom prst="rect">
            <a:avLst/>
          </a:prstGeom>
          <a:solidFill>
            <a:srgbClr val="A0B4C3"/>
          </a:solidFill>
          <a:ln w="12700">
            <a:solidFill>
              <a:srgbClr val="A0B4C3"/>
            </a:solidFill>
            <a:prstDash val="solid"/>
          </a:ln>
        </p:spPr>
        <p:txBody>
          <a:bodyPr/>
          <a:p/>
        </p:txBody>
      </p:sp>
      <p:sp>
        <p:nvSpPr>
          <p:cNvPr id="43" name="Text 41"/>
          <p:cNvSpPr/>
          <p:nvPr/>
        </p:nvSpPr>
        <p:spPr>
          <a:xfrm>
            <a:off x="8234477" y="4105656"/>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18.27% project IRR</a:t>
            </a:r>
            <a:endParaRPr lang="en-US" sz="1100" dirty="0"/>
          </a:p>
        </p:txBody>
      </p:sp>
      <p:sp>
        <p:nvSpPr>
          <p:cNvPr id="44" name="Shape 42"/>
          <p:cNvSpPr/>
          <p:nvPr/>
        </p:nvSpPr>
        <p:spPr>
          <a:xfrm>
            <a:off x="8097317" y="4562856"/>
            <a:ext cx="45720" cy="45720"/>
          </a:xfrm>
          <a:prstGeom prst="rect">
            <a:avLst/>
          </a:prstGeom>
          <a:solidFill>
            <a:srgbClr val="A0B4C3"/>
          </a:solidFill>
          <a:ln w="12700">
            <a:solidFill>
              <a:srgbClr val="A0B4C3"/>
            </a:solidFill>
            <a:prstDash val="solid"/>
          </a:ln>
        </p:spPr>
        <p:txBody>
          <a:bodyPr/>
          <a:p/>
        </p:txBody>
      </p:sp>
      <p:sp>
        <p:nvSpPr>
          <p:cNvPr id="45" name="Text 43"/>
          <p:cNvSpPr/>
          <p:nvPr/>
        </p:nvSpPr>
        <p:spPr>
          <a:xfrm>
            <a:off x="8234477" y="4489704"/>
            <a:ext cx="3408578" cy="365760"/>
          </a:xfrm>
          <a:prstGeom prst="rect">
            <a:avLst/>
          </a:prstGeom>
          <a:noFill/>
          <a:ln/>
        </p:spPr>
        <p:txBody>
          <a:bodyPr wrap="square" lIns="0" tIns="0" rIns="0" bIns="0" rtlCol="0" anchor="t"/>
          <a:lstStyle/>
          <a:p>
            <a:pPr indent="0" marL="0">
              <a:buNone/>
            </a:pPr>
            <a:r>
              <a:rPr lang="en-US" sz="1100" dirty="0">
                <a:solidFill>
                  <a:srgbClr val="1E2A50"/>
                </a:solidFill>
                <a:latin typeface="Gotham Book" pitchFamily="34" charset="0"/>
                <a:ea typeface="Gotham Book" pitchFamily="34" charset="-122"/>
                <a:cs typeface="Gotham Book" pitchFamily="34" charset="-120"/>
              </a:rPr>
              <a:t>15.7% LP IRR  /  3.11x multiple</a:t>
            </a:r>
            <a:endParaRPr lang="en-US" sz="1100" dirty="0"/>
          </a:p>
        </p:txBody>
      </p:sp>
      <p:sp>
        <p:nvSpPr>
          <p:cNvPr id="46" name="Shape 44"/>
          <p:cNvSpPr/>
          <p:nvPr/>
        </p:nvSpPr>
        <p:spPr>
          <a:xfrm>
            <a:off x="548640" y="5486400"/>
            <a:ext cx="11094415" cy="777240"/>
          </a:xfrm>
          <a:prstGeom prst="rect">
            <a:avLst/>
          </a:prstGeom>
          <a:solidFill>
            <a:srgbClr val="0B163C"/>
          </a:solidFill>
          <a:ln w="12700">
            <a:solidFill>
              <a:srgbClr val="0B163C"/>
            </a:solidFill>
            <a:prstDash val="solid"/>
          </a:ln>
        </p:spPr>
        <p:txBody>
          <a:bodyPr/>
          <a:p/>
        </p:txBody>
      </p:sp>
      <p:sp>
        <p:nvSpPr>
          <p:cNvPr id="47" name="Text 45"/>
          <p:cNvSpPr/>
          <p:nvPr/>
        </p:nvSpPr>
        <p:spPr>
          <a:xfrm>
            <a:off x="822960" y="5559552"/>
            <a:ext cx="3657600" cy="256032"/>
          </a:xfrm>
          <a:prstGeom prst="rect">
            <a:avLst/>
          </a:prstGeom>
          <a:noFill/>
          <a:ln/>
        </p:spPr>
        <p:txBody>
          <a:bodyPr wrap="square" lIns="0" tIns="0" rIns="0" bIns="0" rtlCol="0" anchor="t"/>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THE THESIS</a:t>
            </a:r>
            <a:endParaRPr lang="en-US" sz="900" dirty="0"/>
          </a:p>
        </p:txBody>
      </p:sp>
      <p:sp>
        <p:nvSpPr>
          <p:cNvPr id="48" name="Text 46"/>
          <p:cNvSpPr/>
          <p:nvPr/>
        </p:nvSpPr>
        <p:spPr>
          <a:xfrm>
            <a:off x="822960" y="5815584"/>
            <a:ext cx="10545775" cy="411480"/>
          </a:xfrm>
          <a:prstGeom prst="rect">
            <a:avLst/>
          </a:prstGeom>
          <a:noFill/>
          <a:ln/>
        </p:spPr>
        <p:txBody>
          <a:bodyPr wrap="square" lIns="0" tIns="0" rIns="0" bIns="0" rtlCol="0" anchor="t"/>
          <a:lstStyle/>
          <a:p>
            <a:pPr algn="l" indent="0" marL="0">
              <a:buNone/>
            </a:pPr>
            <a:r>
              <a:rPr lang="en-US" sz="1100" dirty="0">
                <a:solidFill>
                  <a:srgbClr val="FFFFFF"/>
                </a:solidFill>
                <a:latin typeface="Gotham Book" pitchFamily="34" charset="0"/>
                <a:ea typeface="Gotham Book" pitchFamily="34" charset="-122"/>
                <a:cs typeface="Gotham Book" pitchFamily="34" charset="-120"/>
              </a:rPr>
              <a:t>Off-market acquisition of income-producing real estate at raw land value in Houston's best corridor. Modeled land-sale exit at $300/SF delivers 15.7% LP IRR / 2.98× EM. Underwriting reflects SouthState $19.5MM @ 6.06% + $14MM equity inclusive of $1MM sponsor TI/LC self-escrow. Sponsor retains full discretion on exit timing and form.</a:t>
            </a:r>
            <a:endParaRPr lang="en-US" sz="1100" dirty="0"/>
          </a:p>
        </p:txBody>
      </p:sp>
      <p:sp>
        <p:nvSpPr>
          <p:cNvPr id="49" name="Shape 47"/>
          <p:cNvSpPr/>
          <p:nvPr/>
        </p:nvSpPr>
        <p:spPr>
          <a:xfrm>
            <a:off x="548640" y="6446520"/>
            <a:ext cx="11094415" cy="0"/>
          </a:xfrm>
          <a:prstGeom prst="line">
            <a:avLst/>
          </a:prstGeom>
          <a:noFill/>
          <a:ln w="6350">
            <a:solidFill>
              <a:srgbClr val="D4D6DC"/>
            </a:solidFill>
            <a:prstDash val="solid"/>
          </a:ln>
        </p:spPr>
        <p:txBody>
          <a:bodyPr/>
          <a:p/>
        </p:txBody>
      </p:sp>
      <p:sp>
        <p:nvSpPr>
          <p:cNvPr id="50" name="Text 48"/>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51" name="Text 49"/>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52" name="Text 50"/>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23</a:t>
            </a:r>
            <a:endParaRPr lang="en-US" sz="7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9">
    <p:bg>
      <p:bgPr>
        <a:solidFill>
          <a:srgbClr val="0B163C"/>
        </a:solidFill>
      </p:bgPr>
    </p:bg>
    <p:spTree>
      <p:nvGrpSpPr>
        <p:cNvPr id="1" name=""/>
        <p:cNvGrpSpPr/>
        <p:nvPr/>
      </p:nvGrpSpPr>
      <p:grpSpPr>
        <a:xfrm>
          <a:off x="0" y="0"/>
          <a:ext cx="0" cy="0"/>
          <a:chOff x="0" y="0"/>
          <a:chExt cx="0" cy="0"/>
        </a:xfrm>
      </p:grpSpPr>
      <p:sp>
        <p:nvSpPr>
          <p:cNvPr id="2" name="Shape 0"/>
          <p:cNvSpPr/>
          <p:nvPr/>
        </p:nvSpPr>
        <p:spPr>
          <a:xfrm>
            <a:off x="548640" y="502920"/>
            <a:ext cx="5029200" cy="13716"/>
          </a:xfrm>
          <a:prstGeom prst="rect">
            <a:avLst/>
          </a:prstGeom>
          <a:solidFill>
            <a:srgbClr val="A0B4C3"/>
          </a:solidFill>
          <a:ln w="12700">
            <a:solidFill>
              <a:srgbClr val="A0B4C3"/>
            </a:solidFill>
            <a:prstDash val="solid"/>
          </a:ln>
        </p:spPr>
        <p:txBody>
          <a:bodyPr/>
          <a:p/>
        </p:txBody>
      </p:sp>
      <p:sp>
        <p:nvSpPr>
          <p:cNvPr id="3" name="Text 1"/>
          <p:cNvSpPr/>
          <p:nvPr/>
        </p:nvSpPr>
        <p:spPr>
          <a:xfrm>
            <a:off x="548640" y="640080"/>
            <a:ext cx="7315200" cy="320040"/>
          </a:xfrm>
          <a:prstGeom prst="rect">
            <a:avLst/>
          </a:prstGeom>
          <a:noFill/>
          <a:ln/>
        </p:spPr>
        <p:txBody>
          <a:bodyPr wrap="square" lIns="0" tIns="0" rIns="0" bIns="0" rtlCol="0" anchor="ctr"/>
          <a:lstStyle/>
          <a:p>
            <a:pPr indent="0" marL="0">
              <a:buNone/>
            </a:pPr>
            <a:r>
              <a:rPr lang="en-US" sz="1000" b="1" spc="600" kern="0" dirty="0">
                <a:solidFill>
                  <a:srgbClr val="A0B4C3"/>
                </a:solidFill>
                <a:latin typeface="Joost Medium" pitchFamily="34" charset="0"/>
                <a:ea typeface="Joost Medium" pitchFamily="34" charset="-122"/>
                <a:cs typeface="Joost Medium" pitchFamily="34" charset="-120"/>
              </a:rPr>
              <a:t>JAL-JCP REAL ESTATE PARTNERS</a:t>
            </a:r>
            <a:endParaRPr lang="en-US" sz="1000" dirty="0"/>
          </a:p>
        </p:txBody>
      </p:sp>
      <p:sp>
        <p:nvSpPr>
          <p:cNvPr id="4" name="Text 2"/>
          <p:cNvSpPr/>
          <p:nvPr/>
        </p:nvSpPr>
        <p:spPr>
          <a:xfrm>
            <a:off x="548640" y="1280160"/>
            <a:ext cx="11094415" cy="822960"/>
          </a:xfrm>
          <a:prstGeom prst="rect">
            <a:avLst/>
          </a:prstGeom>
          <a:noFill/>
          <a:ln/>
        </p:spPr>
        <p:txBody>
          <a:bodyPr wrap="square" lIns="0" tIns="0" rIns="0" bIns="0" rtlCol="0" anchor="t"/>
          <a:lstStyle/>
          <a:p>
            <a:pPr algn="l" indent="0" marL="0">
              <a:buNone/>
            </a:pPr>
            <a:r>
              <a:rPr lang="en-US" sz="4400" b="1" dirty="0">
                <a:solidFill>
                  <a:srgbClr val="FFFFFF"/>
                </a:solidFill>
                <a:latin typeface="Joost Medium" pitchFamily="34" charset="0"/>
                <a:ea typeface="Joost Medium" pitchFamily="34" charset="-122"/>
                <a:cs typeface="Joost Medium" pitchFamily="34" charset="-120"/>
              </a:rPr>
              <a:t>THE SHOPPES AT</a:t>
            </a:r>
            <a:endParaRPr lang="en-US" sz="4400" dirty="0"/>
          </a:p>
        </p:txBody>
      </p:sp>
      <p:sp>
        <p:nvSpPr>
          <p:cNvPr id="5" name="Text 3"/>
          <p:cNvSpPr/>
          <p:nvPr/>
        </p:nvSpPr>
        <p:spPr>
          <a:xfrm>
            <a:off x="548640" y="1965960"/>
            <a:ext cx="11094415" cy="914400"/>
          </a:xfrm>
          <a:prstGeom prst="rect">
            <a:avLst/>
          </a:prstGeom>
          <a:noFill/>
          <a:ln/>
        </p:spPr>
        <p:txBody>
          <a:bodyPr wrap="square" lIns="0" tIns="0" rIns="0" bIns="0" rtlCol="0" anchor="t"/>
          <a:lstStyle/>
          <a:p>
            <a:pPr algn="l" indent="0" marL="0">
              <a:buNone/>
            </a:pPr>
            <a:r>
              <a:rPr lang="en-US" sz="5600" b="1" dirty="0">
                <a:solidFill>
                  <a:srgbClr val="FFFFFF"/>
                </a:solidFill>
                <a:latin typeface="Joost Medium" pitchFamily="34" charset="0"/>
                <a:ea typeface="Joost Medium" pitchFamily="34" charset="-122"/>
                <a:cs typeface="Joost Medium" pitchFamily="34" charset="-120"/>
              </a:rPr>
              <a:t>SAN FELIPE</a:t>
            </a:r>
            <a:endParaRPr lang="en-US" sz="5600" dirty="0"/>
          </a:p>
        </p:txBody>
      </p:sp>
      <p:sp>
        <p:nvSpPr>
          <p:cNvPr id="6" name="Shape 4"/>
          <p:cNvSpPr/>
          <p:nvPr/>
        </p:nvSpPr>
        <p:spPr>
          <a:xfrm>
            <a:off x="548640" y="3108960"/>
            <a:ext cx="1097280" cy="0"/>
          </a:xfrm>
          <a:prstGeom prst="line">
            <a:avLst/>
          </a:prstGeom>
          <a:noFill/>
          <a:ln w="19050">
            <a:solidFill>
              <a:srgbClr val="A0B4C3"/>
            </a:solidFill>
            <a:prstDash val="solid"/>
          </a:ln>
        </p:spPr>
        <p:txBody>
          <a:bodyPr/>
          <a:p/>
        </p:txBody>
      </p:sp>
      <p:sp>
        <p:nvSpPr>
          <p:cNvPr id="7" name="Text 5"/>
          <p:cNvSpPr/>
          <p:nvPr/>
        </p:nvSpPr>
        <p:spPr>
          <a:xfrm>
            <a:off x="548640" y="3246120"/>
            <a:ext cx="11094415" cy="365760"/>
          </a:xfrm>
          <a:prstGeom prst="rect">
            <a:avLst/>
          </a:prstGeom>
          <a:noFill/>
          <a:ln/>
        </p:spPr>
        <p:txBody>
          <a:bodyPr wrap="square" lIns="0" tIns="0" rIns="0" bIns="0" rtlCol="0" anchor="ctr"/>
          <a:lstStyle/>
          <a:p>
            <a:pPr indent="0" marL="0">
              <a:buNone/>
            </a:pPr>
            <a:r>
              <a:rPr lang="en-US" sz="1200" spc="500" kern="0" dirty="0">
                <a:solidFill>
                  <a:srgbClr val="BFBFBF"/>
                </a:solidFill>
                <a:latin typeface="Joost Medium" pitchFamily="34" charset="0"/>
                <a:ea typeface="Joost Medium" pitchFamily="34" charset="-122"/>
                <a:cs typeface="Joost Medium" pitchFamily="34" charset="-120"/>
              </a:rPr>
              <a:t>OFF-MARKET INVESTMENT OFFERING  /  $31,750,000</a:t>
            </a:r>
            <a:endParaRPr lang="en-US" sz="1200" dirty="0"/>
          </a:p>
        </p:txBody>
      </p:sp>
      <p:sp>
        <p:nvSpPr>
          <p:cNvPr id="8" name="Shape 6"/>
          <p:cNvSpPr/>
          <p:nvPr/>
        </p:nvSpPr>
        <p:spPr>
          <a:xfrm>
            <a:off x="548640" y="4069080"/>
            <a:ext cx="7315200" cy="0"/>
          </a:xfrm>
          <a:prstGeom prst="line">
            <a:avLst/>
          </a:prstGeom>
          <a:noFill/>
          <a:ln w="6350">
            <a:solidFill>
              <a:srgbClr val="555555"/>
            </a:solidFill>
            <a:prstDash val="solid"/>
          </a:ln>
        </p:spPr>
        <p:txBody>
          <a:bodyPr/>
          <a:p/>
        </p:txBody>
      </p:sp>
      <p:sp>
        <p:nvSpPr>
          <p:cNvPr id="9" name="Text 7"/>
          <p:cNvSpPr/>
          <p:nvPr/>
        </p:nvSpPr>
        <p:spPr>
          <a:xfrm>
            <a:off x="548640" y="4206240"/>
            <a:ext cx="4572000" cy="274320"/>
          </a:xfrm>
          <a:prstGeom prst="rect">
            <a:avLst/>
          </a:prstGeom>
          <a:noFill/>
          <a:ln/>
        </p:spPr>
        <p:txBody>
          <a:bodyPr wrap="square" lIns="0" tIns="0" rIns="0" bIns="0" rtlCol="0" anchor="ctr"/>
          <a:lstStyle/>
          <a:p>
            <a:pPr indent="0" marL="0">
              <a:buNone/>
            </a:pPr>
            <a:r>
              <a:rPr lang="en-US" sz="1200" b="1" spc="300" kern="0" dirty="0">
                <a:solidFill>
                  <a:srgbClr val="FFFFFF"/>
                </a:solidFill>
                <a:latin typeface="Joost Medium" pitchFamily="34" charset="0"/>
                <a:ea typeface="Joost Medium" pitchFamily="34" charset="-122"/>
                <a:cs typeface="Joost Medium" pitchFamily="34" charset="-120"/>
              </a:rPr>
              <a:t>JUSTIN A. LEVINE</a:t>
            </a:r>
            <a:endParaRPr lang="en-US" sz="1200" dirty="0"/>
          </a:p>
        </p:txBody>
      </p:sp>
      <p:sp>
        <p:nvSpPr>
          <p:cNvPr id="10" name="Text 8"/>
          <p:cNvSpPr/>
          <p:nvPr/>
        </p:nvSpPr>
        <p:spPr>
          <a:xfrm>
            <a:off x="548640" y="4526280"/>
            <a:ext cx="4572000" cy="274320"/>
          </a:xfrm>
          <a:prstGeom prst="rect">
            <a:avLst/>
          </a:prstGeom>
          <a:noFill/>
          <a:ln/>
        </p:spPr>
        <p:txBody>
          <a:bodyPr wrap="square" lIns="0" tIns="0" rIns="0" bIns="0" rtlCol="0" anchor="ctr"/>
          <a:lstStyle/>
          <a:p>
            <a:pPr indent="0" marL="0">
              <a:buNone/>
            </a:pPr>
            <a:r>
              <a:rPr lang="en-US" sz="1000" dirty="0">
                <a:solidFill>
                  <a:srgbClr val="BFBFBF"/>
                </a:solidFill>
                <a:latin typeface="Gotham Book" pitchFamily="34" charset="0"/>
                <a:ea typeface="Gotham Book" pitchFamily="34" charset="-122"/>
                <a:cs typeface="Gotham Book" pitchFamily="34" charset="-120"/>
              </a:rPr>
              <a:t>JAL-JCP Real Estate Partners</a:t>
            </a:r>
            <a:endParaRPr lang="en-US" sz="1000" dirty="0"/>
          </a:p>
        </p:txBody>
      </p:sp>
      <p:sp>
        <p:nvSpPr>
          <p:cNvPr id="11" name="Text 9"/>
          <p:cNvSpPr/>
          <p:nvPr/>
        </p:nvSpPr>
        <p:spPr>
          <a:xfrm>
            <a:off x="548640" y="4800600"/>
            <a:ext cx="4572000" cy="274320"/>
          </a:xfrm>
          <a:prstGeom prst="rect">
            <a:avLst/>
          </a:prstGeom>
          <a:noFill/>
          <a:ln/>
        </p:spPr>
        <p:txBody>
          <a:bodyPr wrap="square" lIns="0" tIns="0" rIns="0" bIns="0" rtlCol="0" anchor="ctr"/>
          <a:lstStyle/>
          <a:p>
            <a:pPr indent="0" marL="0">
              <a:buNone/>
            </a:pPr>
            <a:r>
              <a:rPr lang="en-US" sz="1000" dirty="0">
                <a:solidFill>
                  <a:srgbClr val="A0B4C3"/>
                </a:solidFill>
                <a:latin typeface="Gotham Book" pitchFamily="34" charset="0"/>
                <a:ea typeface="Gotham Book" pitchFamily="34" charset="-122"/>
                <a:cs typeface="Gotham Book" pitchFamily="34" charset="-120"/>
              </a:rPr>
              <a:t>jlevine@jalstrategies.com</a:t>
            </a:r>
            <a:endParaRPr lang="en-US" sz="1000" dirty="0"/>
          </a:p>
        </p:txBody>
      </p:sp>
      <p:sp>
        <p:nvSpPr>
          <p:cNvPr id="12" name="Text 10"/>
          <p:cNvSpPr/>
          <p:nvPr/>
        </p:nvSpPr>
        <p:spPr>
          <a:xfrm>
            <a:off x="5577840" y="4206240"/>
            <a:ext cx="4572000" cy="274320"/>
          </a:xfrm>
          <a:prstGeom prst="rect">
            <a:avLst/>
          </a:prstGeom>
          <a:noFill/>
          <a:ln/>
        </p:spPr>
        <p:txBody>
          <a:bodyPr wrap="square" lIns="0" tIns="0" rIns="0" bIns="0" rtlCol="0" anchor="ctr"/>
          <a:lstStyle/>
          <a:p>
            <a:pPr indent="0" marL="0">
              <a:buNone/>
            </a:pPr>
            <a:r>
              <a:rPr lang="en-US" sz="1200" b="1" spc="300" kern="0" dirty="0">
                <a:solidFill>
                  <a:srgbClr val="FFFFFF"/>
                </a:solidFill>
                <a:latin typeface="Joost Medium" pitchFamily="34" charset="0"/>
                <a:ea typeface="Joost Medium" pitchFamily="34" charset="-122"/>
                <a:cs typeface="Joost Medium" pitchFamily="34" charset="-120"/>
              </a:rPr>
              <a:t>JAMES C. PAPPAS</a:t>
            </a:r>
            <a:endParaRPr lang="en-US" sz="1200" dirty="0"/>
          </a:p>
        </p:txBody>
      </p:sp>
      <p:sp>
        <p:nvSpPr>
          <p:cNvPr id="13" name="Text 11"/>
          <p:cNvSpPr/>
          <p:nvPr/>
        </p:nvSpPr>
        <p:spPr>
          <a:xfrm>
            <a:off x="5577840" y="4526280"/>
            <a:ext cx="4572000" cy="274320"/>
          </a:xfrm>
          <a:prstGeom prst="rect">
            <a:avLst/>
          </a:prstGeom>
          <a:noFill/>
          <a:ln/>
        </p:spPr>
        <p:txBody>
          <a:bodyPr wrap="square" lIns="0" tIns="0" rIns="0" bIns="0" rtlCol="0" anchor="ctr"/>
          <a:lstStyle/>
          <a:p>
            <a:pPr indent="0" marL="0">
              <a:buNone/>
            </a:pPr>
            <a:r>
              <a:rPr lang="en-US" sz="1000" dirty="0">
                <a:solidFill>
                  <a:srgbClr val="BFBFBF"/>
                </a:solidFill>
                <a:latin typeface="Gotham Book" pitchFamily="34" charset="0"/>
                <a:ea typeface="Gotham Book" pitchFamily="34" charset="-122"/>
                <a:cs typeface="Gotham Book" pitchFamily="34" charset="-120"/>
              </a:rPr>
              <a:t>JAL-JCP Real Estate Partners</a:t>
            </a:r>
            <a:endParaRPr lang="en-US" sz="1000" dirty="0"/>
          </a:p>
        </p:txBody>
      </p:sp>
      <p:sp>
        <p:nvSpPr>
          <p:cNvPr id="14" name="Text 12"/>
          <p:cNvSpPr/>
          <p:nvPr/>
        </p:nvSpPr>
        <p:spPr>
          <a:xfrm>
            <a:off x="5577840" y="4800600"/>
            <a:ext cx="4572000" cy="274320"/>
          </a:xfrm>
          <a:prstGeom prst="rect">
            <a:avLst/>
          </a:prstGeom>
          <a:noFill/>
          <a:ln/>
        </p:spPr>
        <p:txBody>
          <a:bodyPr wrap="square" lIns="0" tIns="0" rIns="0" bIns="0" rtlCol="0" anchor="ctr"/>
          <a:lstStyle/>
          <a:p>
            <a:pPr indent="0" marL="0">
              <a:buNone/>
            </a:pPr>
            <a:r>
              <a:rPr lang="en-US" sz="1000" dirty="0">
                <a:solidFill>
                  <a:srgbClr val="A0B4C3"/>
                </a:solidFill>
                <a:latin typeface="Gotham Book" pitchFamily="34" charset="0"/>
                <a:ea typeface="Gotham Book" pitchFamily="34" charset="-122"/>
                <a:cs typeface="Gotham Book" pitchFamily="34" charset="-120"/>
              </a:rPr>
              <a:t>jcp@jcpinv.com</a:t>
            </a:r>
            <a:endParaRPr lang="en-US" sz="1000" dirty="0"/>
          </a:p>
        </p:txBody>
      </p:sp>
      <p:sp>
        <p:nvSpPr>
          <p:cNvPr id="15" name="Shape 13"/>
          <p:cNvSpPr/>
          <p:nvPr/>
        </p:nvSpPr>
        <p:spPr>
          <a:xfrm>
            <a:off x="548640" y="6217920"/>
            <a:ext cx="11094415" cy="0"/>
          </a:xfrm>
          <a:prstGeom prst="line">
            <a:avLst/>
          </a:prstGeom>
          <a:noFill/>
          <a:ln w="6350">
            <a:solidFill>
              <a:srgbClr val="555555"/>
            </a:solidFill>
            <a:prstDash val="solid"/>
          </a:ln>
        </p:spPr>
        <p:txBody>
          <a:bodyPr/>
          <a:p/>
        </p:txBody>
      </p:sp>
      <p:sp>
        <p:nvSpPr>
          <p:cNvPr id="16" name="Text 14"/>
          <p:cNvSpPr/>
          <p:nvPr/>
        </p:nvSpPr>
        <p:spPr>
          <a:xfrm>
            <a:off x="548640" y="6355080"/>
            <a:ext cx="11094415" cy="365760"/>
          </a:xfrm>
          <a:prstGeom prst="rect">
            <a:avLst/>
          </a:prstGeom>
          <a:noFill/>
          <a:ln/>
        </p:spPr>
        <p:txBody>
          <a:bodyPr wrap="square" lIns="0" tIns="0" rIns="0" bIns="0" rtlCol="0" anchor="t"/>
          <a:lstStyle/>
          <a:p>
            <a:pPr algn="l" indent="0" marL="0">
              <a:buNone/>
            </a:pPr>
            <a:r>
              <a:rPr lang="en-US" sz="750" i="1" spc="100" kern="0" dirty="0">
                <a:solidFill>
                  <a:srgbClr val="999999"/>
                </a:solidFill>
                <a:latin typeface="Gotham Book" pitchFamily="34" charset="0"/>
                <a:ea typeface="Gotham Book" pitchFamily="34" charset="-122"/>
                <a:cs typeface="Gotham Book" pitchFamily="34" charset="-120"/>
              </a:rPr>
              <a:t>CONFIDENTIAL  —  For informational purposes only. Does not constitute an offer to sell or solicitation of an offer to buy any securities. All projections based on assumptions that may not be realized.</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01</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DEAL SNAPSHOT</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Deal Snapshot</a:t>
            </a:r>
            <a:endParaRPr lang="en-US" sz="3200" dirty="0"/>
          </a:p>
        </p:txBody>
      </p:sp>
      <p:sp>
        <p:nvSpPr>
          <p:cNvPr id="6" name="Text 4"/>
          <p:cNvSpPr/>
          <p:nvPr/>
        </p:nvSpPr>
        <p:spPr>
          <a:xfrm>
            <a:off x="548640" y="169164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Off-Market Acquisition  /  Sponsor-Discretion Exit  /  Land-Sale Modeled</a:t>
            </a:r>
            <a:endParaRPr lang="en-US" sz="1300" dirty="0"/>
          </a:p>
        </p:txBody>
      </p:sp>
      <p:sp>
        <p:nvSpPr>
          <p:cNvPr id="7" name="Shape 5"/>
          <p:cNvSpPr/>
          <p:nvPr/>
        </p:nvSpPr>
        <p:spPr>
          <a:xfrm>
            <a:off x="548640" y="2103120"/>
            <a:ext cx="11094415" cy="0"/>
          </a:xfrm>
          <a:prstGeom prst="line">
            <a:avLst/>
          </a:prstGeom>
          <a:noFill/>
          <a:ln w="12700">
            <a:solidFill>
              <a:srgbClr val="0B163C"/>
            </a:solidFill>
            <a:prstDash val="solid"/>
          </a:ln>
        </p:spPr>
        <p:txBody>
          <a:bodyPr/>
          <a:p/>
        </p:txBody>
      </p:sp>
      <p:sp>
        <p:nvSpPr>
          <p:cNvPr id="8" name="Shape 6"/>
          <p:cNvSpPr/>
          <p:nvPr/>
        </p:nvSpPr>
        <p:spPr>
          <a:xfrm>
            <a:off x="548640" y="2331720"/>
            <a:ext cx="457200" cy="0"/>
          </a:xfrm>
          <a:prstGeom prst="line">
            <a:avLst/>
          </a:prstGeom>
          <a:noFill/>
          <a:ln w="15240">
            <a:solidFill>
              <a:srgbClr val="A0B4C3"/>
            </a:solidFill>
            <a:prstDash val="solid"/>
          </a:ln>
        </p:spPr>
        <p:txBody>
          <a:bodyPr/>
          <a:p/>
        </p:txBody>
      </p:sp>
      <p:sp>
        <p:nvSpPr>
          <p:cNvPr id="9" name="Text 7"/>
          <p:cNvSpPr/>
          <p:nvPr/>
        </p:nvSpPr>
        <p:spPr>
          <a:xfrm>
            <a:off x="548640" y="2441448"/>
            <a:ext cx="2036003" cy="42672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18.27%</a:t>
            </a:r>
            <a:endParaRPr lang="en-US" sz="2800" dirty="0"/>
          </a:p>
        </p:txBody>
      </p:sp>
      <p:sp>
        <p:nvSpPr>
          <p:cNvPr id="10" name="Text 8"/>
          <p:cNvSpPr/>
          <p:nvPr/>
        </p:nvSpPr>
        <p:spPr>
          <a:xfrm>
            <a:off x="548640" y="2913888"/>
            <a:ext cx="2036003"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PROJECT IRR</a:t>
            </a:r>
            <a:endParaRPr lang="en-US" sz="850" dirty="0"/>
          </a:p>
        </p:txBody>
      </p:sp>
      <p:sp>
        <p:nvSpPr>
          <p:cNvPr id="11" name="Shape 9"/>
          <p:cNvSpPr/>
          <p:nvPr/>
        </p:nvSpPr>
        <p:spPr>
          <a:xfrm>
            <a:off x="2767523" y="2331720"/>
            <a:ext cx="457200" cy="0"/>
          </a:xfrm>
          <a:prstGeom prst="line">
            <a:avLst/>
          </a:prstGeom>
          <a:noFill/>
          <a:ln w="15240">
            <a:solidFill>
              <a:srgbClr val="A0B4C3"/>
            </a:solidFill>
            <a:prstDash val="solid"/>
          </a:ln>
        </p:spPr>
        <p:txBody>
          <a:bodyPr/>
          <a:p/>
        </p:txBody>
      </p:sp>
      <p:sp>
        <p:nvSpPr>
          <p:cNvPr id="12" name="Text 10"/>
          <p:cNvSpPr/>
          <p:nvPr/>
        </p:nvSpPr>
        <p:spPr>
          <a:xfrm>
            <a:off x="2767523" y="2441448"/>
            <a:ext cx="2036003" cy="42672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3.70x</a:t>
            </a:r>
            <a:endParaRPr lang="en-US" sz="2800" dirty="0"/>
          </a:p>
        </p:txBody>
      </p:sp>
      <p:sp>
        <p:nvSpPr>
          <p:cNvPr id="13" name="Text 11"/>
          <p:cNvSpPr/>
          <p:nvPr/>
        </p:nvSpPr>
        <p:spPr>
          <a:xfrm>
            <a:off x="2767523" y="2913888"/>
            <a:ext cx="2036003"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PROJECT MULTIPLE</a:t>
            </a:r>
            <a:endParaRPr lang="en-US" sz="850" dirty="0"/>
          </a:p>
        </p:txBody>
      </p:sp>
      <p:sp>
        <p:nvSpPr>
          <p:cNvPr id="14" name="Shape 12"/>
          <p:cNvSpPr/>
          <p:nvPr/>
        </p:nvSpPr>
        <p:spPr>
          <a:xfrm>
            <a:off x="4986406" y="2331720"/>
            <a:ext cx="457200" cy="0"/>
          </a:xfrm>
          <a:prstGeom prst="line">
            <a:avLst/>
          </a:prstGeom>
          <a:noFill/>
          <a:ln w="15240">
            <a:solidFill>
              <a:srgbClr val="A0B4C3"/>
            </a:solidFill>
            <a:prstDash val="solid"/>
          </a:ln>
        </p:spPr>
        <p:txBody>
          <a:bodyPr/>
          <a:p/>
        </p:txBody>
      </p:sp>
      <p:sp>
        <p:nvSpPr>
          <p:cNvPr id="15" name="Text 13"/>
          <p:cNvSpPr/>
          <p:nvPr/>
        </p:nvSpPr>
        <p:spPr>
          <a:xfrm>
            <a:off x="4986406" y="2441448"/>
            <a:ext cx="2036003" cy="42672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15.73%</a:t>
            </a:r>
            <a:endParaRPr lang="en-US" sz="2800" dirty="0"/>
          </a:p>
        </p:txBody>
      </p:sp>
      <p:sp>
        <p:nvSpPr>
          <p:cNvPr id="16" name="Text 14"/>
          <p:cNvSpPr/>
          <p:nvPr/>
        </p:nvSpPr>
        <p:spPr>
          <a:xfrm>
            <a:off x="4986406" y="2913888"/>
            <a:ext cx="2036003"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LP IRR (NET)</a:t>
            </a:r>
            <a:endParaRPr lang="en-US" sz="850" dirty="0"/>
          </a:p>
        </p:txBody>
      </p:sp>
      <p:sp>
        <p:nvSpPr>
          <p:cNvPr id="17" name="Shape 15"/>
          <p:cNvSpPr/>
          <p:nvPr/>
        </p:nvSpPr>
        <p:spPr>
          <a:xfrm>
            <a:off x="7205289" y="2331720"/>
            <a:ext cx="457200" cy="0"/>
          </a:xfrm>
          <a:prstGeom prst="line">
            <a:avLst/>
          </a:prstGeom>
          <a:noFill/>
          <a:ln w="15240">
            <a:solidFill>
              <a:srgbClr val="A0B4C3"/>
            </a:solidFill>
            <a:prstDash val="solid"/>
          </a:ln>
        </p:spPr>
        <p:txBody>
          <a:bodyPr/>
          <a:p/>
        </p:txBody>
      </p:sp>
      <p:sp>
        <p:nvSpPr>
          <p:cNvPr id="18" name="Text 16"/>
          <p:cNvSpPr/>
          <p:nvPr/>
        </p:nvSpPr>
        <p:spPr>
          <a:xfrm>
            <a:off x="7205289" y="2441448"/>
            <a:ext cx="2036003" cy="42672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3.11x</a:t>
            </a:r>
            <a:endParaRPr lang="en-US" sz="2800" dirty="0"/>
          </a:p>
        </p:txBody>
      </p:sp>
      <p:sp>
        <p:nvSpPr>
          <p:cNvPr id="19" name="Text 17"/>
          <p:cNvSpPr/>
          <p:nvPr/>
        </p:nvSpPr>
        <p:spPr>
          <a:xfrm>
            <a:off x="7205289" y="2913888"/>
            <a:ext cx="2036003"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LP EQUITY MULTIPLE</a:t>
            </a:r>
            <a:endParaRPr lang="en-US" sz="850" dirty="0"/>
          </a:p>
        </p:txBody>
      </p:sp>
      <p:sp>
        <p:nvSpPr>
          <p:cNvPr id="20" name="Shape 18"/>
          <p:cNvSpPr/>
          <p:nvPr/>
        </p:nvSpPr>
        <p:spPr>
          <a:xfrm>
            <a:off x="9424172" y="2331720"/>
            <a:ext cx="457200" cy="0"/>
          </a:xfrm>
          <a:prstGeom prst="line">
            <a:avLst/>
          </a:prstGeom>
          <a:noFill/>
          <a:ln w="15240">
            <a:solidFill>
              <a:srgbClr val="A0B4C3"/>
            </a:solidFill>
            <a:prstDash val="solid"/>
          </a:ln>
        </p:spPr>
        <p:txBody>
          <a:bodyPr/>
          <a:p/>
        </p:txBody>
      </p:sp>
      <p:sp>
        <p:nvSpPr>
          <p:cNvPr id="21" name="Text 19"/>
          <p:cNvSpPr/>
          <p:nvPr/>
        </p:nvSpPr>
        <p:spPr>
          <a:xfrm>
            <a:off x="9424172" y="2441448"/>
            <a:ext cx="2036003" cy="42672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8.22%</a:t>
            </a:r>
            <a:endParaRPr lang="en-US" sz="2800" dirty="0"/>
          </a:p>
        </p:txBody>
      </p:sp>
      <p:sp>
        <p:nvSpPr>
          <p:cNvPr id="22" name="Text 20"/>
          <p:cNvSpPr/>
          <p:nvPr/>
        </p:nvSpPr>
        <p:spPr>
          <a:xfrm>
            <a:off x="9424172" y="2913888"/>
            <a:ext cx="2036003"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AVG CASH-ON-CASH</a:t>
            </a:r>
            <a:endParaRPr lang="en-US" sz="850" dirty="0"/>
          </a:p>
        </p:txBody>
      </p:sp>
      <p:sp>
        <p:nvSpPr>
          <p:cNvPr id="23" name="Text 21"/>
          <p:cNvSpPr/>
          <p:nvPr/>
        </p:nvSpPr>
        <p:spPr>
          <a:xfrm>
            <a:off x="548640" y="3703320"/>
            <a:ext cx="5029200"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INVESTMENT SUMMARY</a:t>
            </a:r>
            <a:endParaRPr lang="en-US" sz="900" dirty="0"/>
          </a:p>
        </p:txBody>
      </p:sp>
      <p:sp>
        <p:nvSpPr>
          <p:cNvPr id="24" name="Shape 22"/>
          <p:cNvSpPr/>
          <p:nvPr/>
        </p:nvSpPr>
        <p:spPr>
          <a:xfrm>
            <a:off x="548640" y="4023360"/>
            <a:ext cx="5029200" cy="0"/>
          </a:xfrm>
          <a:prstGeom prst="line">
            <a:avLst/>
          </a:prstGeom>
          <a:noFill/>
          <a:ln w="6350">
            <a:solidFill>
              <a:srgbClr val="D4D6DC"/>
            </a:solidFill>
            <a:prstDash val="solid"/>
          </a:ln>
        </p:spPr>
        <p:txBody>
          <a:bodyPr/>
          <a:p/>
        </p:txBody>
      </p:sp>
      <p:sp>
        <p:nvSpPr>
          <p:cNvPr id="25" name="Text 23"/>
          <p:cNvSpPr/>
          <p:nvPr/>
        </p:nvSpPr>
        <p:spPr>
          <a:xfrm>
            <a:off x="6309360" y="3703320"/>
            <a:ext cx="5029200"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MODELED EXIT — LAND SALE</a:t>
            </a:r>
            <a:endParaRPr lang="en-US" sz="900" dirty="0"/>
          </a:p>
        </p:txBody>
      </p:sp>
      <p:sp>
        <p:nvSpPr>
          <p:cNvPr id="26" name="Shape 24"/>
          <p:cNvSpPr/>
          <p:nvPr/>
        </p:nvSpPr>
        <p:spPr>
          <a:xfrm>
            <a:off x="6309360" y="4023360"/>
            <a:ext cx="5029200" cy="0"/>
          </a:xfrm>
          <a:prstGeom prst="line">
            <a:avLst/>
          </a:prstGeom>
          <a:noFill/>
          <a:ln w="6350">
            <a:solidFill>
              <a:srgbClr val="D4D6DC"/>
            </a:solidFill>
            <a:prstDash val="solid"/>
          </a:ln>
        </p:spPr>
        <p:txBody>
          <a:bodyPr/>
          <a:p/>
        </p:txBody>
      </p:sp>
      <p:sp>
        <p:nvSpPr>
          <p:cNvPr id="27" name="Text 25"/>
          <p:cNvSpPr/>
          <p:nvPr/>
        </p:nvSpPr>
        <p:spPr>
          <a:xfrm>
            <a:off x="548640" y="4114800"/>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Purchase Price</a:t>
            </a:r>
            <a:endParaRPr lang="en-US" sz="1000" dirty="0"/>
          </a:p>
        </p:txBody>
      </p:sp>
      <p:sp>
        <p:nvSpPr>
          <p:cNvPr id="28" name="Text 26"/>
          <p:cNvSpPr/>
          <p:nvPr/>
        </p:nvSpPr>
        <p:spPr>
          <a:xfrm>
            <a:off x="3566160" y="4114800"/>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$31,750,000</a:t>
            </a:r>
            <a:endParaRPr lang="en-US" sz="1000" dirty="0"/>
          </a:p>
        </p:txBody>
      </p:sp>
      <p:sp>
        <p:nvSpPr>
          <p:cNvPr id="29" name="Shape 27"/>
          <p:cNvSpPr/>
          <p:nvPr/>
        </p:nvSpPr>
        <p:spPr>
          <a:xfrm>
            <a:off x="548640" y="4398264"/>
            <a:ext cx="5029200" cy="0"/>
          </a:xfrm>
          <a:prstGeom prst="line">
            <a:avLst/>
          </a:prstGeom>
          <a:noFill/>
          <a:ln w="5080">
            <a:solidFill>
              <a:srgbClr val="D4D6DC"/>
            </a:solidFill>
            <a:prstDash val="solid"/>
          </a:ln>
        </p:spPr>
        <p:txBody>
          <a:bodyPr/>
          <a:p/>
        </p:txBody>
      </p:sp>
      <p:sp>
        <p:nvSpPr>
          <p:cNvPr id="30" name="Text 28"/>
          <p:cNvSpPr/>
          <p:nvPr/>
        </p:nvSpPr>
        <p:spPr>
          <a:xfrm>
            <a:off x="548640" y="4407408"/>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Total Basis</a:t>
            </a:r>
            <a:endParaRPr lang="en-US" sz="1000" dirty="0"/>
          </a:p>
        </p:txBody>
      </p:sp>
      <p:sp>
        <p:nvSpPr>
          <p:cNvPr id="31" name="Text 29"/>
          <p:cNvSpPr/>
          <p:nvPr/>
        </p:nvSpPr>
        <p:spPr>
          <a:xfrm>
            <a:off x="3566160" y="4407408"/>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$32,500,000</a:t>
            </a:r>
            <a:endParaRPr lang="en-US" sz="1000" dirty="0"/>
          </a:p>
        </p:txBody>
      </p:sp>
      <p:sp>
        <p:nvSpPr>
          <p:cNvPr id="32" name="Shape 30"/>
          <p:cNvSpPr/>
          <p:nvPr/>
        </p:nvSpPr>
        <p:spPr>
          <a:xfrm>
            <a:off x="548640" y="4690872"/>
            <a:ext cx="5029200" cy="0"/>
          </a:xfrm>
          <a:prstGeom prst="line">
            <a:avLst/>
          </a:prstGeom>
          <a:noFill/>
          <a:ln w="5080">
            <a:solidFill>
              <a:srgbClr val="D4D6DC"/>
            </a:solidFill>
            <a:prstDash val="solid"/>
          </a:ln>
        </p:spPr>
        <p:txBody>
          <a:bodyPr/>
          <a:p/>
        </p:txBody>
      </p:sp>
      <p:sp>
        <p:nvSpPr>
          <p:cNvPr id="33" name="Text 31"/>
          <p:cNvSpPr/>
          <p:nvPr/>
        </p:nvSpPr>
        <p:spPr>
          <a:xfrm>
            <a:off x="548640" y="4700016"/>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Going-In Cap Rate</a:t>
            </a:r>
            <a:endParaRPr lang="en-US" sz="1000" dirty="0"/>
          </a:p>
        </p:txBody>
      </p:sp>
      <p:sp>
        <p:nvSpPr>
          <p:cNvPr id="34" name="Text 32"/>
          <p:cNvSpPr/>
          <p:nvPr/>
        </p:nvSpPr>
        <p:spPr>
          <a:xfrm>
            <a:off x="3566160" y="4700016"/>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5.94%</a:t>
            </a:r>
            <a:endParaRPr lang="en-US" sz="1000" dirty="0"/>
          </a:p>
        </p:txBody>
      </p:sp>
      <p:sp>
        <p:nvSpPr>
          <p:cNvPr id="35" name="Shape 33"/>
          <p:cNvSpPr/>
          <p:nvPr/>
        </p:nvSpPr>
        <p:spPr>
          <a:xfrm>
            <a:off x="548640" y="4983480"/>
            <a:ext cx="5029200" cy="0"/>
          </a:xfrm>
          <a:prstGeom prst="line">
            <a:avLst/>
          </a:prstGeom>
          <a:noFill/>
          <a:ln w="5080">
            <a:solidFill>
              <a:srgbClr val="D4D6DC"/>
            </a:solidFill>
            <a:prstDash val="solid"/>
          </a:ln>
        </p:spPr>
        <p:txBody>
          <a:bodyPr/>
          <a:p/>
        </p:txBody>
      </p:sp>
      <p:sp>
        <p:nvSpPr>
          <p:cNvPr id="36" name="Text 34"/>
          <p:cNvSpPr/>
          <p:nvPr/>
        </p:nvSpPr>
        <p:spPr>
          <a:xfrm>
            <a:off x="548640" y="4992624"/>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Year 1 NOI (MTM)</a:t>
            </a:r>
            <a:endParaRPr lang="en-US" sz="1000" dirty="0"/>
          </a:p>
        </p:txBody>
      </p:sp>
      <p:sp>
        <p:nvSpPr>
          <p:cNvPr id="37" name="Text 35"/>
          <p:cNvSpPr/>
          <p:nvPr/>
        </p:nvSpPr>
        <p:spPr>
          <a:xfrm>
            <a:off x="3566160" y="4992624"/>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$1,982,029</a:t>
            </a:r>
            <a:endParaRPr lang="en-US" sz="1000" dirty="0"/>
          </a:p>
        </p:txBody>
      </p:sp>
      <p:sp>
        <p:nvSpPr>
          <p:cNvPr id="38" name="Shape 36"/>
          <p:cNvSpPr/>
          <p:nvPr/>
        </p:nvSpPr>
        <p:spPr>
          <a:xfrm>
            <a:off x="548640" y="5276088"/>
            <a:ext cx="5029200" cy="0"/>
          </a:xfrm>
          <a:prstGeom prst="line">
            <a:avLst/>
          </a:prstGeom>
          <a:noFill/>
          <a:ln w="5080">
            <a:solidFill>
              <a:srgbClr val="D4D6DC"/>
            </a:solidFill>
            <a:prstDash val="solid"/>
          </a:ln>
        </p:spPr>
        <p:txBody>
          <a:bodyPr/>
          <a:p/>
        </p:txBody>
      </p:sp>
      <p:sp>
        <p:nvSpPr>
          <p:cNvPr id="39" name="Text 37"/>
          <p:cNvSpPr/>
          <p:nvPr/>
        </p:nvSpPr>
        <p:spPr>
          <a:xfrm>
            <a:off x="548640" y="5285232"/>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LP Equity Required</a:t>
            </a:r>
            <a:endParaRPr lang="en-US" sz="1000" dirty="0"/>
          </a:p>
        </p:txBody>
      </p:sp>
      <p:sp>
        <p:nvSpPr>
          <p:cNvPr id="40" name="Text 38"/>
          <p:cNvSpPr/>
          <p:nvPr/>
        </p:nvSpPr>
        <p:spPr>
          <a:xfrm>
            <a:off x="3566160" y="5285232"/>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$14,000,000</a:t>
            </a:r>
            <a:endParaRPr lang="en-US" sz="1000" dirty="0"/>
          </a:p>
        </p:txBody>
      </p:sp>
      <p:sp>
        <p:nvSpPr>
          <p:cNvPr id="41" name="Shape 39"/>
          <p:cNvSpPr/>
          <p:nvPr/>
        </p:nvSpPr>
        <p:spPr>
          <a:xfrm>
            <a:off x="548640" y="5568696"/>
            <a:ext cx="5029200" cy="0"/>
          </a:xfrm>
          <a:prstGeom prst="line">
            <a:avLst/>
          </a:prstGeom>
          <a:noFill/>
          <a:ln w="5080">
            <a:solidFill>
              <a:srgbClr val="D4D6DC"/>
            </a:solidFill>
            <a:prstDash val="solid"/>
          </a:ln>
        </p:spPr>
        <p:txBody>
          <a:bodyPr/>
          <a:p/>
        </p:txBody>
      </p:sp>
      <p:sp>
        <p:nvSpPr>
          <p:cNvPr id="42" name="Text 40"/>
          <p:cNvSpPr/>
          <p:nvPr/>
        </p:nvSpPr>
        <p:spPr>
          <a:xfrm>
            <a:off x="548640" y="5577840"/>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Senior Debt (SouthState · 60% LTV)</a:t>
            </a:r>
            <a:endParaRPr lang="en-US" sz="1000" dirty="0"/>
          </a:p>
        </p:txBody>
      </p:sp>
      <p:sp>
        <p:nvSpPr>
          <p:cNvPr id="43" name="Text 41"/>
          <p:cNvSpPr/>
          <p:nvPr/>
        </p:nvSpPr>
        <p:spPr>
          <a:xfrm>
            <a:off x="3566160" y="5577840"/>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$19,500,000</a:t>
            </a:r>
            <a:endParaRPr lang="en-US" sz="1000" dirty="0"/>
          </a:p>
        </p:txBody>
      </p:sp>
      <p:sp>
        <p:nvSpPr>
          <p:cNvPr id="44" name="Shape 42"/>
          <p:cNvSpPr/>
          <p:nvPr/>
        </p:nvSpPr>
        <p:spPr>
          <a:xfrm>
            <a:off x="548640" y="5861304"/>
            <a:ext cx="5029200" cy="0"/>
          </a:xfrm>
          <a:prstGeom prst="line">
            <a:avLst/>
          </a:prstGeom>
          <a:noFill/>
          <a:ln w="5080">
            <a:solidFill>
              <a:srgbClr val="D4D6DC"/>
            </a:solidFill>
            <a:prstDash val="solid"/>
          </a:ln>
        </p:spPr>
        <p:txBody>
          <a:bodyPr/>
          <a:p/>
        </p:txBody>
      </p:sp>
      <p:sp>
        <p:nvSpPr>
          <p:cNvPr id="45" name="Text 43"/>
          <p:cNvSpPr/>
          <p:nvPr/>
        </p:nvSpPr>
        <p:spPr>
          <a:xfrm>
            <a:off x="548640" y="5870448"/>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Interest Rate</a:t>
            </a:r>
            <a:endParaRPr lang="en-US" sz="1000" dirty="0"/>
          </a:p>
        </p:txBody>
      </p:sp>
      <p:sp>
        <p:nvSpPr>
          <p:cNvPr id="46" name="Text 44"/>
          <p:cNvSpPr/>
          <p:nvPr/>
        </p:nvSpPr>
        <p:spPr>
          <a:xfrm>
            <a:off x="3566160" y="5870448"/>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6.06%</a:t>
            </a:r>
            <a:endParaRPr lang="en-US" sz="1000" dirty="0"/>
          </a:p>
        </p:txBody>
      </p:sp>
      <p:sp>
        <p:nvSpPr>
          <p:cNvPr id="47" name="Shape 45"/>
          <p:cNvSpPr/>
          <p:nvPr/>
        </p:nvSpPr>
        <p:spPr>
          <a:xfrm>
            <a:off x="548640" y="6153912"/>
            <a:ext cx="5029200" cy="0"/>
          </a:xfrm>
          <a:prstGeom prst="line">
            <a:avLst/>
          </a:prstGeom>
          <a:noFill/>
          <a:ln w="5080">
            <a:solidFill>
              <a:srgbClr val="D4D6DC"/>
            </a:solidFill>
            <a:prstDash val="solid"/>
          </a:ln>
        </p:spPr>
        <p:txBody>
          <a:bodyPr/>
          <a:p/>
        </p:txBody>
      </p:sp>
      <p:sp>
        <p:nvSpPr>
          <p:cNvPr id="48" name="Text 46"/>
          <p:cNvSpPr/>
          <p:nvPr/>
        </p:nvSpPr>
        <p:spPr>
          <a:xfrm>
            <a:off x="548640" y="6163056"/>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I/O → Amortization</a:t>
            </a:r>
            <a:endParaRPr lang="en-US" sz="1000" dirty="0"/>
          </a:p>
        </p:txBody>
      </p:sp>
      <p:sp>
        <p:nvSpPr>
          <p:cNvPr id="49" name="Text 47"/>
          <p:cNvSpPr/>
          <p:nvPr/>
        </p:nvSpPr>
        <p:spPr>
          <a:xfrm>
            <a:off x="3566160" y="6163056"/>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2-yr IO + 3-yr P&amp;I (30-yr Am)</a:t>
            </a:r>
            <a:endParaRPr lang="en-US" sz="1000" dirty="0"/>
          </a:p>
        </p:txBody>
      </p:sp>
      <p:sp>
        <p:nvSpPr>
          <p:cNvPr id="50" name="Shape 48"/>
          <p:cNvSpPr/>
          <p:nvPr/>
        </p:nvSpPr>
        <p:spPr>
          <a:xfrm>
            <a:off x="548640" y="6446520"/>
            <a:ext cx="5029200" cy="0"/>
          </a:xfrm>
          <a:prstGeom prst="line">
            <a:avLst/>
          </a:prstGeom>
          <a:noFill/>
          <a:ln w="5080">
            <a:solidFill>
              <a:srgbClr val="D4D6DC"/>
            </a:solidFill>
            <a:prstDash val="solid"/>
          </a:ln>
        </p:spPr>
        <p:txBody>
          <a:bodyPr/>
          <a:p/>
        </p:txBody>
      </p:sp>
      <p:sp>
        <p:nvSpPr>
          <p:cNvPr id="51" name="Text 49"/>
          <p:cNvSpPr/>
          <p:nvPr/>
        </p:nvSpPr>
        <p:spPr>
          <a:xfrm>
            <a:off x="6309360" y="4114800"/>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Land Sale (197,762 SF × $300/SF)</a:t>
            </a:r>
            <a:endParaRPr lang="en-US" sz="1000" dirty="0"/>
          </a:p>
        </p:txBody>
      </p:sp>
      <p:sp>
        <p:nvSpPr>
          <p:cNvPr id="52" name="Text 50"/>
          <p:cNvSpPr/>
          <p:nvPr/>
        </p:nvSpPr>
        <p:spPr>
          <a:xfrm>
            <a:off x="9326880" y="4114800"/>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$59,328,600</a:t>
            </a:r>
            <a:endParaRPr lang="en-US" sz="1000" dirty="0"/>
          </a:p>
        </p:txBody>
      </p:sp>
      <p:sp>
        <p:nvSpPr>
          <p:cNvPr id="53" name="Shape 51"/>
          <p:cNvSpPr/>
          <p:nvPr/>
        </p:nvSpPr>
        <p:spPr>
          <a:xfrm>
            <a:off x="6309360" y="4398264"/>
            <a:ext cx="5029200" cy="0"/>
          </a:xfrm>
          <a:prstGeom prst="line">
            <a:avLst/>
          </a:prstGeom>
          <a:noFill/>
          <a:ln w="5080">
            <a:solidFill>
              <a:srgbClr val="D4D6DC"/>
            </a:solidFill>
            <a:prstDash val="solid"/>
          </a:ln>
        </p:spPr>
        <p:txBody>
          <a:bodyPr/>
          <a:p/>
        </p:txBody>
      </p:sp>
      <p:sp>
        <p:nvSpPr>
          <p:cNvPr id="54" name="Text 52"/>
          <p:cNvSpPr/>
          <p:nvPr/>
        </p:nvSpPr>
        <p:spPr>
          <a:xfrm>
            <a:off x="6309360" y="4407408"/>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Less: Loan Payoff</a:t>
            </a:r>
            <a:endParaRPr lang="en-US" sz="1000" dirty="0"/>
          </a:p>
        </p:txBody>
      </p:sp>
      <p:sp>
        <p:nvSpPr>
          <p:cNvPr id="55" name="Text 53"/>
          <p:cNvSpPr/>
          <p:nvPr/>
        </p:nvSpPr>
        <p:spPr>
          <a:xfrm>
            <a:off x="9326880" y="4407408"/>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($25,374,931)</a:t>
            </a:r>
            <a:endParaRPr lang="en-US" sz="1000" dirty="0"/>
          </a:p>
        </p:txBody>
      </p:sp>
      <p:sp>
        <p:nvSpPr>
          <p:cNvPr id="56" name="Shape 54"/>
          <p:cNvSpPr/>
          <p:nvPr/>
        </p:nvSpPr>
        <p:spPr>
          <a:xfrm>
            <a:off x="6309360" y="4690872"/>
            <a:ext cx="5029200" cy="0"/>
          </a:xfrm>
          <a:prstGeom prst="line">
            <a:avLst/>
          </a:prstGeom>
          <a:noFill/>
          <a:ln w="5080">
            <a:solidFill>
              <a:srgbClr val="D4D6DC"/>
            </a:solidFill>
            <a:prstDash val="solid"/>
          </a:ln>
        </p:spPr>
        <p:txBody>
          <a:bodyPr/>
          <a:p/>
        </p:txBody>
      </p:sp>
      <p:sp>
        <p:nvSpPr>
          <p:cNvPr id="57" name="Text 55"/>
          <p:cNvSpPr/>
          <p:nvPr/>
        </p:nvSpPr>
        <p:spPr>
          <a:xfrm>
            <a:off x="6309360" y="4700016"/>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Less: Disposition Costs (2.0%)</a:t>
            </a:r>
            <a:endParaRPr lang="en-US" sz="1000" dirty="0"/>
          </a:p>
        </p:txBody>
      </p:sp>
      <p:sp>
        <p:nvSpPr>
          <p:cNvPr id="58" name="Text 56"/>
          <p:cNvSpPr/>
          <p:nvPr/>
        </p:nvSpPr>
        <p:spPr>
          <a:xfrm>
            <a:off x="9326880" y="4700016"/>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($1,186,572)</a:t>
            </a:r>
            <a:endParaRPr lang="en-US" sz="1000" dirty="0"/>
          </a:p>
        </p:txBody>
      </p:sp>
      <p:sp>
        <p:nvSpPr>
          <p:cNvPr id="59" name="Shape 57"/>
          <p:cNvSpPr/>
          <p:nvPr/>
        </p:nvSpPr>
        <p:spPr>
          <a:xfrm>
            <a:off x="6309360" y="4983480"/>
            <a:ext cx="5029200" cy="0"/>
          </a:xfrm>
          <a:prstGeom prst="line">
            <a:avLst/>
          </a:prstGeom>
          <a:noFill/>
          <a:ln w="5080">
            <a:solidFill>
              <a:srgbClr val="D4D6DC"/>
            </a:solidFill>
            <a:prstDash val="solid"/>
          </a:ln>
        </p:spPr>
        <p:txBody>
          <a:bodyPr/>
          <a:p/>
        </p:txBody>
      </p:sp>
      <p:sp>
        <p:nvSpPr>
          <p:cNvPr id="60" name="Text 58"/>
          <p:cNvSpPr/>
          <p:nvPr/>
        </p:nvSpPr>
        <p:spPr>
          <a:xfrm>
            <a:off x="6309360" y="4992624"/>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Net Proceeds to Equity</a:t>
            </a:r>
            <a:endParaRPr lang="en-US" sz="1000" dirty="0"/>
          </a:p>
        </p:txBody>
      </p:sp>
      <p:sp>
        <p:nvSpPr>
          <p:cNvPr id="61" name="Text 59"/>
          <p:cNvSpPr/>
          <p:nvPr/>
        </p:nvSpPr>
        <p:spPr>
          <a:xfrm>
            <a:off x="9326880" y="4992624"/>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$32,767,097</a:t>
            </a:r>
            <a:endParaRPr lang="en-US" sz="1000" dirty="0"/>
          </a:p>
        </p:txBody>
      </p:sp>
      <p:sp>
        <p:nvSpPr>
          <p:cNvPr id="62" name="Shape 60"/>
          <p:cNvSpPr/>
          <p:nvPr/>
        </p:nvSpPr>
        <p:spPr>
          <a:xfrm>
            <a:off x="6309360" y="5276088"/>
            <a:ext cx="5029200" cy="0"/>
          </a:xfrm>
          <a:prstGeom prst="line">
            <a:avLst/>
          </a:prstGeom>
          <a:noFill/>
          <a:ln w="5080">
            <a:solidFill>
              <a:srgbClr val="D4D6DC"/>
            </a:solidFill>
            <a:prstDash val="solid"/>
          </a:ln>
        </p:spPr>
        <p:txBody>
          <a:bodyPr/>
          <a:p/>
        </p:txBody>
      </p:sp>
      <p:sp>
        <p:nvSpPr>
          <p:cNvPr id="63" name="Text 61"/>
          <p:cNvSpPr/>
          <p:nvPr/>
        </p:nvSpPr>
        <p:spPr>
          <a:xfrm>
            <a:off x="6309360" y="5285232"/>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 Op CF + Refi + Y10 Escrow</a:t>
            </a:r>
            <a:endParaRPr lang="en-US" sz="1000" dirty="0"/>
          </a:p>
        </p:txBody>
      </p:sp>
      <p:sp>
        <p:nvSpPr>
          <p:cNvPr id="64" name="Text 62"/>
          <p:cNvSpPr/>
          <p:nvPr/>
        </p:nvSpPr>
        <p:spPr>
          <a:xfrm>
            <a:off x="9326880" y="5285232"/>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$18,993,094</a:t>
            </a:r>
            <a:endParaRPr lang="en-US" sz="1000" dirty="0"/>
          </a:p>
        </p:txBody>
      </p:sp>
      <p:sp>
        <p:nvSpPr>
          <p:cNvPr id="65" name="Shape 63"/>
          <p:cNvSpPr/>
          <p:nvPr/>
        </p:nvSpPr>
        <p:spPr>
          <a:xfrm>
            <a:off x="6309360" y="5568696"/>
            <a:ext cx="5029200" cy="0"/>
          </a:xfrm>
          <a:prstGeom prst="line">
            <a:avLst/>
          </a:prstGeom>
          <a:noFill/>
          <a:ln w="5080">
            <a:solidFill>
              <a:srgbClr val="D4D6DC"/>
            </a:solidFill>
            <a:prstDash val="solid"/>
          </a:ln>
        </p:spPr>
        <p:txBody>
          <a:bodyPr/>
          <a:p/>
        </p:txBody>
      </p:sp>
      <p:sp>
        <p:nvSpPr>
          <p:cNvPr id="66" name="Text 64"/>
          <p:cNvSpPr/>
          <p:nvPr/>
        </p:nvSpPr>
        <p:spPr>
          <a:xfrm>
            <a:off x="6309360" y="5577840"/>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Total Distributions</a:t>
            </a:r>
            <a:endParaRPr lang="en-US" sz="1000" dirty="0"/>
          </a:p>
        </p:txBody>
      </p:sp>
      <p:sp>
        <p:nvSpPr>
          <p:cNvPr id="67" name="Text 65"/>
          <p:cNvSpPr/>
          <p:nvPr/>
        </p:nvSpPr>
        <p:spPr>
          <a:xfrm>
            <a:off x="9326880" y="5577840"/>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$51,760,191</a:t>
            </a:r>
            <a:endParaRPr lang="en-US" sz="1000" dirty="0"/>
          </a:p>
        </p:txBody>
      </p:sp>
      <p:sp>
        <p:nvSpPr>
          <p:cNvPr id="68" name="Shape 66"/>
          <p:cNvSpPr/>
          <p:nvPr/>
        </p:nvSpPr>
        <p:spPr>
          <a:xfrm>
            <a:off x="6309360" y="5861304"/>
            <a:ext cx="5029200" cy="0"/>
          </a:xfrm>
          <a:prstGeom prst="line">
            <a:avLst/>
          </a:prstGeom>
          <a:noFill/>
          <a:ln w="5080">
            <a:solidFill>
              <a:srgbClr val="D4D6DC"/>
            </a:solidFill>
            <a:prstDash val="solid"/>
          </a:ln>
        </p:spPr>
        <p:txBody>
          <a:bodyPr/>
          <a:p/>
        </p:txBody>
      </p:sp>
      <p:sp>
        <p:nvSpPr>
          <p:cNvPr id="69" name="Text 67"/>
          <p:cNvSpPr/>
          <p:nvPr/>
        </p:nvSpPr>
        <p:spPr>
          <a:xfrm>
            <a:off x="6309360" y="5870448"/>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LP Total Distributions</a:t>
            </a:r>
            <a:endParaRPr lang="en-US" sz="1000" dirty="0"/>
          </a:p>
        </p:txBody>
      </p:sp>
      <p:sp>
        <p:nvSpPr>
          <p:cNvPr id="70" name="Text 68"/>
          <p:cNvSpPr/>
          <p:nvPr/>
        </p:nvSpPr>
        <p:spPr>
          <a:xfrm>
            <a:off x="9326880" y="5870448"/>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$43,508,153</a:t>
            </a:r>
            <a:endParaRPr lang="en-US" sz="1000" dirty="0"/>
          </a:p>
        </p:txBody>
      </p:sp>
      <p:sp>
        <p:nvSpPr>
          <p:cNvPr id="71" name="Shape 69"/>
          <p:cNvSpPr/>
          <p:nvPr/>
        </p:nvSpPr>
        <p:spPr>
          <a:xfrm>
            <a:off x="6309360" y="6153912"/>
            <a:ext cx="5029200" cy="0"/>
          </a:xfrm>
          <a:prstGeom prst="line">
            <a:avLst/>
          </a:prstGeom>
          <a:noFill/>
          <a:ln w="5080">
            <a:solidFill>
              <a:srgbClr val="D4D6DC"/>
            </a:solidFill>
            <a:prstDash val="solid"/>
          </a:ln>
        </p:spPr>
        <p:txBody>
          <a:bodyPr/>
          <a:p/>
        </p:txBody>
      </p:sp>
      <p:sp>
        <p:nvSpPr>
          <p:cNvPr id="72" name="Text 70"/>
          <p:cNvSpPr/>
          <p:nvPr/>
        </p:nvSpPr>
        <p:spPr>
          <a:xfrm>
            <a:off x="6309360" y="6163056"/>
            <a:ext cx="3017520" cy="256032"/>
          </a:xfrm>
          <a:prstGeom prst="rect">
            <a:avLst/>
          </a:prstGeom>
          <a:noFill/>
          <a:ln/>
        </p:spPr>
        <p:txBody>
          <a:bodyPr wrap="square" lIns="0" tIns="0" rIns="0" bIns="0" rtlCol="0" anchor="ctr"/>
          <a:lstStyle/>
          <a:p>
            <a:pPr indent="0" marL="0">
              <a:buNone/>
            </a:pPr>
            <a:r>
              <a:rPr lang="en-US" sz="1000" dirty="0">
                <a:solidFill>
                  <a:srgbClr val="1E2A50"/>
                </a:solidFill>
                <a:latin typeface="Gotham Book" pitchFamily="34" charset="0"/>
                <a:ea typeface="Gotham Book" pitchFamily="34" charset="-122"/>
                <a:cs typeface="Gotham Book" pitchFamily="34" charset="-120"/>
              </a:rPr>
              <a:t>Avg Cash-on-Cash</a:t>
            </a:r>
            <a:endParaRPr lang="en-US" sz="1000" dirty="0"/>
          </a:p>
        </p:txBody>
      </p:sp>
      <p:sp>
        <p:nvSpPr>
          <p:cNvPr id="73" name="Text 71"/>
          <p:cNvSpPr/>
          <p:nvPr/>
        </p:nvSpPr>
        <p:spPr>
          <a:xfrm>
            <a:off x="9326880" y="6163056"/>
            <a:ext cx="2011680" cy="256032"/>
          </a:xfrm>
          <a:prstGeom prst="rect">
            <a:avLst/>
          </a:prstGeom>
          <a:noFill/>
          <a:ln/>
        </p:spPr>
        <p:txBody>
          <a:bodyPr wrap="square" lIns="0" tIns="0" rIns="0" bIns="0" rtlCol="0" anchor="ctr"/>
          <a:lstStyle/>
          <a:p>
            <a:pPr algn="r" indent="0" marL="0">
              <a:buNone/>
            </a:pPr>
            <a:r>
              <a:rPr lang="en-US" sz="1000" b="1" dirty="0">
                <a:solidFill>
                  <a:srgbClr val="0B163C"/>
                </a:solidFill>
                <a:latin typeface="Joost Medium" pitchFamily="34" charset="0"/>
                <a:ea typeface="Joost Medium" pitchFamily="34" charset="-122"/>
                <a:cs typeface="Joost Medium" pitchFamily="34" charset="-120"/>
              </a:rPr>
              <a:t>8.22%</a:t>
            </a:r>
            <a:endParaRPr lang="en-US" sz="1000" dirty="0"/>
          </a:p>
        </p:txBody>
      </p:sp>
      <p:sp>
        <p:nvSpPr>
          <p:cNvPr id="74" name="Shape 72"/>
          <p:cNvSpPr/>
          <p:nvPr/>
        </p:nvSpPr>
        <p:spPr>
          <a:xfrm>
            <a:off x="6309360" y="6446520"/>
            <a:ext cx="5029200" cy="0"/>
          </a:xfrm>
          <a:prstGeom prst="line">
            <a:avLst/>
          </a:prstGeom>
          <a:noFill/>
          <a:ln w="5080">
            <a:solidFill>
              <a:srgbClr val="D4D6DC"/>
            </a:solidFill>
            <a:prstDash val="solid"/>
          </a:ln>
        </p:spPr>
        <p:txBody>
          <a:bodyPr/>
          <a:p/>
        </p:txBody>
      </p:sp>
      <p:sp>
        <p:nvSpPr>
          <p:cNvPr id="75" name="Shape 73"/>
          <p:cNvSpPr/>
          <p:nvPr/>
        </p:nvSpPr>
        <p:spPr>
          <a:xfrm>
            <a:off x="548640" y="6446520"/>
            <a:ext cx="11094415" cy="0"/>
          </a:xfrm>
          <a:prstGeom prst="line">
            <a:avLst/>
          </a:prstGeom>
          <a:noFill/>
          <a:ln w="6350">
            <a:solidFill>
              <a:srgbClr val="D4D6DC"/>
            </a:solidFill>
            <a:prstDash val="solid"/>
          </a:ln>
        </p:spPr>
        <p:txBody>
          <a:bodyPr/>
          <a:p/>
        </p:txBody>
      </p:sp>
      <p:sp>
        <p:nvSpPr>
          <p:cNvPr id="76" name="Text 74"/>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77" name="Text 75"/>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78" name="Text 76"/>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1</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02</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THE PROPERTY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Property Overview</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pic>
        <p:nvPicPr>
          <p:cNvPr id="7" name="Image 0" descr="/sessions/funny-laughing-keller/work/ssf_unpacked/ppt/media/image2.jpeg"/>
          <p:cNvPicPr>
            <a:picLocks noChangeAspect="1"/>
          </p:cNvPicPr>
          <p:nvPr/>
        </p:nvPicPr>
        <p:blipFill>
          <a:blip r:embed="rId1"/>
          <a:srcRect l="0" r="0" t="0" b="0"/>
          <a:stretch/>
        </p:blipFill>
        <p:spPr>
          <a:xfrm>
            <a:off x="548640" y="1783080"/>
            <a:ext cx="5410048" cy="1783080"/>
          </a:xfrm>
          <a:prstGeom prst="rect">
            <a:avLst/>
          </a:prstGeom>
        </p:spPr>
      </p:pic>
      <p:sp>
        <p:nvSpPr>
          <p:cNvPr id="8" name="Shape 5"/>
          <p:cNvSpPr/>
          <p:nvPr/>
        </p:nvSpPr>
        <p:spPr>
          <a:xfrm>
            <a:off x="548640" y="3639312"/>
            <a:ext cx="274320" cy="0"/>
          </a:xfrm>
          <a:prstGeom prst="line">
            <a:avLst/>
          </a:prstGeom>
          <a:noFill/>
          <a:ln w="12700">
            <a:solidFill>
              <a:srgbClr val="A0B4C3"/>
            </a:solidFill>
            <a:prstDash val="solid"/>
          </a:ln>
        </p:spPr>
        <p:txBody>
          <a:bodyPr/>
          <a:p/>
        </p:txBody>
      </p:sp>
      <p:sp>
        <p:nvSpPr>
          <p:cNvPr id="9" name="Text 6"/>
          <p:cNvSpPr/>
          <p:nvPr/>
        </p:nvSpPr>
        <p:spPr>
          <a:xfrm>
            <a:off x="548640" y="370332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Wild Fork Foods</a:t>
            </a:r>
            <a:endParaRPr lang="en-US" sz="1100" dirty="0"/>
          </a:p>
        </p:txBody>
      </p:sp>
      <p:pic>
        <p:nvPicPr>
          <p:cNvPr id="10" name="Image 1" descr="/sessions/funny-laughing-keller/work/ssf_unpacked/ppt/media/image3.jpeg"/>
          <p:cNvPicPr>
            <a:picLocks noChangeAspect="1"/>
          </p:cNvPicPr>
          <p:nvPr/>
        </p:nvPicPr>
        <p:blipFill>
          <a:blip r:embed="rId2"/>
          <a:srcRect l="0" r="0" t="0" b="0"/>
          <a:stretch/>
        </p:blipFill>
        <p:spPr>
          <a:xfrm>
            <a:off x="6233008" y="1783080"/>
            <a:ext cx="5410048" cy="1783080"/>
          </a:xfrm>
          <a:prstGeom prst="rect">
            <a:avLst/>
          </a:prstGeom>
        </p:spPr>
      </p:pic>
      <p:sp>
        <p:nvSpPr>
          <p:cNvPr id="11" name="Shape 7"/>
          <p:cNvSpPr/>
          <p:nvPr/>
        </p:nvSpPr>
        <p:spPr>
          <a:xfrm>
            <a:off x="6233008" y="3639312"/>
            <a:ext cx="274320" cy="0"/>
          </a:xfrm>
          <a:prstGeom prst="line">
            <a:avLst/>
          </a:prstGeom>
          <a:noFill/>
          <a:ln w="12700">
            <a:solidFill>
              <a:srgbClr val="A0B4C3"/>
            </a:solidFill>
            <a:prstDash val="solid"/>
          </a:ln>
        </p:spPr>
        <p:txBody>
          <a:bodyPr/>
          <a:p/>
        </p:txBody>
      </p:sp>
      <p:sp>
        <p:nvSpPr>
          <p:cNvPr id="12" name="Text 8"/>
          <p:cNvSpPr/>
          <p:nvPr/>
        </p:nvSpPr>
        <p:spPr>
          <a:xfrm>
            <a:off x="6233008" y="370332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CVS Pharmacy</a:t>
            </a:r>
            <a:endParaRPr lang="en-US" sz="1100" dirty="0"/>
          </a:p>
        </p:txBody>
      </p:sp>
      <p:pic>
        <p:nvPicPr>
          <p:cNvPr id="13" name="Image 2" descr="/sessions/funny-laughing-keller/work/ssf_unpacked/ppt/media/image4.jpeg"/>
          <p:cNvPicPr>
            <a:picLocks noChangeAspect="1"/>
          </p:cNvPicPr>
          <p:nvPr/>
        </p:nvPicPr>
        <p:blipFill>
          <a:blip r:embed="rId3"/>
          <a:srcRect l="0" r="0" t="0" b="0"/>
          <a:stretch/>
        </p:blipFill>
        <p:spPr>
          <a:xfrm>
            <a:off x="548640" y="4251960"/>
            <a:ext cx="5410048" cy="1783080"/>
          </a:xfrm>
          <a:prstGeom prst="rect">
            <a:avLst/>
          </a:prstGeom>
        </p:spPr>
      </p:pic>
      <p:sp>
        <p:nvSpPr>
          <p:cNvPr id="14" name="Shape 9"/>
          <p:cNvSpPr/>
          <p:nvPr/>
        </p:nvSpPr>
        <p:spPr>
          <a:xfrm>
            <a:off x="548640" y="6108192"/>
            <a:ext cx="274320" cy="0"/>
          </a:xfrm>
          <a:prstGeom prst="line">
            <a:avLst/>
          </a:prstGeom>
          <a:noFill/>
          <a:ln w="12700">
            <a:solidFill>
              <a:srgbClr val="A0B4C3"/>
            </a:solidFill>
            <a:prstDash val="solid"/>
          </a:ln>
        </p:spPr>
        <p:txBody>
          <a:bodyPr/>
          <a:p/>
        </p:txBody>
      </p:sp>
      <p:sp>
        <p:nvSpPr>
          <p:cNvPr id="15" name="Text 10"/>
          <p:cNvSpPr/>
          <p:nvPr/>
        </p:nvSpPr>
        <p:spPr>
          <a:xfrm>
            <a:off x="548640" y="617220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East Wing</a:t>
            </a:r>
            <a:endParaRPr lang="en-US" sz="1100" dirty="0"/>
          </a:p>
        </p:txBody>
      </p:sp>
      <p:pic>
        <p:nvPicPr>
          <p:cNvPr id="16" name="Image 3" descr="/sessions/funny-laughing-keller/work/ssf_unpacked/ppt/media/image5.jpeg"/>
          <p:cNvPicPr>
            <a:picLocks noChangeAspect="1"/>
          </p:cNvPicPr>
          <p:nvPr/>
        </p:nvPicPr>
        <p:blipFill>
          <a:blip r:embed="rId4"/>
          <a:srcRect l="0" r="0" t="0" b="0"/>
          <a:stretch/>
        </p:blipFill>
        <p:spPr>
          <a:xfrm>
            <a:off x="6233008" y="4251960"/>
            <a:ext cx="5410048" cy="1783080"/>
          </a:xfrm>
          <a:prstGeom prst="rect">
            <a:avLst/>
          </a:prstGeom>
        </p:spPr>
      </p:pic>
      <p:sp>
        <p:nvSpPr>
          <p:cNvPr id="17" name="Shape 11"/>
          <p:cNvSpPr/>
          <p:nvPr/>
        </p:nvSpPr>
        <p:spPr>
          <a:xfrm>
            <a:off x="6233008" y="6108192"/>
            <a:ext cx="274320" cy="0"/>
          </a:xfrm>
          <a:prstGeom prst="line">
            <a:avLst/>
          </a:prstGeom>
          <a:noFill/>
          <a:ln w="12700">
            <a:solidFill>
              <a:srgbClr val="A0B4C3"/>
            </a:solidFill>
            <a:prstDash val="solid"/>
          </a:ln>
        </p:spPr>
        <p:txBody>
          <a:bodyPr/>
          <a:p/>
        </p:txBody>
      </p:sp>
      <p:sp>
        <p:nvSpPr>
          <p:cNvPr id="18" name="Text 12"/>
          <p:cNvSpPr/>
          <p:nvPr/>
        </p:nvSpPr>
        <p:spPr>
          <a:xfrm>
            <a:off x="6233008" y="617220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North Wing</a:t>
            </a:r>
            <a:endParaRPr lang="en-US" sz="1100" dirty="0"/>
          </a:p>
        </p:txBody>
      </p:sp>
      <p:sp>
        <p:nvSpPr>
          <p:cNvPr id="19" name="Shape 13"/>
          <p:cNvSpPr/>
          <p:nvPr/>
        </p:nvSpPr>
        <p:spPr>
          <a:xfrm>
            <a:off x="548640" y="6446520"/>
            <a:ext cx="11094415" cy="0"/>
          </a:xfrm>
          <a:prstGeom prst="line">
            <a:avLst/>
          </a:prstGeom>
          <a:noFill/>
          <a:ln w="6350">
            <a:solidFill>
              <a:srgbClr val="D4D6DC"/>
            </a:solidFill>
            <a:prstDash val="solid"/>
          </a:ln>
        </p:spPr>
        <p:txBody>
          <a:bodyPr/>
          <a:p/>
        </p:txBody>
      </p:sp>
      <p:sp>
        <p:nvSpPr>
          <p:cNvPr id="20" name="Text 14"/>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21" name="Text 15"/>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22" name="Text 16"/>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2</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02</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THE PROPERTY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Site Plan</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61,196 SF retail center on 4.54 acres at the NEC of San Felipe &amp; S. Voss.</a:t>
            </a:r>
            <a:endParaRPr lang="en-US" sz="1300" dirty="0"/>
          </a:p>
        </p:txBody>
      </p:sp>
      <p:pic>
        <p:nvPicPr>
          <p:cNvPr id="8" name="Image 0" descr="/sessions/funny-laughing-keller/work/ssf_unpacked/ppt/media/image6.png"/>
          <p:cNvPicPr>
            <a:picLocks noChangeAspect="1"/>
          </p:cNvPicPr>
          <p:nvPr/>
        </p:nvPicPr>
        <p:blipFill>
          <a:blip r:embed="rId1"/>
          <a:srcRect l="0" r="0" t="0" b="0"/>
          <a:stretch/>
        </p:blipFill>
        <p:spPr>
          <a:xfrm>
            <a:off x="548640" y="2148840"/>
            <a:ext cx="11094415" cy="4023360"/>
          </a:xfrm>
          <a:prstGeom prst="rect">
            <a:avLst/>
          </a:prstGeom>
        </p:spPr>
      </p:pic>
      <p:sp>
        <p:nvSpPr>
          <p:cNvPr id="9" name="Shape 6"/>
          <p:cNvSpPr/>
          <p:nvPr/>
        </p:nvSpPr>
        <p:spPr>
          <a:xfrm>
            <a:off x="548640" y="6446520"/>
            <a:ext cx="11094415" cy="0"/>
          </a:xfrm>
          <a:prstGeom prst="line">
            <a:avLst/>
          </a:prstGeom>
          <a:noFill/>
          <a:ln w="6350">
            <a:solidFill>
              <a:srgbClr val="D4D6DC"/>
            </a:solidFill>
            <a:prstDash val="solid"/>
          </a:ln>
        </p:spPr>
        <p:txBody>
          <a:bodyPr/>
          <a:p/>
        </p:txBody>
      </p:sp>
      <p:sp>
        <p:nvSpPr>
          <p:cNvPr id="10" name="Text 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1" name="Text 8"/>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2" name="Text 9"/>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3</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03</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FINANCIALS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Financial Overview</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91640"/>
            <a:ext cx="5486400"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YEAR 1 OPERATING STATEMENT</a:t>
            </a:r>
            <a:endParaRPr lang="en-US" sz="950" dirty="0"/>
          </a:p>
        </p:txBody>
      </p:sp>
      <p:sp>
        <p:nvSpPr>
          <p:cNvPr id="8" name="Shape 6"/>
          <p:cNvSpPr/>
          <p:nvPr/>
        </p:nvSpPr>
        <p:spPr>
          <a:xfrm>
            <a:off x="548640" y="2011680"/>
            <a:ext cx="5029200" cy="0"/>
          </a:xfrm>
          <a:prstGeom prst="line">
            <a:avLst/>
          </a:prstGeom>
          <a:noFill/>
          <a:ln w="6350">
            <a:solidFill>
              <a:srgbClr val="D4D6DC"/>
            </a:solidFill>
            <a:prstDash val="solid"/>
          </a:ln>
        </p:spPr>
        <p:txBody>
          <a:bodyPr/>
          <a:p/>
        </p:txBody>
      </p:sp>
      <p:sp>
        <p:nvSpPr>
          <p:cNvPr id="45" name="Text 43"/>
          <p:cNvSpPr/>
          <p:nvPr/>
        </p:nvSpPr>
        <p:spPr>
          <a:xfrm>
            <a:off x="5760720" y="1691640"/>
            <a:ext cx="5882335" cy="274320"/>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CASH FLOW SUMMARY (UNDERWRITTEN HOLD)</a:t>
            </a:r>
            <a:endParaRPr lang="en-US" sz="950" dirty="0"/>
          </a:p>
        </p:txBody>
      </p:sp>
      <p:sp>
        <p:nvSpPr>
          <p:cNvPr id="46" name="Shape 44"/>
          <p:cNvSpPr/>
          <p:nvPr/>
        </p:nvSpPr>
        <p:spPr>
          <a:xfrm>
            <a:off x="5760720" y="2011680"/>
            <a:ext cx="5882335" cy="0"/>
          </a:xfrm>
          <a:prstGeom prst="line">
            <a:avLst/>
          </a:prstGeom>
          <a:noFill/>
          <a:ln w="6350">
            <a:solidFill>
              <a:srgbClr val="D4D6DC"/>
            </a:solidFill>
            <a:prstDash val="solid"/>
          </a:ln>
        </p:spPr>
        <p:txBody>
          <a:bodyPr/>
          <a:p/>
        </p:txBody>
      </p:sp>
      <p:graphicFrame>
        <p:nvGraphicFramePr>
          <p:cNvPr id="7" name="Table 0"/>
          <p:cNvGraphicFramePr>
            <a:graphicFrameLocks noGrp="1"/>
          </p:cNvGraphicFramePr>
          <p:nvPr>
            <p:extLst>
              <p:ext uri="{D42A27DB-BD31-4B8C-83A1-F6EECF244321}">
                <p14:modId xmlns:p14="http://schemas.microsoft.com/office/powerpoint/2010/main" val="1579011935"/>
              </p:ext>
            </p:extLst>
          </p:nvPr>
        </p:nvGraphicFramePr>
        <p:xfrm>
          <a:off x="5760720" y="2103120"/>
          <a:ext cx="5882335" cy="914400"/>
        </p:xfrm>
        <a:graphic>
          <a:graphicData uri="http://schemas.openxmlformats.org/drawingml/2006/table">
            <a:tbl>
              <a:tblPr/>
              <a:tblGrid>
                <a:gridCol w="685800"/>
                <a:gridCol w="519379"/>
                <a:gridCol w="519379"/>
                <a:gridCol w="519379"/>
                <a:gridCol w="519379"/>
                <a:gridCol w="519379"/>
                <a:gridCol w="519379"/>
                <a:gridCol w="519379"/>
                <a:gridCol w="519379"/>
                <a:gridCol w="519379"/>
                <a:gridCol w="528523"/>
              </a:tblGrid>
              <a:tr h="219456">
                <a:tc>
                  <a:txBody>
                    <a:bodyPr/>
                    <a:lstStyle/>
                    <a:p>
                      <a:pPr algn="l" indent="0" marL="0">
                        <a:buNone/>
                      </a:pP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1</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2</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3</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4</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5</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6</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7</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8</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9</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700" b="1" spc="100" kern="0" dirty="0">
                          <a:solidFill>
                            <a:srgbClr val="0B163C"/>
                          </a:solidFill>
                          <a:latin typeface="Gotham Book" pitchFamily="34" charset="0"/>
                          <a:ea typeface="Gotham Book" pitchFamily="34" charset="-122"/>
                          <a:cs typeface="Gotham Book" pitchFamily="34" charset="-120"/>
                        </a:rPr>
                        <a:t>Yr 10</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r>
              <a:tr h="219456">
                <a:tc>
                  <a:txBody>
                    <a:bodyPr/>
                    <a:lstStyle/>
                    <a:p>
                      <a:pPr algn="l" indent="0" marL="0">
                        <a:buNone/>
                      </a:pPr>
                      <a:r>
                        <a:rPr lang="en-US" sz="700" dirty="0">
                          <a:solidFill>
                            <a:srgbClr val="1E2A50"/>
                          </a:solidFill>
                          <a:latin typeface="Gotham Book" pitchFamily="34" charset="0"/>
                          <a:ea typeface="Gotham Book" pitchFamily="34" charset="-122"/>
                          <a:cs typeface="Gotham Book" pitchFamily="34" charset="-120"/>
                        </a:rPr>
                        <a:t>NOI</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$1,982K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$2,071K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$2,181K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$2,305K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$2,440K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$2,485K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$2,648K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$2,750K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$2,917K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$2,994K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19456">
                <a:tc>
                  <a:txBody>
                    <a:bodyPr/>
                    <a:lstStyle/>
                    <a:p>
                      <a:pPr algn="l" indent="0" marL="0">
                        <a:buNone/>
                      </a:pPr>
                      <a:r>
                        <a:rPr lang="en-US" sz="700" dirty="0">
                          <a:solidFill>
                            <a:srgbClr val="1E2A50"/>
                          </a:solidFill>
                          <a:latin typeface="Gotham Book" pitchFamily="34" charset="0"/>
                          <a:ea typeface="Gotham Book" pitchFamily="34" charset="-122"/>
                          <a:cs typeface="Gotham Book" pitchFamily="34" charset="-120"/>
                        </a:rPr>
                        <a:t>Debt Svc</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$1,182K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$1,182K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$1,412K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$1,412K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$1,412K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$1,331K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$1,331K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$1,714K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$1,714K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$1,714K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19456">
                <a:tc>
                  <a:txBody>
                    <a:bodyPr/>
                    <a:lstStyle/>
                    <a:p>
                      <a:pPr algn="l" indent="0" marL="0">
                        <a:buNone/>
                      </a:pPr>
                      <a:r>
                        <a:rPr lang="en-US" sz="700" dirty="0">
                          <a:solidFill>
                            <a:srgbClr val="1E2A50"/>
                          </a:solidFill>
                          <a:latin typeface="Gotham Book" pitchFamily="34" charset="0"/>
                          <a:ea typeface="Gotham Book" pitchFamily="34" charset="-122"/>
                          <a:cs typeface="Gotham Book" pitchFamily="34" charset="-120"/>
                        </a:rPr>
                        <a:t>+ T-bill Int</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$43K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$34K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$33K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$34K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$32K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$32K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$31K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$29K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dirty="0">
                          <a:solidFill>
                            <a:srgbClr val="1E2A50"/>
                          </a:solidFill>
                          <a:latin typeface="Gotham Book" pitchFamily="34" charset="0"/>
                          <a:ea typeface="Gotham Book" pitchFamily="34" charset="-122"/>
                          <a:cs typeface="Gotham Book" pitchFamily="34" charset="-120"/>
                        </a:rPr>
                        <a:t>$23K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19456">
                <a:tc>
                  <a:txBody>
                    <a:bodyPr/>
                    <a:lstStyle/>
                    <a:p>
                      <a:pPr algn="l" indent="0" marL="0">
                        <a:buNone/>
                      </a:pPr>
                      <a:r>
                        <a:rPr lang="en-US" sz="700" b="1" dirty="0">
                          <a:solidFill>
                            <a:srgbClr val="0B163C"/>
                          </a:solidFill>
                          <a:latin typeface="Gotham Book" pitchFamily="34" charset="0"/>
                          <a:ea typeface="Gotham Book" pitchFamily="34" charset="-122"/>
                          <a:cs typeface="Gotham Book" pitchFamily="34" charset="-120"/>
                        </a:rPr>
                        <a:t>Op. CF</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$843K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$923K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$802K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$927K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$1,059K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$1,187K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$1,349K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$1,066K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$1,226K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$1,303K</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19456">
                <a:tc>
                  <a:txBody>
                    <a:bodyPr/>
                    <a:lstStyle/>
                    <a:p>
                      <a:pPr algn="l" indent="0" marL="0">
                        <a:buNone/>
                      </a:pPr>
                      <a:r>
                        <a:rPr lang="en-US" sz="700" b="1" dirty="0">
                          <a:solidFill>
                            <a:srgbClr val="0B163C"/>
                          </a:solidFill>
                          <a:latin typeface="Gotham Book" pitchFamily="34" charset="0"/>
                          <a:ea typeface="Gotham Book" pitchFamily="34" charset="-122"/>
                          <a:cs typeface="Gotham Book" pitchFamily="34" charset="-120"/>
                        </a:rPr>
                        <a:t>CoC</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6.48%</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7.10%</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6.17%</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7.13%</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8.15%</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9.13%</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10.38%</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8.20%</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9.43%</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700" b="1" dirty="0">
                          <a:solidFill>
                            <a:srgbClr val="0B163C"/>
                          </a:solidFill>
                          <a:latin typeface="Gotham Book" pitchFamily="34" charset="0"/>
                          <a:ea typeface="Gotham Book" pitchFamily="34" charset="-122"/>
                          <a:cs typeface="Gotham Book" pitchFamily="34" charset="-120"/>
                        </a:rPr>
                        <a:t>10.02%</a:t>
                      </a:r>
                      <a:endParaRPr lang="en-US" sz="700" dirty="0">
                        <a:latin typeface="Gotham Book" charset="0"/>
                        <a:ea typeface="Gotham Book" charset="0"/>
                        <a:cs typeface="Gotham Book" charset="0"/>
                      </a:endParaRPr>
                    </a:p>
                  </a:txBody>
                  <a:tcPr marL="18288" marR="18288" marT="18288" marB="18288"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bl>
          </a:graphicData>
        </a:graphic>
      </p:graphicFrame>
      <p:sp>
        <p:nvSpPr>
          <p:cNvPr id="48" name="Text 45"/>
          <p:cNvSpPr/>
          <p:nvPr/>
        </p:nvSpPr>
        <p:spPr>
          <a:xfrm>
            <a:off x="5760720" y="3520440"/>
            <a:ext cx="5882335" cy="274320"/>
          </a:xfrm>
          <a:prstGeom prst="rect">
            <a:avLst/>
          </a:prstGeom>
          <a:noFill/>
          <a:ln/>
        </p:spPr>
        <p:txBody>
          <a:bodyPr wrap="square" lIns="0" tIns="0" rIns="0" bIns="0" rtlCol="0" anchor="ctr"/>
          <a:lstStyle/>
          <a:p>
            <a:pPr indent="0" marL="0">
              <a:buNone/>
            </a:pPr>
            <a:r>
              <a:rPr lang="en-US" sz="800" i="1" dirty="0">
                <a:solidFill>
                  <a:srgbClr val="6E7A90"/>
                </a:solidFill>
                <a:latin typeface="Gotham Book" pitchFamily="34" charset="0"/>
                <a:ea typeface="Gotham Book" pitchFamily="34" charset="-122"/>
                <a:cs typeface="Gotham Book" pitchFamily="34" charset="-120"/>
              </a:rPr>
              <a:t>Total Op CF (10-yr): $10.69M  /  Avg Cash-on-Cash: 8.22%  /  Yr 5 Refi Cash-Out: $7.74M</a:t>
            </a:r>
            <a:endParaRPr lang="en-US" sz="800" dirty="0"/>
          </a:p>
        </p:txBody>
      </p:sp>
      <p:sp>
        <p:nvSpPr>
          <p:cNvPr id="49" name="Shape 46"/>
          <p:cNvSpPr/>
          <p:nvPr/>
        </p:nvSpPr>
        <p:spPr>
          <a:xfrm>
            <a:off x="5760720" y="3886200"/>
            <a:ext cx="5882335" cy="0"/>
          </a:xfrm>
          <a:prstGeom prst="line">
            <a:avLst/>
          </a:prstGeom>
          <a:noFill/>
          <a:ln w="12700">
            <a:solidFill>
              <a:srgbClr val="0B163C"/>
            </a:solidFill>
            <a:prstDash val="solid"/>
          </a:ln>
        </p:spPr>
        <p:txBody>
          <a:bodyPr/>
          <a:p/>
        </p:txBody>
      </p:sp>
      <p:sp>
        <p:nvSpPr>
          <p:cNvPr id="50" name="Text 47"/>
          <p:cNvSpPr/>
          <p:nvPr/>
        </p:nvSpPr>
        <p:spPr>
          <a:xfrm>
            <a:off x="5760720" y="3959352"/>
            <a:ext cx="5882335" cy="256032"/>
          </a:xfrm>
          <a:prstGeom prst="rect">
            <a:avLst/>
          </a:prstGeom>
          <a:noFill/>
          <a:ln/>
        </p:spPr>
        <p:txBody>
          <a:bodyPr wrap="square" lIns="0" tIns="0" rIns="0" bIns="0" rtlCol="0" anchor="ctr"/>
          <a:lstStyle/>
          <a:p>
            <a:pPr indent="0" marL="0">
              <a:buNone/>
            </a:pPr>
            <a:r>
              <a:rPr lang="en-US" sz="950" b="1" spc="500" kern="0" dirty="0">
                <a:solidFill>
                  <a:srgbClr val="A0B4C3"/>
                </a:solidFill>
                <a:latin typeface="Joost Medium" pitchFamily="34" charset="0"/>
                <a:ea typeface="Joost Medium" pitchFamily="34" charset="-122"/>
                <a:cs typeface="Joost Medium" pitchFamily="34" charset="-120"/>
              </a:rPr>
              <a:t>MODELED LAND-SALE EXIT</a:t>
            </a:r>
            <a:endParaRPr lang="en-US" sz="950" dirty="0"/>
          </a:p>
        </p:txBody>
      </p:sp>
      <p:sp>
        <p:nvSpPr>
          <p:cNvPr id="51" name="Text 48"/>
          <p:cNvSpPr/>
          <p:nvPr/>
        </p:nvSpPr>
        <p:spPr>
          <a:xfrm>
            <a:off x="5760720" y="4297680"/>
            <a:ext cx="3647048" cy="292608"/>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Land Sale (197,762 SF × $300/SF)</a:t>
            </a:r>
            <a:endParaRPr lang="en-US" sz="950" dirty="0"/>
          </a:p>
        </p:txBody>
      </p:sp>
      <p:sp>
        <p:nvSpPr>
          <p:cNvPr id="52" name="Text 49"/>
          <p:cNvSpPr/>
          <p:nvPr/>
        </p:nvSpPr>
        <p:spPr>
          <a:xfrm>
            <a:off x="9407768" y="4297680"/>
            <a:ext cx="2235287" cy="292608"/>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$59,328,600</a:t>
            </a:r>
            <a:endParaRPr lang="en-US" sz="950" dirty="0"/>
          </a:p>
        </p:txBody>
      </p:sp>
      <p:sp>
        <p:nvSpPr>
          <p:cNvPr id="53" name="Shape 50"/>
          <p:cNvSpPr/>
          <p:nvPr/>
        </p:nvSpPr>
        <p:spPr>
          <a:xfrm>
            <a:off x="5760720" y="4617720"/>
            <a:ext cx="5882335" cy="0"/>
          </a:xfrm>
          <a:prstGeom prst="line">
            <a:avLst/>
          </a:prstGeom>
          <a:noFill/>
          <a:ln w="3810">
            <a:solidFill>
              <a:srgbClr val="D4D6DC"/>
            </a:solidFill>
            <a:prstDash val="solid"/>
          </a:ln>
        </p:spPr>
        <p:txBody>
          <a:bodyPr/>
          <a:p/>
        </p:txBody>
      </p:sp>
      <p:sp>
        <p:nvSpPr>
          <p:cNvPr id="54" name="Text 51"/>
          <p:cNvSpPr/>
          <p:nvPr/>
        </p:nvSpPr>
        <p:spPr>
          <a:xfrm>
            <a:off x="5760720" y="4626864"/>
            <a:ext cx="3647048" cy="292608"/>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Less: Loan Payoff</a:t>
            </a:r>
            <a:endParaRPr lang="en-US" sz="950" dirty="0"/>
          </a:p>
        </p:txBody>
      </p:sp>
      <p:sp>
        <p:nvSpPr>
          <p:cNvPr id="55" name="Text 52"/>
          <p:cNvSpPr/>
          <p:nvPr/>
        </p:nvSpPr>
        <p:spPr>
          <a:xfrm>
            <a:off x="9407768" y="4626864"/>
            <a:ext cx="2235287" cy="292608"/>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($25,374,931)</a:t>
            </a:r>
            <a:endParaRPr lang="en-US" sz="950" dirty="0"/>
          </a:p>
        </p:txBody>
      </p:sp>
      <p:sp>
        <p:nvSpPr>
          <p:cNvPr id="56" name="Shape 53"/>
          <p:cNvSpPr/>
          <p:nvPr/>
        </p:nvSpPr>
        <p:spPr>
          <a:xfrm>
            <a:off x="5760720" y="4946904"/>
            <a:ext cx="5882335" cy="0"/>
          </a:xfrm>
          <a:prstGeom prst="line">
            <a:avLst/>
          </a:prstGeom>
          <a:noFill/>
          <a:ln w="3810">
            <a:solidFill>
              <a:srgbClr val="D4D6DC"/>
            </a:solidFill>
            <a:prstDash val="solid"/>
          </a:ln>
        </p:spPr>
        <p:txBody>
          <a:bodyPr/>
          <a:p/>
        </p:txBody>
      </p:sp>
      <p:sp>
        <p:nvSpPr>
          <p:cNvPr id="57" name="Text 54"/>
          <p:cNvSpPr/>
          <p:nvPr/>
        </p:nvSpPr>
        <p:spPr>
          <a:xfrm>
            <a:off x="5760720" y="4956048"/>
            <a:ext cx="3647048" cy="292608"/>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Less: Disposition Costs (2.0%)</a:t>
            </a:r>
            <a:endParaRPr lang="en-US" sz="950" dirty="0"/>
          </a:p>
        </p:txBody>
      </p:sp>
      <p:sp>
        <p:nvSpPr>
          <p:cNvPr id="58" name="Text 55"/>
          <p:cNvSpPr/>
          <p:nvPr/>
        </p:nvSpPr>
        <p:spPr>
          <a:xfrm>
            <a:off x="9407768" y="4956048"/>
            <a:ext cx="2235287" cy="292608"/>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($1,186,572)</a:t>
            </a:r>
            <a:endParaRPr lang="en-US" sz="950" dirty="0"/>
          </a:p>
        </p:txBody>
      </p:sp>
      <p:sp>
        <p:nvSpPr>
          <p:cNvPr id="59" name="Shape 56"/>
          <p:cNvSpPr/>
          <p:nvPr/>
        </p:nvSpPr>
        <p:spPr>
          <a:xfrm>
            <a:off x="5760720" y="5276088"/>
            <a:ext cx="5882335" cy="0"/>
          </a:xfrm>
          <a:prstGeom prst="line">
            <a:avLst/>
          </a:prstGeom>
          <a:noFill/>
          <a:ln w="3810">
            <a:solidFill>
              <a:srgbClr val="D4D6DC"/>
            </a:solidFill>
            <a:prstDash val="solid"/>
          </a:ln>
        </p:spPr>
        <p:txBody>
          <a:bodyPr/>
          <a:p/>
        </p:txBody>
      </p:sp>
      <p:sp>
        <p:nvSpPr>
          <p:cNvPr id="60" name="Text 57"/>
          <p:cNvSpPr/>
          <p:nvPr/>
        </p:nvSpPr>
        <p:spPr>
          <a:xfrm>
            <a:off x="5760720" y="5285232"/>
            <a:ext cx="3647048" cy="292608"/>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Net Sale Proceeds</a:t>
            </a:r>
            <a:endParaRPr lang="en-US" sz="950" dirty="0"/>
          </a:p>
        </p:txBody>
      </p:sp>
      <p:sp>
        <p:nvSpPr>
          <p:cNvPr id="61" name="Text 58"/>
          <p:cNvSpPr/>
          <p:nvPr/>
        </p:nvSpPr>
        <p:spPr>
          <a:xfrm>
            <a:off x="9407768" y="5285232"/>
            <a:ext cx="2235287" cy="292608"/>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$32,767,097</a:t>
            </a:r>
            <a:endParaRPr lang="en-US" sz="950" dirty="0"/>
          </a:p>
        </p:txBody>
      </p:sp>
      <p:sp>
        <p:nvSpPr>
          <p:cNvPr id="62" name="Shape 59"/>
          <p:cNvSpPr/>
          <p:nvPr/>
        </p:nvSpPr>
        <p:spPr>
          <a:xfrm>
            <a:off x="5760720" y="5605272"/>
            <a:ext cx="5882335" cy="0"/>
          </a:xfrm>
          <a:prstGeom prst="line">
            <a:avLst/>
          </a:prstGeom>
          <a:noFill/>
          <a:ln w="3810">
            <a:solidFill>
              <a:srgbClr val="D4D6DC"/>
            </a:solidFill>
            <a:prstDash val="solid"/>
          </a:ln>
        </p:spPr>
        <p:txBody>
          <a:bodyPr/>
          <a:p/>
        </p:txBody>
      </p:sp>
      <p:sp>
        <p:nvSpPr>
          <p:cNvPr id="63" name="Text 60"/>
          <p:cNvSpPr/>
          <p:nvPr/>
        </p:nvSpPr>
        <p:spPr>
          <a:xfrm>
            <a:off x="5760720" y="5614416"/>
            <a:ext cx="3647048" cy="292608"/>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LP Total Distributions (incl ops)</a:t>
            </a:r>
            <a:endParaRPr lang="en-US" sz="950" dirty="0"/>
          </a:p>
        </p:txBody>
      </p:sp>
      <p:sp>
        <p:nvSpPr>
          <p:cNvPr id="64" name="Text 61"/>
          <p:cNvSpPr/>
          <p:nvPr/>
        </p:nvSpPr>
        <p:spPr>
          <a:xfrm>
            <a:off x="9407768" y="5614416"/>
            <a:ext cx="2235287" cy="292608"/>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$43,508,153</a:t>
            </a:r>
            <a:endParaRPr lang="en-US" sz="950" dirty="0"/>
          </a:p>
        </p:txBody>
      </p:sp>
      <p:sp>
        <p:nvSpPr>
          <p:cNvPr id="65" name="Shape 62"/>
          <p:cNvSpPr/>
          <p:nvPr/>
        </p:nvSpPr>
        <p:spPr>
          <a:xfrm>
            <a:off x="5760720" y="5934456"/>
            <a:ext cx="5882335" cy="0"/>
          </a:xfrm>
          <a:prstGeom prst="line">
            <a:avLst/>
          </a:prstGeom>
          <a:noFill/>
          <a:ln w="3810">
            <a:solidFill>
              <a:srgbClr val="D4D6DC"/>
            </a:solidFill>
            <a:prstDash val="solid"/>
          </a:ln>
        </p:spPr>
        <p:txBody>
          <a:bodyPr/>
          <a:p/>
        </p:txBody>
      </p:sp>
      <p:sp>
        <p:nvSpPr>
          <p:cNvPr id="66" name="Shape 63"/>
          <p:cNvSpPr/>
          <p:nvPr/>
        </p:nvSpPr>
        <p:spPr>
          <a:xfrm>
            <a:off x="548640" y="6446520"/>
            <a:ext cx="11094415" cy="0"/>
          </a:xfrm>
          <a:prstGeom prst="line">
            <a:avLst/>
          </a:prstGeom>
          <a:noFill/>
          <a:ln w="6350">
            <a:solidFill>
              <a:srgbClr val="D4D6DC"/>
            </a:solidFill>
            <a:prstDash val="solid"/>
          </a:ln>
        </p:spPr>
        <p:txBody>
          <a:bodyPr/>
          <a:p/>
        </p:txBody>
      </p:sp>
      <p:sp>
        <p:nvSpPr>
          <p:cNvPr id="67" name="Text 64"/>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68" name="Text 65"/>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69" name="Text 66"/>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4</a:t>
            </a:r>
            <a:endParaRPr lang="en-US" sz="750" dirty="0"/>
          </a:p>
        </p:txBody>
      </p:sp>
      <p:sp>
        <p:nvSpPr>
          <p:cNvPr id="21" name="Text 19"/>
          <p:cNvSpPr/>
          <p:nvPr/>
        </p:nvSpPr>
        <p:spPr>
          <a:xfrm>
            <a:off x="548640" y="2103120"/>
            <a:ext cx="45720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Rental Revenue</a:t>
            </a:r>
            <a:endParaRPr lang="en-US" sz="950" dirty="0"/>
          </a:p>
        </p:txBody>
      </p:sp>
      <p:sp>
        <p:nvSpPr>
          <p:cNvPr id="9" name="Text 7"/>
          <p:cNvSpPr/>
          <p:nvPr/>
        </p:nvSpPr>
        <p:spPr>
          <a:xfrm>
            <a:off x="685800" y="228600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Potential Base Rent</a:t>
            </a:r>
            <a:endParaRPr lang="en-US" sz="950" dirty="0"/>
          </a:p>
        </p:txBody>
      </p:sp>
      <p:sp>
        <p:nvSpPr>
          <p:cNvPr id="10" name="Text 8"/>
          <p:cNvSpPr/>
          <p:nvPr/>
        </p:nvSpPr>
        <p:spPr>
          <a:xfrm>
            <a:off x="3291840" y="228600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2,067,017</a:t>
            </a:r>
            <a:endParaRPr lang="en-US" sz="950" dirty="0"/>
          </a:p>
        </p:txBody>
      </p:sp>
      <p:sp>
        <p:nvSpPr>
          <p:cNvPr id="11" name="Shape 9"/>
          <p:cNvSpPr/>
          <p:nvPr/>
        </p:nvSpPr>
        <p:spPr>
          <a:xfrm>
            <a:off x="548640" y="2468880"/>
            <a:ext cx="4572000" cy="0"/>
          </a:xfrm>
          <a:prstGeom prst="line">
            <a:avLst/>
          </a:prstGeom>
          <a:noFill/>
          <a:ln w="3810">
            <a:solidFill>
              <a:srgbClr val="E8EAEF"/>
            </a:solidFill>
            <a:prstDash val="solid"/>
          </a:ln>
        </p:spPr>
        <p:txBody>
          <a:bodyPr/>
          <a:p/>
        </p:txBody>
      </p:sp>
      <p:sp>
        <p:nvSpPr>
          <p:cNvPr id="9" name="Text 7"/>
          <p:cNvSpPr/>
          <p:nvPr/>
        </p:nvSpPr>
        <p:spPr>
          <a:xfrm>
            <a:off x="685800" y="246888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Absorption &amp; Turnover Vacancy</a:t>
            </a:r>
            <a:endParaRPr lang="en-US" sz="950" dirty="0"/>
          </a:p>
        </p:txBody>
      </p:sp>
      <p:sp>
        <p:nvSpPr>
          <p:cNvPr id="10" name="Text 8"/>
          <p:cNvSpPr/>
          <p:nvPr/>
        </p:nvSpPr>
        <p:spPr>
          <a:xfrm>
            <a:off x="3291840" y="246888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(32,298)</a:t>
            </a:r>
            <a:endParaRPr lang="en-US" sz="950" dirty="0"/>
          </a:p>
        </p:txBody>
      </p:sp>
      <p:sp>
        <p:nvSpPr>
          <p:cNvPr id="11" name="Shape 9"/>
          <p:cNvSpPr/>
          <p:nvPr/>
        </p:nvSpPr>
        <p:spPr>
          <a:xfrm>
            <a:off x="548640" y="2651760"/>
            <a:ext cx="4572000" cy="0"/>
          </a:xfrm>
          <a:prstGeom prst="line">
            <a:avLst/>
          </a:prstGeom>
          <a:noFill/>
          <a:ln w="3810">
            <a:solidFill>
              <a:srgbClr val="E8EAEF"/>
            </a:solidFill>
            <a:prstDash val="solid"/>
          </a:ln>
        </p:spPr>
        <p:txBody>
          <a:bodyPr/>
          <a:p/>
        </p:txBody>
      </p:sp>
      <p:sp>
        <p:nvSpPr>
          <p:cNvPr id="9" name="Text 7"/>
          <p:cNvSpPr/>
          <p:nvPr/>
        </p:nvSpPr>
        <p:spPr>
          <a:xfrm>
            <a:off x="685800" y="2651760"/>
            <a:ext cx="2606040" cy="182880"/>
          </a:xfrm>
          <a:prstGeom prst="rect">
            <a:avLst/>
          </a:prstGeom>
          <a:noFill/>
          <a:ln/>
        </p:spPr>
        <p:txBody>
          <a:bodyPr wrap="square" lIns="0" tIns="0" rIns="0" bIns="0" rtlCol="0" anchor="ctr"/>
          <a:lstStyle/>
          <a:p>
            <a:pPr indent="0" marL="0">
              <a:buNone/>
            </a:pPr>
            <a:r>
              <a:rPr lang="en-US" sz="950" dirty="0">
                <a:solidFill>
                  <a:srgbClr val="0B163C"/>
                </a:solidFill>
                <a:latin typeface="Gotham Book" pitchFamily="34" charset="0"/>
                <a:ea typeface="Gotham Book" pitchFamily="34" charset="-122"/>
                <a:cs typeface="Gotham Book" pitchFamily="34" charset="-120"/>
              </a:rPr>
              <a:t>Scheduled Base Rent</a:t>
            </a:r>
            <a:endParaRPr lang="en-US" sz="950" dirty="0"/>
          </a:p>
        </p:txBody>
      </p:sp>
      <p:sp>
        <p:nvSpPr>
          <p:cNvPr id="10" name="Text 8"/>
          <p:cNvSpPr/>
          <p:nvPr/>
        </p:nvSpPr>
        <p:spPr>
          <a:xfrm>
            <a:off x="3291840" y="265176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2,034,719</a:t>
            </a:r>
            <a:endParaRPr lang="en-US" sz="950" dirty="0"/>
          </a:p>
        </p:txBody>
      </p:sp>
      <p:sp>
        <p:nvSpPr>
          <p:cNvPr id="11" name="Shape 9"/>
          <p:cNvSpPr/>
          <p:nvPr/>
        </p:nvSpPr>
        <p:spPr>
          <a:xfrm>
            <a:off x="3291840" y="2834640"/>
            <a:ext cx="1828800" cy="0"/>
          </a:xfrm>
          <a:prstGeom prst="line">
            <a:avLst/>
          </a:prstGeom>
          <a:noFill/>
          <a:ln w="3810">
            <a:solidFill>
              <a:srgbClr val="B8BCC8"/>
            </a:solidFill>
            <a:prstDash val="solid"/>
          </a:ln>
        </p:spPr>
        <p:txBody>
          <a:bodyPr/>
          <a:p/>
        </p:txBody>
      </p:sp>
      <p:sp>
        <p:nvSpPr>
          <p:cNvPr id="21" name="Text 19"/>
          <p:cNvSpPr/>
          <p:nvPr/>
        </p:nvSpPr>
        <p:spPr>
          <a:xfrm>
            <a:off x="548640" y="2834640"/>
            <a:ext cx="27432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Total Rental Revenue</a:t>
            </a:r>
            <a:endParaRPr lang="en-US" sz="950" dirty="0"/>
          </a:p>
        </p:txBody>
      </p:sp>
      <p:sp>
        <p:nvSpPr>
          <p:cNvPr id="22" name="Text 20"/>
          <p:cNvSpPr/>
          <p:nvPr/>
        </p:nvSpPr>
        <p:spPr>
          <a:xfrm>
            <a:off x="3291840" y="2834640"/>
            <a:ext cx="1828800" cy="182880"/>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2,034,719</a:t>
            </a:r>
            <a:endParaRPr lang="en-US" sz="950" dirty="0"/>
          </a:p>
        </p:txBody>
      </p:sp>
      <p:sp>
        <p:nvSpPr>
          <p:cNvPr id="11" name="Shape 9"/>
          <p:cNvSpPr/>
          <p:nvPr/>
        </p:nvSpPr>
        <p:spPr>
          <a:xfrm>
            <a:off x="548640" y="3017520"/>
            <a:ext cx="4572000" cy="0"/>
          </a:xfrm>
          <a:prstGeom prst="line">
            <a:avLst/>
          </a:prstGeom>
          <a:noFill/>
          <a:ln w="6350">
            <a:solidFill>
              <a:srgbClr val="0B163C"/>
            </a:solidFill>
            <a:prstDash val="solid"/>
          </a:ln>
        </p:spPr>
        <p:txBody>
          <a:bodyPr/>
          <a:p/>
        </p:txBody>
      </p:sp>
      <p:sp>
        <p:nvSpPr>
          <p:cNvPr id="21" name="Text 19"/>
          <p:cNvSpPr/>
          <p:nvPr/>
        </p:nvSpPr>
        <p:spPr>
          <a:xfrm>
            <a:off x="548640" y="3017520"/>
            <a:ext cx="45720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Other Tenant Revenue</a:t>
            </a:r>
            <a:endParaRPr lang="en-US" sz="950" dirty="0"/>
          </a:p>
        </p:txBody>
      </p:sp>
      <p:sp>
        <p:nvSpPr>
          <p:cNvPr id="9" name="Text 7"/>
          <p:cNvSpPr/>
          <p:nvPr/>
        </p:nvSpPr>
        <p:spPr>
          <a:xfrm>
            <a:off x="685800" y="320040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Total Expense Recoveries</a:t>
            </a:r>
            <a:endParaRPr lang="en-US" sz="950" dirty="0"/>
          </a:p>
        </p:txBody>
      </p:sp>
      <p:sp>
        <p:nvSpPr>
          <p:cNvPr id="10" name="Text 8"/>
          <p:cNvSpPr/>
          <p:nvPr/>
        </p:nvSpPr>
        <p:spPr>
          <a:xfrm>
            <a:off x="3291840" y="320040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604,360</a:t>
            </a:r>
            <a:endParaRPr lang="en-US" sz="950" dirty="0"/>
          </a:p>
        </p:txBody>
      </p:sp>
      <p:sp>
        <p:nvSpPr>
          <p:cNvPr id="11" name="Shape 9"/>
          <p:cNvSpPr/>
          <p:nvPr/>
        </p:nvSpPr>
        <p:spPr>
          <a:xfrm>
            <a:off x="548640" y="3383280"/>
            <a:ext cx="4572000" cy="0"/>
          </a:xfrm>
          <a:prstGeom prst="line">
            <a:avLst/>
          </a:prstGeom>
          <a:noFill/>
          <a:ln w="3810">
            <a:solidFill>
              <a:srgbClr val="E8EAEF"/>
            </a:solidFill>
            <a:prstDash val="solid"/>
          </a:ln>
        </p:spPr>
        <p:txBody>
          <a:bodyPr/>
          <a:p/>
        </p:txBody>
      </p:sp>
      <p:sp>
        <p:nvSpPr>
          <p:cNvPr id="9" name="Text 7"/>
          <p:cNvSpPr/>
          <p:nvPr/>
        </p:nvSpPr>
        <p:spPr>
          <a:xfrm>
            <a:off x="685800" y="3383280"/>
            <a:ext cx="2606040" cy="182880"/>
          </a:xfrm>
          <a:prstGeom prst="rect">
            <a:avLst/>
          </a:prstGeom>
          <a:noFill/>
          <a:ln/>
        </p:spPr>
        <p:txBody>
          <a:bodyPr wrap="square" lIns="0" tIns="0" rIns="0" bIns="0" rtlCol="0" anchor="ctr"/>
          <a:lstStyle/>
          <a:p>
            <a:pPr indent="0" marL="0">
              <a:buNone/>
            </a:pPr>
            <a:r>
              <a:rPr lang="en-US" sz="950" dirty="0">
                <a:solidFill>
                  <a:srgbClr val="0B163C"/>
                </a:solidFill>
                <a:latin typeface="Gotham Book" pitchFamily="34" charset="0"/>
                <a:ea typeface="Gotham Book" pitchFamily="34" charset="-122"/>
                <a:cs typeface="Gotham Book" pitchFamily="34" charset="-120"/>
              </a:rPr>
              <a:t>Total Other Tenant Revenue</a:t>
            </a:r>
            <a:endParaRPr lang="en-US" sz="950" dirty="0"/>
          </a:p>
        </p:txBody>
      </p:sp>
      <p:sp>
        <p:nvSpPr>
          <p:cNvPr id="10" name="Text 8"/>
          <p:cNvSpPr/>
          <p:nvPr/>
        </p:nvSpPr>
        <p:spPr>
          <a:xfrm>
            <a:off x="3291840" y="338328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604,360</a:t>
            </a:r>
            <a:endParaRPr lang="en-US" sz="950" dirty="0"/>
          </a:p>
        </p:txBody>
      </p:sp>
      <p:sp>
        <p:nvSpPr>
          <p:cNvPr id="11" name="Shape 9"/>
          <p:cNvSpPr/>
          <p:nvPr/>
        </p:nvSpPr>
        <p:spPr>
          <a:xfrm>
            <a:off x="3291840" y="3566160"/>
            <a:ext cx="1828800" cy="0"/>
          </a:xfrm>
          <a:prstGeom prst="line">
            <a:avLst/>
          </a:prstGeom>
          <a:noFill/>
          <a:ln w="3810">
            <a:solidFill>
              <a:srgbClr val="B8BCC8"/>
            </a:solidFill>
            <a:prstDash val="solid"/>
          </a:ln>
        </p:spPr>
        <p:txBody>
          <a:bodyPr/>
          <a:p/>
        </p:txBody>
      </p:sp>
      <p:sp>
        <p:nvSpPr>
          <p:cNvPr id="21" name="Text 19"/>
          <p:cNvSpPr/>
          <p:nvPr/>
        </p:nvSpPr>
        <p:spPr>
          <a:xfrm>
            <a:off x="548640" y="3566160"/>
            <a:ext cx="27432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Total Tenant Revenue</a:t>
            </a:r>
            <a:endParaRPr lang="en-US" sz="950" dirty="0"/>
          </a:p>
        </p:txBody>
      </p:sp>
      <p:sp>
        <p:nvSpPr>
          <p:cNvPr id="22" name="Text 20"/>
          <p:cNvSpPr/>
          <p:nvPr/>
        </p:nvSpPr>
        <p:spPr>
          <a:xfrm>
            <a:off x="3291840" y="3566160"/>
            <a:ext cx="1828800" cy="182880"/>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2,639,079</a:t>
            </a:r>
            <a:endParaRPr lang="en-US" sz="950" dirty="0"/>
          </a:p>
        </p:txBody>
      </p:sp>
      <p:sp>
        <p:nvSpPr>
          <p:cNvPr id="11" name="Shape 9"/>
          <p:cNvSpPr/>
          <p:nvPr/>
        </p:nvSpPr>
        <p:spPr>
          <a:xfrm>
            <a:off x="548640" y="3749040"/>
            <a:ext cx="4572000" cy="0"/>
          </a:xfrm>
          <a:prstGeom prst="line">
            <a:avLst/>
          </a:prstGeom>
          <a:noFill/>
          <a:ln w="6350">
            <a:solidFill>
              <a:srgbClr val="0B163C"/>
            </a:solidFill>
            <a:prstDash val="solid"/>
          </a:ln>
        </p:spPr>
        <p:txBody>
          <a:bodyPr/>
          <a:p/>
        </p:txBody>
      </p:sp>
      <p:sp>
        <p:nvSpPr>
          <p:cNvPr id="21" name="Text 19"/>
          <p:cNvSpPr/>
          <p:nvPr/>
        </p:nvSpPr>
        <p:spPr>
          <a:xfrm>
            <a:off x="548640" y="3749040"/>
            <a:ext cx="45720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Other Revenue</a:t>
            </a:r>
            <a:endParaRPr lang="en-US" sz="950" dirty="0"/>
          </a:p>
        </p:txBody>
      </p:sp>
      <p:sp>
        <p:nvSpPr>
          <p:cNvPr id="9" name="Text 7"/>
          <p:cNvSpPr/>
          <p:nvPr/>
        </p:nvSpPr>
        <p:spPr>
          <a:xfrm>
            <a:off x="685800" y="393192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Signage Income</a:t>
            </a:r>
            <a:endParaRPr lang="en-US" sz="950" dirty="0"/>
          </a:p>
        </p:txBody>
      </p:sp>
      <p:sp>
        <p:nvSpPr>
          <p:cNvPr id="10" name="Text 8"/>
          <p:cNvSpPr/>
          <p:nvPr/>
        </p:nvSpPr>
        <p:spPr>
          <a:xfrm>
            <a:off x="3291840" y="393192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3,120</a:t>
            </a:r>
            <a:endParaRPr lang="en-US" sz="950" dirty="0"/>
          </a:p>
        </p:txBody>
      </p:sp>
      <p:sp>
        <p:nvSpPr>
          <p:cNvPr id="11" name="Shape 9"/>
          <p:cNvSpPr/>
          <p:nvPr/>
        </p:nvSpPr>
        <p:spPr>
          <a:xfrm>
            <a:off x="548640" y="4114800"/>
            <a:ext cx="4572000" cy="0"/>
          </a:xfrm>
          <a:prstGeom prst="line">
            <a:avLst/>
          </a:prstGeom>
          <a:noFill/>
          <a:ln w="3810">
            <a:solidFill>
              <a:srgbClr val="E8EAEF"/>
            </a:solidFill>
            <a:prstDash val="solid"/>
          </a:ln>
        </p:spPr>
        <p:txBody>
          <a:bodyPr/>
          <a:p/>
        </p:txBody>
      </p:sp>
      <p:sp>
        <p:nvSpPr>
          <p:cNvPr id="9" name="Text 7"/>
          <p:cNvSpPr/>
          <p:nvPr/>
        </p:nvSpPr>
        <p:spPr>
          <a:xfrm>
            <a:off x="685800" y="4114800"/>
            <a:ext cx="2606040" cy="182880"/>
          </a:xfrm>
          <a:prstGeom prst="rect">
            <a:avLst/>
          </a:prstGeom>
          <a:noFill/>
          <a:ln/>
        </p:spPr>
        <p:txBody>
          <a:bodyPr wrap="square" lIns="0" tIns="0" rIns="0" bIns="0" rtlCol="0" anchor="ctr"/>
          <a:lstStyle/>
          <a:p>
            <a:pPr indent="0" marL="0">
              <a:buNone/>
            </a:pPr>
            <a:r>
              <a:rPr lang="en-US" sz="950" dirty="0">
                <a:solidFill>
                  <a:srgbClr val="0B163C"/>
                </a:solidFill>
                <a:latin typeface="Gotham Book" pitchFamily="34" charset="0"/>
                <a:ea typeface="Gotham Book" pitchFamily="34" charset="-122"/>
                <a:cs typeface="Gotham Book" pitchFamily="34" charset="-120"/>
              </a:rPr>
              <a:t>Total Other Revenue</a:t>
            </a:r>
            <a:endParaRPr lang="en-US" sz="950" dirty="0"/>
          </a:p>
        </p:txBody>
      </p:sp>
      <p:sp>
        <p:nvSpPr>
          <p:cNvPr id="10" name="Text 8"/>
          <p:cNvSpPr/>
          <p:nvPr/>
        </p:nvSpPr>
        <p:spPr>
          <a:xfrm>
            <a:off x="3291840" y="411480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3,120</a:t>
            </a:r>
            <a:endParaRPr lang="en-US" sz="950" dirty="0"/>
          </a:p>
        </p:txBody>
      </p:sp>
      <p:sp>
        <p:nvSpPr>
          <p:cNvPr id="11" name="Shape 9"/>
          <p:cNvSpPr/>
          <p:nvPr/>
        </p:nvSpPr>
        <p:spPr>
          <a:xfrm>
            <a:off x="3291840" y="4297680"/>
            <a:ext cx="1828800" cy="0"/>
          </a:xfrm>
          <a:prstGeom prst="line">
            <a:avLst/>
          </a:prstGeom>
          <a:noFill/>
          <a:ln w="3810">
            <a:solidFill>
              <a:srgbClr val="B8BCC8"/>
            </a:solidFill>
            <a:prstDash val="solid"/>
          </a:ln>
        </p:spPr>
        <p:txBody>
          <a:bodyPr/>
          <a:p/>
        </p:txBody>
      </p:sp>
      <p:sp>
        <p:nvSpPr>
          <p:cNvPr id="9" name="Text 7"/>
          <p:cNvSpPr/>
          <p:nvPr/>
        </p:nvSpPr>
        <p:spPr>
          <a:xfrm>
            <a:off x="685800" y="4297680"/>
            <a:ext cx="2606040" cy="182880"/>
          </a:xfrm>
          <a:prstGeom prst="rect">
            <a:avLst/>
          </a:prstGeom>
          <a:noFill/>
          <a:ln/>
        </p:spPr>
        <p:txBody>
          <a:bodyPr wrap="square" lIns="0" tIns="0" rIns="0" bIns="0" rtlCol="0" anchor="ctr"/>
          <a:lstStyle/>
          <a:p>
            <a:pPr indent="0" marL="0">
              <a:buNone/>
            </a:pPr>
            <a:r>
              <a:rPr lang="en-US" sz="950" dirty="0">
                <a:solidFill>
                  <a:srgbClr val="0B163C"/>
                </a:solidFill>
                <a:latin typeface="Gotham Book" pitchFamily="34" charset="0"/>
                <a:ea typeface="Gotham Book" pitchFamily="34" charset="-122"/>
                <a:cs typeface="Gotham Book" pitchFamily="34" charset="-120"/>
              </a:rPr>
              <a:t>Potential Gross Revenue</a:t>
            </a:r>
            <a:endParaRPr lang="en-US" sz="950" dirty="0"/>
          </a:p>
        </p:txBody>
      </p:sp>
      <p:sp>
        <p:nvSpPr>
          <p:cNvPr id="10" name="Text 8"/>
          <p:cNvSpPr/>
          <p:nvPr/>
        </p:nvSpPr>
        <p:spPr>
          <a:xfrm>
            <a:off x="3291840" y="429768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2,642,199</a:t>
            </a:r>
            <a:endParaRPr lang="en-US" sz="950" dirty="0"/>
          </a:p>
        </p:txBody>
      </p:sp>
      <p:sp>
        <p:nvSpPr>
          <p:cNvPr id="11" name="Shape 9"/>
          <p:cNvSpPr/>
          <p:nvPr/>
        </p:nvSpPr>
        <p:spPr>
          <a:xfrm>
            <a:off x="3291840" y="4480560"/>
            <a:ext cx="1828800" cy="0"/>
          </a:xfrm>
          <a:prstGeom prst="line">
            <a:avLst/>
          </a:prstGeom>
          <a:noFill/>
          <a:ln w="3810">
            <a:solidFill>
              <a:srgbClr val="B8BCC8"/>
            </a:solidFill>
            <a:prstDash val="solid"/>
          </a:ln>
        </p:spPr>
        <p:txBody>
          <a:bodyPr/>
          <a:p/>
        </p:txBody>
      </p:sp>
      <p:sp>
        <p:nvSpPr>
          <p:cNvPr id="21" name="Text 19"/>
          <p:cNvSpPr/>
          <p:nvPr/>
        </p:nvSpPr>
        <p:spPr>
          <a:xfrm>
            <a:off x="548640" y="4480560"/>
            <a:ext cx="27432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Effective Gross Revenue</a:t>
            </a:r>
            <a:endParaRPr lang="en-US" sz="950" dirty="0"/>
          </a:p>
        </p:txBody>
      </p:sp>
      <p:sp>
        <p:nvSpPr>
          <p:cNvPr id="22" name="Text 20"/>
          <p:cNvSpPr/>
          <p:nvPr/>
        </p:nvSpPr>
        <p:spPr>
          <a:xfrm>
            <a:off x="3291840" y="4480560"/>
            <a:ext cx="1828800" cy="182880"/>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2,642,199</a:t>
            </a:r>
            <a:endParaRPr lang="en-US" sz="950" dirty="0"/>
          </a:p>
        </p:txBody>
      </p:sp>
      <p:sp>
        <p:nvSpPr>
          <p:cNvPr id="11" name="Shape 9"/>
          <p:cNvSpPr/>
          <p:nvPr/>
        </p:nvSpPr>
        <p:spPr>
          <a:xfrm>
            <a:off x="548640" y="4663440"/>
            <a:ext cx="4572000" cy="0"/>
          </a:xfrm>
          <a:prstGeom prst="line">
            <a:avLst/>
          </a:prstGeom>
          <a:noFill/>
          <a:ln w="6350">
            <a:solidFill>
              <a:srgbClr val="0B163C"/>
            </a:solidFill>
            <a:prstDash val="solid"/>
          </a:ln>
        </p:spPr>
        <p:txBody>
          <a:bodyPr/>
          <a:p/>
        </p:txBody>
      </p:sp>
      <p:sp>
        <p:nvSpPr>
          <p:cNvPr id="21" name="Text 19"/>
          <p:cNvSpPr/>
          <p:nvPr/>
        </p:nvSpPr>
        <p:spPr>
          <a:xfrm>
            <a:off x="548640" y="4663440"/>
            <a:ext cx="45720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Operating Expenses</a:t>
            </a:r>
            <a:endParaRPr lang="en-US" sz="950" dirty="0"/>
          </a:p>
        </p:txBody>
      </p:sp>
      <p:sp>
        <p:nvSpPr>
          <p:cNvPr id="9" name="Text 7"/>
          <p:cNvSpPr/>
          <p:nvPr/>
        </p:nvSpPr>
        <p:spPr>
          <a:xfrm>
            <a:off x="685800" y="484632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CAM</a:t>
            </a:r>
            <a:endParaRPr lang="en-US" sz="950" dirty="0"/>
          </a:p>
        </p:txBody>
      </p:sp>
      <p:sp>
        <p:nvSpPr>
          <p:cNvPr id="10" name="Text 8"/>
          <p:cNvSpPr/>
          <p:nvPr/>
        </p:nvSpPr>
        <p:spPr>
          <a:xfrm>
            <a:off x="3291840" y="484632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161,235</a:t>
            </a:r>
            <a:endParaRPr lang="en-US" sz="950" dirty="0"/>
          </a:p>
        </p:txBody>
      </p:sp>
      <p:sp>
        <p:nvSpPr>
          <p:cNvPr id="11" name="Shape 9"/>
          <p:cNvSpPr/>
          <p:nvPr/>
        </p:nvSpPr>
        <p:spPr>
          <a:xfrm>
            <a:off x="548640" y="5029200"/>
            <a:ext cx="4572000" cy="0"/>
          </a:xfrm>
          <a:prstGeom prst="line">
            <a:avLst/>
          </a:prstGeom>
          <a:noFill/>
          <a:ln w="3810">
            <a:solidFill>
              <a:srgbClr val="E8EAEF"/>
            </a:solidFill>
            <a:prstDash val="solid"/>
          </a:ln>
        </p:spPr>
        <p:txBody>
          <a:bodyPr/>
          <a:p/>
        </p:txBody>
      </p:sp>
      <p:sp>
        <p:nvSpPr>
          <p:cNvPr id="9" name="Text 7"/>
          <p:cNvSpPr/>
          <p:nvPr/>
        </p:nvSpPr>
        <p:spPr>
          <a:xfrm>
            <a:off x="685800" y="502920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CAM – Utilities</a:t>
            </a:r>
            <a:endParaRPr lang="en-US" sz="950" dirty="0"/>
          </a:p>
        </p:txBody>
      </p:sp>
      <p:sp>
        <p:nvSpPr>
          <p:cNvPr id="10" name="Text 8"/>
          <p:cNvSpPr/>
          <p:nvPr/>
        </p:nvSpPr>
        <p:spPr>
          <a:xfrm>
            <a:off x="3291840" y="502920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65,794</a:t>
            </a:r>
            <a:endParaRPr lang="en-US" sz="950" dirty="0"/>
          </a:p>
        </p:txBody>
      </p:sp>
      <p:sp>
        <p:nvSpPr>
          <p:cNvPr id="11" name="Shape 9"/>
          <p:cNvSpPr/>
          <p:nvPr/>
        </p:nvSpPr>
        <p:spPr>
          <a:xfrm>
            <a:off x="548640" y="5212080"/>
            <a:ext cx="4572000" cy="0"/>
          </a:xfrm>
          <a:prstGeom prst="line">
            <a:avLst/>
          </a:prstGeom>
          <a:noFill/>
          <a:ln w="3810">
            <a:solidFill>
              <a:srgbClr val="E8EAEF"/>
            </a:solidFill>
            <a:prstDash val="solid"/>
          </a:ln>
        </p:spPr>
        <p:txBody>
          <a:bodyPr/>
          <a:p/>
        </p:txBody>
      </p:sp>
      <p:sp>
        <p:nvSpPr>
          <p:cNvPr id="9" name="Text 7"/>
          <p:cNvSpPr/>
          <p:nvPr/>
        </p:nvSpPr>
        <p:spPr>
          <a:xfrm>
            <a:off x="685800" y="521208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TAX</a:t>
            </a:r>
            <a:endParaRPr lang="en-US" sz="950" dirty="0"/>
          </a:p>
        </p:txBody>
      </p:sp>
      <p:sp>
        <p:nvSpPr>
          <p:cNvPr id="10" name="Text 8"/>
          <p:cNvSpPr/>
          <p:nvPr/>
        </p:nvSpPr>
        <p:spPr>
          <a:xfrm>
            <a:off x="3291840" y="521208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403,580</a:t>
            </a:r>
            <a:endParaRPr lang="en-US" sz="950" dirty="0"/>
          </a:p>
        </p:txBody>
      </p:sp>
      <p:sp>
        <p:nvSpPr>
          <p:cNvPr id="11" name="Shape 9"/>
          <p:cNvSpPr/>
          <p:nvPr/>
        </p:nvSpPr>
        <p:spPr>
          <a:xfrm>
            <a:off x="548640" y="5394960"/>
            <a:ext cx="4572000" cy="0"/>
          </a:xfrm>
          <a:prstGeom prst="line">
            <a:avLst/>
          </a:prstGeom>
          <a:noFill/>
          <a:ln w="3810">
            <a:solidFill>
              <a:srgbClr val="E8EAEF"/>
            </a:solidFill>
            <a:prstDash val="solid"/>
          </a:ln>
        </p:spPr>
        <p:txBody>
          <a:bodyPr/>
          <a:p/>
        </p:txBody>
      </p:sp>
      <p:sp>
        <p:nvSpPr>
          <p:cNvPr id="9" name="Text 7"/>
          <p:cNvSpPr/>
          <p:nvPr/>
        </p:nvSpPr>
        <p:spPr>
          <a:xfrm>
            <a:off x="685800" y="539496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INS</a:t>
            </a:r>
            <a:endParaRPr lang="en-US" sz="950" dirty="0"/>
          </a:p>
        </p:txBody>
      </p:sp>
      <p:sp>
        <p:nvSpPr>
          <p:cNvPr id="10" name="Text 8"/>
          <p:cNvSpPr/>
          <p:nvPr/>
        </p:nvSpPr>
        <p:spPr>
          <a:xfrm>
            <a:off x="3291840" y="539496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36,675</a:t>
            </a:r>
            <a:endParaRPr lang="en-US" sz="950" dirty="0"/>
          </a:p>
        </p:txBody>
      </p:sp>
      <p:sp>
        <p:nvSpPr>
          <p:cNvPr id="11" name="Shape 9"/>
          <p:cNvSpPr/>
          <p:nvPr/>
        </p:nvSpPr>
        <p:spPr>
          <a:xfrm>
            <a:off x="548640" y="5577840"/>
            <a:ext cx="4572000" cy="0"/>
          </a:xfrm>
          <a:prstGeom prst="line">
            <a:avLst/>
          </a:prstGeom>
          <a:noFill/>
          <a:ln w="3810">
            <a:solidFill>
              <a:srgbClr val="E8EAEF"/>
            </a:solidFill>
            <a:prstDash val="solid"/>
          </a:ln>
        </p:spPr>
        <p:txBody>
          <a:bodyPr/>
          <a:p/>
        </p:txBody>
      </p:sp>
      <p:sp>
        <p:nvSpPr>
          <p:cNvPr id="9" name="Text 7"/>
          <p:cNvSpPr/>
          <p:nvPr/>
        </p:nvSpPr>
        <p:spPr>
          <a:xfrm>
            <a:off x="685800" y="557784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ADMIN</a:t>
            </a:r>
            <a:endParaRPr lang="en-US" sz="950" dirty="0"/>
          </a:p>
        </p:txBody>
      </p:sp>
      <p:sp>
        <p:nvSpPr>
          <p:cNvPr id="10" name="Text 8"/>
          <p:cNvSpPr/>
          <p:nvPr/>
        </p:nvSpPr>
        <p:spPr>
          <a:xfrm>
            <a:off x="3291840" y="557784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8,370</a:t>
            </a:r>
            <a:endParaRPr lang="en-US" sz="950" dirty="0"/>
          </a:p>
        </p:txBody>
      </p:sp>
      <p:sp>
        <p:nvSpPr>
          <p:cNvPr id="11" name="Shape 9"/>
          <p:cNvSpPr/>
          <p:nvPr/>
        </p:nvSpPr>
        <p:spPr>
          <a:xfrm>
            <a:off x="548640" y="5760720"/>
            <a:ext cx="4572000" cy="0"/>
          </a:xfrm>
          <a:prstGeom prst="line">
            <a:avLst/>
          </a:prstGeom>
          <a:noFill/>
          <a:ln w="3810">
            <a:solidFill>
              <a:srgbClr val="E8EAEF"/>
            </a:solidFill>
            <a:prstDash val="solid"/>
          </a:ln>
        </p:spPr>
        <p:txBody>
          <a:bodyPr/>
          <a:p/>
        </p:txBody>
      </p:sp>
      <p:sp>
        <p:nvSpPr>
          <p:cNvPr id="9" name="Text 7"/>
          <p:cNvSpPr/>
          <p:nvPr/>
        </p:nvSpPr>
        <p:spPr>
          <a:xfrm>
            <a:off x="685800" y="5760720"/>
            <a:ext cx="2606040" cy="182880"/>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Management Fee (3%)</a:t>
            </a:r>
            <a:endParaRPr lang="en-US" sz="950" dirty="0"/>
          </a:p>
        </p:txBody>
      </p:sp>
      <p:sp>
        <p:nvSpPr>
          <p:cNvPr id="10" name="Text 8"/>
          <p:cNvSpPr/>
          <p:nvPr/>
        </p:nvSpPr>
        <p:spPr>
          <a:xfrm>
            <a:off x="3291840" y="5760720"/>
            <a:ext cx="1828800" cy="182880"/>
          </a:xfrm>
          <a:prstGeom prst="rect">
            <a:avLst/>
          </a:prstGeom>
          <a:noFill/>
          <a:ln/>
        </p:spPr>
        <p:txBody>
          <a:bodyPr wrap="square" lIns="0" tIns="0" rIns="0" bIns="0" rtlCol="0" anchor="ctr"/>
          <a:lstStyle/>
          <a:p>
            <a:pPr algn="r" indent="0" marL="0">
              <a:buNone/>
            </a:pPr>
            <a:r>
              <a:rPr lang="en-US" sz="950" dirty="0">
                <a:solidFill>
                  <a:srgbClr val="0B163C"/>
                </a:solidFill>
                <a:latin typeface="Joost Medium" pitchFamily="34" charset="0"/>
                <a:ea typeface="Joost Medium" pitchFamily="34" charset="-122"/>
                <a:cs typeface="Joost Medium" pitchFamily="34" charset="-120"/>
              </a:rPr>
              <a:t>79,266</a:t>
            </a:r>
            <a:endParaRPr lang="en-US" sz="950" dirty="0"/>
          </a:p>
        </p:txBody>
      </p:sp>
      <p:sp>
        <p:nvSpPr>
          <p:cNvPr id="11" name="Shape 9"/>
          <p:cNvSpPr/>
          <p:nvPr/>
        </p:nvSpPr>
        <p:spPr>
          <a:xfrm>
            <a:off x="548640" y="5943600"/>
            <a:ext cx="4572000" cy="0"/>
          </a:xfrm>
          <a:prstGeom prst="line">
            <a:avLst/>
          </a:prstGeom>
          <a:noFill/>
          <a:ln w="3810">
            <a:solidFill>
              <a:srgbClr val="E8EAEF"/>
            </a:solidFill>
            <a:prstDash val="solid"/>
          </a:ln>
        </p:spPr>
        <p:txBody>
          <a:bodyPr/>
          <a:p/>
        </p:txBody>
      </p:sp>
      <p:sp>
        <p:nvSpPr>
          <p:cNvPr id="21" name="Text 19"/>
          <p:cNvSpPr/>
          <p:nvPr/>
        </p:nvSpPr>
        <p:spPr>
          <a:xfrm>
            <a:off x="548640" y="5943600"/>
            <a:ext cx="2743200" cy="182880"/>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Total Operating Expenses</a:t>
            </a:r>
            <a:endParaRPr lang="en-US" sz="950" dirty="0"/>
          </a:p>
        </p:txBody>
      </p:sp>
      <p:sp>
        <p:nvSpPr>
          <p:cNvPr id="22" name="Text 20"/>
          <p:cNvSpPr/>
          <p:nvPr/>
        </p:nvSpPr>
        <p:spPr>
          <a:xfrm>
            <a:off x="3291840" y="5943600"/>
            <a:ext cx="1828800" cy="182880"/>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754,919</a:t>
            </a:r>
            <a:endParaRPr lang="en-US" sz="950" dirty="0"/>
          </a:p>
        </p:txBody>
      </p:sp>
      <p:sp>
        <p:nvSpPr>
          <p:cNvPr id="11" name="Shape 9"/>
          <p:cNvSpPr/>
          <p:nvPr/>
        </p:nvSpPr>
        <p:spPr>
          <a:xfrm>
            <a:off x="548640" y="6126480"/>
            <a:ext cx="4572000" cy="0"/>
          </a:xfrm>
          <a:prstGeom prst="line">
            <a:avLst/>
          </a:prstGeom>
          <a:noFill/>
          <a:ln w="6350">
            <a:solidFill>
              <a:srgbClr val="0B163C"/>
            </a:solidFill>
            <a:prstDash val="solid"/>
          </a:ln>
        </p:spPr>
        <p:txBody>
          <a:bodyPr/>
          <a:p/>
        </p:txBody>
      </p:sp>
      <p:sp>
        <p:nvSpPr>
          <p:cNvPr id="11" name="Shape 9"/>
          <p:cNvSpPr/>
          <p:nvPr/>
        </p:nvSpPr>
        <p:spPr>
          <a:xfrm>
            <a:off x="548640" y="6163056"/>
            <a:ext cx="4572000" cy="0"/>
          </a:xfrm>
          <a:prstGeom prst="line">
            <a:avLst/>
          </a:prstGeom>
          <a:noFill/>
          <a:ln w="12700">
            <a:solidFill>
              <a:srgbClr val="0B163C"/>
            </a:solidFill>
            <a:prstDash val="solid"/>
          </a:ln>
        </p:spPr>
        <p:txBody>
          <a:bodyPr/>
          <a:p/>
        </p:txBody>
      </p:sp>
      <p:sp>
        <p:nvSpPr>
          <p:cNvPr id="21" name="Text 19"/>
          <p:cNvSpPr/>
          <p:nvPr/>
        </p:nvSpPr>
        <p:spPr>
          <a:xfrm>
            <a:off x="548640" y="6199632"/>
            <a:ext cx="2743200" cy="219456"/>
          </a:xfrm>
          <a:prstGeom prst="rect">
            <a:avLst/>
          </a:prstGeom>
          <a:noFill/>
          <a:ln/>
        </p:spPr>
        <p:txBody>
          <a:bodyPr wrap="square" lIns="0" tIns="0" rIns="0" bIns="0" rtlCol="0" anchor="ctr"/>
          <a:lstStyle/>
          <a:p>
            <a:pPr indent="0" marL="0">
              <a:buNone/>
            </a:pPr>
            <a:r>
              <a:rPr lang="en-US" sz="950" b="1" dirty="0">
                <a:solidFill>
                  <a:srgbClr val="0B163C"/>
                </a:solidFill>
                <a:latin typeface="Gotham Book" pitchFamily="34" charset="0"/>
                <a:ea typeface="Gotham Book" pitchFamily="34" charset="-122"/>
                <a:cs typeface="Gotham Book" pitchFamily="34" charset="-120"/>
              </a:rPr>
              <a:t>Net Operating Income</a:t>
            </a:r>
            <a:endParaRPr lang="en-US" sz="950" dirty="0"/>
          </a:p>
        </p:txBody>
      </p:sp>
      <p:sp>
        <p:nvSpPr>
          <p:cNvPr id="22" name="Text 20"/>
          <p:cNvSpPr/>
          <p:nvPr/>
        </p:nvSpPr>
        <p:spPr>
          <a:xfrm>
            <a:off x="3291840" y="6199632"/>
            <a:ext cx="1828800" cy="219456"/>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1,887,280</a:t>
            </a:r>
            <a:endParaRPr lang="en-US" sz="9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03</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FINANCIALS</a:t>
            </a:r>
            <a:endParaRPr lang="en-US" sz="1000" dirty="0"/>
          </a:p>
        </p:txBody>
      </p:sp>
      <p:sp>
        <p:nvSpPr>
          <p:cNvPr id="5" name="Text 3"/>
          <p:cNvSpPr/>
          <p:nvPr/>
        </p:nvSpPr>
        <p:spPr>
          <a:xfrm>
            <a:off x="548640" y="777240"/>
            <a:ext cx="4114800" cy="59436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Rent Roll</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4754880" y="960120"/>
            <a:ext cx="6858000" cy="274320"/>
          </a:xfrm>
          <a:prstGeom prst="rect">
            <a:avLst/>
          </a:prstGeom>
          <a:noFill/>
          <a:ln/>
        </p:spPr>
        <p:txBody>
          <a:bodyPr wrap="square" lIns="0" tIns="0" rIns="0" bIns="0" rtlCol="0" anchor="t"/>
          <a:lstStyle/>
          <a:p>
            <a:r>
              <a:rPr sz="1100">
                <a:solidFill>
                  <a:srgbClr val="6E7A90"/>
                </a:solidFill>
                <a:latin typeface="Gotham Book"/>
              </a:rPr>
              <a:t>21 tenants  /  95.2% occupied  /  WALT 5.77 yrs  /  $1.98M Yr 1 in-place rent</a:t>
            </a:r>
          </a:p>
        </p:txBody>
      </p:sp>
      <p:sp>
        <p:nvSpPr>
          <p:cNvPr id="9" name="Shape 6"/>
          <p:cNvSpPr/>
          <p:nvPr/>
        </p:nvSpPr>
        <p:spPr>
          <a:xfrm>
            <a:off x="548640" y="6446520"/>
            <a:ext cx="11094415" cy="0"/>
          </a:xfrm>
          <a:prstGeom prst="line">
            <a:avLst/>
          </a:prstGeom>
          <a:noFill/>
          <a:ln w="6350">
            <a:solidFill>
              <a:srgbClr val="D4D6DC"/>
            </a:solidFill>
            <a:prstDash val="solid"/>
          </a:ln>
        </p:spPr>
        <p:txBody>
          <a:bodyPr/>
          <a:p/>
        </p:txBody>
      </p:sp>
      <p:sp>
        <p:nvSpPr>
          <p:cNvPr id="10" name="Text 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1" name="Text 8"/>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12" name="Text 9"/>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5</a:t>
            </a:r>
            <a:endParaRPr lang="en-US" sz="750" dirty="0"/>
          </a:p>
        </p:txBody>
      </p:sp>
      <p:graphicFrame>
        <p:nvGraphicFramePr>
          <p:cNvPr id="13" name="Table 12"/>
          <p:cNvGraphicFramePr>
            <a:graphicFrameLocks noGrp="1"/>
          </p:cNvGraphicFramePr>
          <p:nvPr/>
        </p:nvGraphicFramePr>
        <p:xfrm>
          <a:off x="548640" y="1508760"/>
          <a:ext cx="11091672" cy="4096512"/>
        </p:xfrm>
        <a:graphic>
          <a:graphicData uri="http://schemas.openxmlformats.org/drawingml/2006/table">
            <a:tbl>
              <a:tblPr firstRow="1" bandRow="1">
                <a:tableStyleId>{5C22544A-7EE6-4342-B048-85BDC9FD1C3A}</a:tableStyleId>
              </a:tblPr>
              <a:tblGrid>
                <a:gridCol w="502920"/>
                <a:gridCol w="2103120"/>
                <a:gridCol w="777240"/>
                <a:gridCol w="594360"/>
                <a:gridCol w="868680"/>
                <a:gridCol w="640080"/>
                <a:gridCol w="960120"/>
                <a:gridCol w="4645152"/>
              </a:tblGrid>
              <a:tr h="237744">
                <a:tc>
                  <a:txBody>
                    <a:bodyPr wrap="square"/>
                    <a:lstStyle/>
                    <a:p>
                      <a:pPr algn="l"/>
                      <a:r>
                        <a:rPr sz="800" b="1">
                          <a:solidFill>
                            <a:srgbClr val="F4F2ED"/>
                          </a:solidFill>
                          <a:latin typeface="Joost Medium"/>
                        </a:rPr>
                        <a:t>SUITE</a:t>
                      </a:r>
                    </a:p>
                  </a:txBody>
                  <a:tcPr marL="54864" marR="54864" marT="9144" marB="9144" anchor="ctr">
                    <a:solidFill>
                      <a:srgbClr val="0B163C"/>
                    </a:solidFill>
                  </a:tcPr>
                </a:tc>
                <a:tc>
                  <a:txBody>
                    <a:bodyPr wrap="square"/>
                    <a:lstStyle/>
                    <a:p>
                      <a:pPr algn="l"/>
                      <a:r>
                        <a:rPr sz="800" b="1">
                          <a:solidFill>
                            <a:srgbClr val="F4F2ED"/>
                          </a:solidFill>
                          <a:latin typeface="Joost Medium"/>
                        </a:rPr>
                        <a:t>TENANT</a:t>
                      </a:r>
                    </a:p>
                  </a:txBody>
                  <a:tcPr marL="54864" marR="54864" marT="9144" marB="9144" anchor="ctr">
                    <a:solidFill>
                      <a:srgbClr val="0B163C"/>
                    </a:solidFill>
                  </a:tcPr>
                </a:tc>
                <a:tc>
                  <a:txBody>
                    <a:bodyPr wrap="square"/>
                    <a:lstStyle/>
                    <a:p>
                      <a:pPr algn="r"/>
                      <a:r>
                        <a:rPr sz="800" b="1">
                          <a:solidFill>
                            <a:srgbClr val="F4F2ED"/>
                          </a:solidFill>
                          <a:latin typeface="Joost Medium"/>
                        </a:rPr>
                        <a:t>SF</a:t>
                      </a:r>
                    </a:p>
                  </a:txBody>
                  <a:tcPr marL="54864" marR="54864" marT="9144" marB="9144" anchor="ctr">
                    <a:solidFill>
                      <a:srgbClr val="0B163C"/>
                    </a:solidFill>
                  </a:tcPr>
                </a:tc>
                <a:tc>
                  <a:txBody>
                    <a:bodyPr wrap="square"/>
                    <a:lstStyle/>
                    <a:p>
                      <a:pPr algn="r"/>
                      <a:r>
                        <a:rPr sz="800" b="1">
                          <a:solidFill>
                            <a:srgbClr val="F4F2ED"/>
                          </a:solidFill>
                          <a:latin typeface="Joost Medium"/>
                        </a:rPr>
                        <a:t>% GLA</a:t>
                      </a:r>
                    </a:p>
                  </a:txBody>
                  <a:tcPr marL="54864" marR="54864" marT="9144" marB="9144" anchor="ctr">
                    <a:solidFill>
                      <a:srgbClr val="0B163C"/>
                    </a:solidFill>
                  </a:tcPr>
                </a:tc>
                <a:tc>
                  <a:txBody>
                    <a:bodyPr wrap="square"/>
                    <a:lstStyle/>
                    <a:p>
                      <a:pPr algn="l"/>
                      <a:r>
                        <a:rPr sz="800" b="1">
                          <a:solidFill>
                            <a:srgbClr val="F4F2ED"/>
                          </a:solidFill>
                          <a:latin typeface="Joost Medium"/>
                        </a:rPr>
                        <a:t>LEASE END</a:t>
                      </a:r>
                    </a:p>
                  </a:txBody>
                  <a:tcPr marL="54864" marR="54864" marT="9144" marB="9144" anchor="ctr">
                    <a:solidFill>
                      <a:srgbClr val="0B163C"/>
                    </a:solidFill>
                  </a:tcPr>
                </a:tc>
                <a:tc>
                  <a:txBody>
                    <a:bodyPr wrap="square"/>
                    <a:lstStyle/>
                    <a:p>
                      <a:pPr algn="r"/>
                      <a:r>
                        <a:rPr sz="800" b="1">
                          <a:solidFill>
                            <a:srgbClr val="F4F2ED"/>
                          </a:solidFill>
                          <a:latin typeface="Joost Medium"/>
                        </a:rPr>
                        <a:t>PSF</a:t>
                      </a:r>
                    </a:p>
                  </a:txBody>
                  <a:tcPr marL="54864" marR="54864" marT="9144" marB="9144" anchor="ctr">
                    <a:solidFill>
                      <a:srgbClr val="0B163C"/>
                    </a:solidFill>
                  </a:tcPr>
                </a:tc>
                <a:tc>
                  <a:txBody>
                    <a:bodyPr wrap="square"/>
                    <a:lstStyle/>
                    <a:p>
                      <a:pPr algn="r"/>
                      <a:r>
                        <a:rPr sz="800" b="1">
                          <a:solidFill>
                            <a:srgbClr val="F4F2ED"/>
                          </a:solidFill>
                          <a:latin typeface="Joost Medium"/>
                        </a:rPr>
                        <a:t>ANNUAL RENT</a:t>
                      </a:r>
                    </a:p>
                  </a:txBody>
                  <a:tcPr marL="54864" marR="54864" marT="9144" marB="9144" anchor="ctr">
                    <a:solidFill>
                      <a:srgbClr val="0B163C"/>
                    </a:solidFill>
                  </a:tcPr>
                </a:tc>
                <a:tc>
                  <a:txBody>
                    <a:bodyPr wrap="square"/>
                    <a:lstStyle/>
                    <a:p>
                      <a:pPr algn="l"/>
                      <a:r>
                        <a:rPr sz="800" b="1">
                          <a:solidFill>
                            <a:srgbClr val="F4F2ED"/>
                          </a:solidFill>
                          <a:latin typeface="Joost Medium"/>
                        </a:rPr>
                        <a:t>NOTES / OPTIONS</a:t>
                      </a:r>
                    </a:p>
                  </a:txBody>
                  <a:tcPr marL="54864" marR="54864" marT="9144" marB="9144" anchor="ctr">
                    <a:solidFill>
                      <a:srgbClr val="0B163C"/>
                    </a:solidFill>
                  </a:tcPr>
                </a:tc>
              </a:tr>
              <a:tr h="164592">
                <a:tc>
                  <a:txBody>
                    <a:bodyPr wrap="square"/>
                    <a:lstStyle/>
                    <a:p>
                      <a:pPr algn="l"/>
                      <a:r>
                        <a:rPr sz="800" b="0">
                          <a:solidFill>
                            <a:srgbClr val="6E7A90"/>
                          </a:solidFill>
                          <a:latin typeface="Gotham Book"/>
                        </a:rPr>
                        <a:t>100</a:t>
                      </a:r>
                    </a:p>
                  </a:txBody>
                  <a:tcPr marL="54864" marR="54864" marT="9144" marB="9144" anchor="ctr">
                    <a:solidFill>
                      <a:srgbClr val="F4F2ED"/>
                    </a:solidFill>
                  </a:tcPr>
                </a:tc>
                <a:tc>
                  <a:txBody>
                    <a:bodyPr wrap="square"/>
                    <a:lstStyle/>
                    <a:p>
                      <a:pPr algn="l"/>
                      <a:r>
                        <a:rPr sz="850" b="1">
                          <a:solidFill>
                            <a:srgbClr val="0B163C"/>
                          </a:solidFill>
                          <a:latin typeface="Gotham Book"/>
                        </a:rPr>
                        <a:t>Distinct Dental</a:t>
                      </a:r>
                    </a:p>
                  </a:txBody>
                  <a:tcPr marL="54864" marR="54864" marT="9144" marB="9144" anchor="ctr">
                    <a:solidFill>
                      <a:srgbClr val="F4F2ED"/>
                    </a:solidFill>
                  </a:tcPr>
                </a:tc>
                <a:tc>
                  <a:txBody>
                    <a:bodyPr wrap="square"/>
                    <a:lstStyle/>
                    <a:p>
                      <a:pPr algn="r"/>
                      <a:r>
                        <a:rPr sz="850" b="0">
                          <a:solidFill>
                            <a:srgbClr val="0B163C"/>
                          </a:solidFill>
                          <a:latin typeface="Gotham Book"/>
                        </a:rPr>
                        <a:t>2,500</a:t>
                      </a:r>
                    </a:p>
                  </a:txBody>
                  <a:tcPr marL="54864" marR="54864" marT="9144" marB="9144" anchor="ctr">
                    <a:solidFill>
                      <a:srgbClr val="F4F2ED"/>
                    </a:solidFill>
                  </a:tcPr>
                </a:tc>
                <a:tc>
                  <a:txBody>
                    <a:bodyPr wrap="square"/>
                    <a:lstStyle/>
                    <a:p>
                      <a:pPr algn="r"/>
                      <a:r>
                        <a:rPr sz="800" b="0">
                          <a:solidFill>
                            <a:srgbClr val="6E7A90"/>
                          </a:solidFill>
                          <a:latin typeface="Gotham Book"/>
                        </a:rPr>
                        <a:t>5.2%</a:t>
                      </a:r>
                    </a:p>
                  </a:txBody>
                  <a:tcPr marL="54864" marR="54864" marT="9144" marB="9144" anchor="ctr">
                    <a:solidFill>
                      <a:srgbClr val="F4F2ED"/>
                    </a:solidFill>
                  </a:tcPr>
                </a:tc>
                <a:tc>
                  <a:txBody>
                    <a:bodyPr wrap="square"/>
                    <a:lstStyle/>
                    <a:p>
                      <a:pPr algn="l"/>
                      <a:r>
                        <a:rPr sz="800" b="0">
                          <a:solidFill>
                            <a:srgbClr val="6E7A90"/>
                          </a:solidFill>
                          <a:latin typeface="Gotham Book"/>
                        </a:rPr>
                        <a:t>7/31/33</a:t>
                      </a:r>
                    </a:p>
                  </a:txBody>
                  <a:tcPr marL="54864" marR="54864" marT="9144" marB="9144" anchor="ctr">
                    <a:solidFill>
                      <a:srgbClr val="F4F2ED"/>
                    </a:solidFill>
                  </a:tcPr>
                </a:tc>
                <a:tc>
                  <a:txBody>
                    <a:bodyPr wrap="square"/>
                    <a:lstStyle/>
                    <a:p>
                      <a:pPr algn="r"/>
                      <a:r>
                        <a:rPr sz="800" b="0">
                          <a:solidFill>
                            <a:srgbClr val="6E7A90"/>
                          </a:solidFill>
                          <a:latin typeface="Gotham Book"/>
                        </a:rPr>
                        <a:t>$32.50</a:t>
                      </a:r>
                    </a:p>
                  </a:txBody>
                  <a:tcPr marL="54864" marR="54864" marT="9144" marB="9144" anchor="ctr">
                    <a:solidFill>
                      <a:srgbClr val="F4F2ED"/>
                    </a:solidFill>
                  </a:tcPr>
                </a:tc>
                <a:tc>
                  <a:txBody>
                    <a:bodyPr wrap="square"/>
                    <a:lstStyle/>
                    <a:p>
                      <a:pPr algn="r"/>
                      <a:r>
                        <a:rPr sz="850" b="1">
                          <a:solidFill>
                            <a:srgbClr val="0B163C"/>
                          </a:solidFill>
                          <a:latin typeface="Joost Medium"/>
                        </a:rPr>
                        <a:t>$81,250</a:t>
                      </a:r>
                    </a:p>
                  </a:txBody>
                  <a:tcPr marL="54864" marR="54864" marT="9144" marB="9144" anchor="ctr">
                    <a:solidFill>
                      <a:srgbClr val="F4F2ED"/>
                    </a:solidFill>
                  </a:tcPr>
                </a:tc>
                <a:tc>
                  <a:txBody>
                    <a:bodyPr wrap="square"/>
                    <a:lstStyle/>
                    <a:p>
                      <a:pPr algn="l"/>
                      <a:r>
                        <a:rPr sz="750" b="0">
                          <a:solidFill>
                            <a:srgbClr val="6E7A90"/>
                          </a:solidFill>
                          <a:latin typeface="Gotham Book"/>
                        </a:rPr>
                        <a:t>Steps to $35 PSF by 2031</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110</a:t>
                      </a:r>
                    </a:p>
                  </a:txBody>
                  <a:tcPr marL="54864" marR="54864" marT="9144" marB="9144" anchor="ctr">
                    <a:solidFill>
                      <a:srgbClr val="EAE6DC"/>
                    </a:solidFill>
                  </a:tcPr>
                </a:tc>
                <a:tc>
                  <a:txBody>
                    <a:bodyPr wrap="square"/>
                    <a:lstStyle/>
                    <a:p>
                      <a:pPr algn="l"/>
                      <a:r>
                        <a:rPr sz="850" b="1">
                          <a:solidFill>
                            <a:srgbClr val="0B163C"/>
                          </a:solidFill>
                          <a:latin typeface="Gotham Book"/>
                        </a:rPr>
                        <a:t>The UPS Store</a:t>
                      </a:r>
                    </a:p>
                  </a:txBody>
                  <a:tcPr marL="54864" marR="54864" marT="9144" marB="9144" anchor="ctr">
                    <a:solidFill>
                      <a:srgbClr val="EAE6DC"/>
                    </a:solidFill>
                  </a:tcPr>
                </a:tc>
                <a:tc>
                  <a:txBody>
                    <a:bodyPr wrap="square"/>
                    <a:lstStyle/>
                    <a:p>
                      <a:pPr algn="r"/>
                      <a:r>
                        <a:rPr sz="850" b="0">
                          <a:solidFill>
                            <a:srgbClr val="0B163C"/>
                          </a:solidFill>
                          <a:latin typeface="Gotham Book"/>
                        </a:rPr>
                        <a:t>1,235</a:t>
                      </a:r>
                    </a:p>
                  </a:txBody>
                  <a:tcPr marL="54864" marR="54864" marT="9144" marB="9144" anchor="ctr">
                    <a:solidFill>
                      <a:srgbClr val="EAE6DC"/>
                    </a:solidFill>
                  </a:tcPr>
                </a:tc>
                <a:tc>
                  <a:txBody>
                    <a:bodyPr wrap="square"/>
                    <a:lstStyle/>
                    <a:p>
                      <a:pPr algn="r"/>
                      <a:r>
                        <a:rPr sz="800" b="0">
                          <a:solidFill>
                            <a:srgbClr val="6E7A90"/>
                          </a:solidFill>
                          <a:latin typeface="Gotham Book"/>
                        </a:rPr>
                        <a:t>2.6%</a:t>
                      </a:r>
                    </a:p>
                  </a:txBody>
                  <a:tcPr marL="54864" marR="54864" marT="9144" marB="9144" anchor="ctr">
                    <a:solidFill>
                      <a:srgbClr val="EAE6DC"/>
                    </a:solidFill>
                  </a:tcPr>
                </a:tc>
                <a:tc>
                  <a:txBody>
                    <a:bodyPr wrap="square"/>
                    <a:lstStyle/>
                    <a:p>
                      <a:pPr algn="l"/>
                      <a:r>
                        <a:rPr sz="800" b="0">
                          <a:solidFill>
                            <a:srgbClr val="6E7A90"/>
                          </a:solidFill>
                          <a:latin typeface="Gotham Book"/>
                        </a:rPr>
                        <a:t>11/30/31</a:t>
                      </a:r>
                    </a:p>
                  </a:txBody>
                  <a:tcPr marL="54864" marR="54864" marT="9144" marB="9144" anchor="ctr">
                    <a:solidFill>
                      <a:srgbClr val="EAE6DC"/>
                    </a:solidFill>
                  </a:tcPr>
                </a:tc>
                <a:tc>
                  <a:txBody>
                    <a:bodyPr wrap="square"/>
                    <a:lstStyle/>
                    <a:p>
                      <a:pPr algn="r"/>
                      <a:r>
                        <a:rPr sz="800" b="0">
                          <a:solidFill>
                            <a:srgbClr val="6E7A90"/>
                          </a:solidFill>
                          <a:latin typeface="Gotham Book"/>
                        </a:rPr>
                        <a:t>$38.00</a:t>
                      </a:r>
                    </a:p>
                  </a:txBody>
                  <a:tcPr marL="54864" marR="54864" marT="9144" marB="9144" anchor="ctr">
                    <a:solidFill>
                      <a:srgbClr val="EAE6DC"/>
                    </a:solidFill>
                  </a:tcPr>
                </a:tc>
                <a:tc>
                  <a:txBody>
                    <a:bodyPr wrap="square"/>
                    <a:lstStyle/>
                    <a:p>
                      <a:pPr algn="r"/>
                      <a:r>
                        <a:rPr sz="850" b="1">
                          <a:solidFill>
                            <a:srgbClr val="0B163C"/>
                          </a:solidFill>
                          <a:latin typeface="Joost Medium"/>
                        </a:rPr>
                        <a:t>$46,930</a:t>
                      </a:r>
                    </a:p>
                  </a:txBody>
                  <a:tcPr marL="54864" marR="54864" marT="9144" marB="9144" anchor="ctr">
                    <a:solidFill>
                      <a:srgbClr val="EAE6DC"/>
                    </a:solidFill>
                  </a:tcPr>
                </a:tc>
                <a:tc>
                  <a:txBody>
                    <a:bodyPr wrap="square"/>
                    <a:lstStyle/>
                    <a:p>
                      <a:pPr algn="l"/>
                      <a:r>
                        <a:rPr sz="750" b="0">
                          <a:solidFill>
                            <a:srgbClr val="6E7A90"/>
                          </a:solidFill>
                          <a:latin typeface="Gotham Book"/>
                        </a:rPr>
                        <a:t>Steps to $41.80 PSF (12/26)</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115</a:t>
                      </a:r>
                    </a:p>
                  </a:txBody>
                  <a:tcPr marL="54864" marR="54864" marT="9144" marB="9144" anchor="ctr">
                    <a:solidFill>
                      <a:srgbClr val="F4F2ED"/>
                    </a:solidFill>
                  </a:tcPr>
                </a:tc>
                <a:tc>
                  <a:txBody>
                    <a:bodyPr wrap="square"/>
                    <a:lstStyle/>
                    <a:p>
                      <a:pPr algn="l"/>
                      <a:r>
                        <a:rPr sz="850" b="1">
                          <a:solidFill>
                            <a:srgbClr val="0B163C"/>
                          </a:solidFill>
                          <a:latin typeface="Gotham Book"/>
                        </a:rPr>
                        <a:t>Clara Rose Boutique</a:t>
                      </a:r>
                    </a:p>
                  </a:txBody>
                  <a:tcPr marL="54864" marR="54864" marT="9144" marB="9144" anchor="ctr">
                    <a:solidFill>
                      <a:srgbClr val="F4F2ED"/>
                    </a:solidFill>
                  </a:tcPr>
                </a:tc>
                <a:tc>
                  <a:txBody>
                    <a:bodyPr wrap="square"/>
                    <a:lstStyle/>
                    <a:p>
                      <a:pPr algn="r"/>
                      <a:r>
                        <a:rPr sz="850" b="0">
                          <a:solidFill>
                            <a:srgbClr val="0B163C"/>
                          </a:solidFill>
                          <a:latin typeface="Gotham Book"/>
                        </a:rPr>
                        <a:t>1,690</a:t>
                      </a:r>
                    </a:p>
                  </a:txBody>
                  <a:tcPr marL="54864" marR="54864" marT="9144" marB="9144" anchor="ctr">
                    <a:solidFill>
                      <a:srgbClr val="F4F2ED"/>
                    </a:solidFill>
                  </a:tcPr>
                </a:tc>
                <a:tc>
                  <a:txBody>
                    <a:bodyPr wrap="square"/>
                    <a:lstStyle/>
                    <a:p>
                      <a:pPr algn="r"/>
                      <a:r>
                        <a:rPr sz="800" b="0">
                          <a:solidFill>
                            <a:srgbClr val="6E7A90"/>
                          </a:solidFill>
                          <a:latin typeface="Gotham Book"/>
                        </a:rPr>
                        <a:t>4.3%</a:t>
                      </a:r>
                    </a:p>
                  </a:txBody>
                  <a:tcPr marL="54864" marR="54864" marT="9144" marB="9144" anchor="ctr">
                    <a:solidFill>
                      <a:srgbClr val="F4F2ED"/>
                    </a:solidFill>
                  </a:tcPr>
                </a:tc>
                <a:tc>
                  <a:txBody>
                    <a:bodyPr wrap="square"/>
                    <a:lstStyle/>
                    <a:p>
                      <a:pPr algn="l"/>
                      <a:r>
                        <a:rPr sz="800" b="0">
                          <a:solidFill>
                            <a:srgbClr val="6E7A90"/>
                          </a:solidFill>
                          <a:latin typeface="Gotham Book"/>
                        </a:rPr>
                        <a:t>7/31/30</a:t>
                      </a:r>
                    </a:p>
                  </a:txBody>
                  <a:tcPr marL="54864" marR="54864" marT="9144" marB="9144" anchor="ctr">
                    <a:solidFill>
                      <a:srgbClr val="F4F2ED"/>
                    </a:solidFill>
                  </a:tcPr>
                </a:tc>
                <a:tc>
                  <a:txBody>
                    <a:bodyPr wrap="square"/>
                    <a:lstStyle/>
                    <a:p>
                      <a:pPr algn="r"/>
                      <a:r>
                        <a:rPr sz="800" b="0">
                          <a:solidFill>
                            <a:srgbClr val="6E7A90"/>
                          </a:solidFill>
                          <a:latin typeface="Gotham Book"/>
                        </a:rPr>
                        <a:t>$40.00</a:t>
                      </a:r>
                    </a:p>
                  </a:txBody>
                  <a:tcPr marL="54864" marR="54864" marT="9144" marB="9144" anchor="ctr">
                    <a:solidFill>
                      <a:srgbClr val="F4F2ED"/>
                    </a:solidFill>
                  </a:tcPr>
                </a:tc>
                <a:tc>
                  <a:txBody>
                    <a:bodyPr wrap="square"/>
                    <a:lstStyle/>
                    <a:p>
                      <a:pPr algn="r"/>
                      <a:r>
                        <a:rPr sz="850" b="1">
                          <a:solidFill>
                            <a:srgbClr val="0B163C"/>
                          </a:solidFill>
                          <a:latin typeface="Joost Medium"/>
                        </a:rPr>
                        <a:t>$67,600</a:t>
                      </a:r>
                    </a:p>
                  </a:txBody>
                  <a:tcPr marL="54864" marR="54864" marT="9144" marB="9144" anchor="ctr">
                    <a:solidFill>
                      <a:srgbClr val="F4F2ED"/>
                    </a:solidFill>
                  </a:tcPr>
                </a:tc>
                <a:tc>
                  <a:txBody>
                    <a:bodyPr wrap="square"/>
                    <a:lstStyle/>
                    <a:p>
                      <a:pPr algn="l"/>
                      <a:r>
                        <a:rPr sz="750" b="0">
                          <a:solidFill>
                            <a:srgbClr val="6E7A90"/>
                          </a:solidFill>
                          <a:latin typeface="Gotham Book"/>
                        </a:rPr>
                        <a:t>2% annual · One 5-yr opt @ $44.17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120</a:t>
                      </a:r>
                    </a:p>
                  </a:txBody>
                  <a:tcPr marL="54864" marR="54864" marT="9144" marB="9144" anchor="ctr">
                    <a:solidFill>
                      <a:srgbClr val="EAE6DC"/>
                    </a:solidFill>
                  </a:tcPr>
                </a:tc>
                <a:tc>
                  <a:txBody>
                    <a:bodyPr wrap="square"/>
                    <a:lstStyle/>
                    <a:p>
                      <a:pPr algn="l"/>
                      <a:r>
                        <a:rPr sz="850" b="1">
                          <a:solidFill>
                            <a:srgbClr val="0B163C"/>
                          </a:solidFill>
                          <a:latin typeface="Gotham Book"/>
                        </a:rPr>
                        <a:t>Alloy Personal Training</a:t>
                      </a:r>
                    </a:p>
                  </a:txBody>
                  <a:tcPr marL="54864" marR="54864" marT="9144" marB="9144" anchor="ctr">
                    <a:solidFill>
                      <a:srgbClr val="EAE6DC"/>
                    </a:solidFill>
                  </a:tcPr>
                </a:tc>
                <a:tc>
                  <a:txBody>
                    <a:bodyPr wrap="square"/>
                    <a:lstStyle/>
                    <a:p>
                      <a:pPr algn="r"/>
                      <a:r>
                        <a:rPr sz="850" b="0">
                          <a:solidFill>
                            <a:srgbClr val="0B163C"/>
                          </a:solidFill>
                          <a:latin typeface="Gotham Book"/>
                        </a:rPr>
                        <a:t>1,575</a:t>
                      </a:r>
                    </a:p>
                  </a:txBody>
                  <a:tcPr marL="54864" marR="54864" marT="9144" marB="9144" anchor="ctr">
                    <a:solidFill>
                      <a:srgbClr val="EAE6DC"/>
                    </a:solidFill>
                  </a:tcPr>
                </a:tc>
                <a:tc>
                  <a:txBody>
                    <a:bodyPr wrap="square"/>
                    <a:lstStyle/>
                    <a:p>
                      <a:pPr algn="r"/>
                      <a:r>
                        <a:rPr sz="800" b="0">
                          <a:solidFill>
                            <a:srgbClr val="6E7A90"/>
                          </a:solidFill>
                          <a:latin typeface="Gotham Book"/>
                        </a:rPr>
                        <a:t>3.3%</a:t>
                      </a:r>
                    </a:p>
                  </a:txBody>
                  <a:tcPr marL="54864" marR="54864" marT="9144" marB="9144" anchor="ctr">
                    <a:solidFill>
                      <a:srgbClr val="EAE6DC"/>
                    </a:solidFill>
                  </a:tcPr>
                </a:tc>
                <a:tc>
                  <a:txBody>
                    <a:bodyPr wrap="square"/>
                    <a:lstStyle/>
                    <a:p>
                      <a:pPr algn="l"/>
                      <a:r>
                        <a:rPr sz="800" b="0">
                          <a:solidFill>
                            <a:srgbClr val="6E7A90"/>
                          </a:solidFill>
                          <a:latin typeface="Gotham Book"/>
                        </a:rPr>
                        <a:t>10/31/34</a:t>
                      </a:r>
                    </a:p>
                  </a:txBody>
                  <a:tcPr marL="54864" marR="54864" marT="9144" marB="9144" anchor="ctr">
                    <a:solidFill>
                      <a:srgbClr val="EAE6DC"/>
                    </a:solidFill>
                  </a:tcPr>
                </a:tc>
                <a:tc>
                  <a:txBody>
                    <a:bodyPr wrap="square"/>
                    <a:lstStyle/>
                    <a:p>
                      <a:pPr algn="r"/>
                      <a:r>
                        <a:rPr sz="800" b="0">
                          <a:solidFill>
                            <a:srgbClr val="6E7A90"/>
                          </a:solidFill>
                          <a:latin typeface="Gotham Book"/>
                        </a:rPr>
                        <a:t>$45.00</a:t>
                      </a:r>
                    </a:p>
                  </a:txBody>
                  <a:tcPr marL="54864" marR="54864" marT="9144" marB="9144" anchor="ctr">
                    <a:solidFill>
                      <a:srgbClr val="EAE6DC"/>
                    </a:solidFill>
                  </a:tcPr>
                </a:tc>
                <a:tc>
                  <a:txBody>
                    <a:bodyPr wrap="square"/>
                    <a:lstStyle/>
                    <a:p>
                      <a:pPr algn="r"/>
                      <a:r>
                        <a:rPr sz="850" b="1">
                          <a:solidFill>
                            <a:srgbClr val="0B163C"/>
                          </a:solidFill>
                          <a:latin typeface="Joost Medium"/>
                        </a:rPr>
                        <a:t>$70,875</a:t>
                      </a:r>
                    </a:p>
                  </a:txBody>
                  <a:tcPr marL="54864" marR="54864" marT="9144" marB="9144" anchor="ctr">
                    <a:solidFill>
                      <a:srgbClr val="EAE6DC"/>
                    </a:solidFill>
                  </a:tcPr>
                </a:tc>
                <a:tc>
                  <a:txBody>
                    <a:bodyPr wrap="square"/>
                    <a:lstStyle/>
                    <a:p>
                      <a:pPr algn="l"/>
                      <a:r>
                        <a:rPr sz="750" b="0">
                          <a:solidFill>
                            <a:srgbClr val="6E7A90"/>
                          </a:solidFill>
                          <a:latin typeface="Gotham Book"/>
                        </a:rPr>
                        <a:t>Two 5-yr opts @ $54.45, $59.90</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130</a:t>
                      </a:r>
                    </a:p>
                  </a:txBody>
                  <a:tcPr marL="54864" marR="54864" marT="9144" marB="9144" anchor="ctr">
                    <a:solidFill>
                      <a:srgbClr val="F4F2ED"/>
                    </a:solidFill>
                  </a:tcPr>
                </a:tc>
                <a:tc>
                  <a:txBody>
                    <a:bodyPr wrap="square"/>
                    <a:lstStyle/>
                    <a:p>
                      <a:pPr algn="l"/>
                      <a:r>
                        <a:rPr sz="850" b="1">
                          <a:solidFill>
                            <a:srgbClr val="0B163C"/>
                          </a:solidFill>
                          <a:latin typeface="Gotham Book"/>
                        </a:rPr>
                        <a:t>The Ozone Bar</a:t>
                      </a:r>
                    </a:p>
                  </a:txBody>
                  <a:tcPr marL="54864" marR="54864" marT="9144" marB="9144" anchor="ctr">
                    <a:solidFill>
                      <a:srgbClr val="F4F2ED"/>
                    </a:solidFill>
                  </a:tcPr>
                </a:tc>
                <a:tc>
                  <a:txBody>
                    <a:bodyPr wrap="square"/>
                    <a:lstStyle/>
                    <a:p>
                      <a:pPr algn="r"/>
                      <a:r>
                        <a:rPr sz="850" b="0">
                          <a:solidFill>
                            <a:srgbClr val="0B163C"/>
                          </a:solidFill>
                          <a:latin typeface="Gotham Book"/>
                        </a:rPr>
                        <a:t>1,690</a:t>
                      </a:r>
                    </a:p>
                  </a:txBody>
                  <a:tcPr marL="54864" marR="54864" marT="9144" marB="9144" anchor="ctr">
                    <a:solidFill>
                      <a:srgbClr val="F4F2ED"/>
                    </a:solidFill>
                  </a:tcPr>
                </a:tc>
                <a:tc>
                  <a:txBody>
                    <a:bodyPr wrap="square"/>
                    <a:lstStyle/>
                    <a:p>
                      <a:pPr algn="r"/>
                      <a:r>
                        <a:rPr sz="800" b="0">
                          <a:solidFill>
                            <a:srgbClr val="6E7A90"/>
                          </a:solidFill>
                          <a:latin typeface="Gotham Book"/>
                        </a:rPr>
                        <a:t>4.3%</a:t>
                      </a:r>
                    </a:p>
                  </a:txBody>
                  <a:tcPr marL="54864" marR="54864" marT="9144" marB="9144" anchor="ctr">
                    <a:solidFill>
                      <a:srgbClr val="F4F2ED"/>
                    </a:solidFill>
                  </a:tcPr>
                </a:tc>
                <a:tc>
                  <a:txBody>
                    <a:bodyPr wrap="square"/>
                    <a:lstStyle/>
                    <a:p>
                      <a:pPr algn="l"/>
                      <a:r>
                        <a:rPr sz="800" b="0">
                          <a:solidFill>
                            <a:srgbClr val="6E7A90"/>
                          </a:solidFill>
                          <a:latin typeface="Gotham Book"/>
                        </a:rPr>
                        <a:t>10/31/29</a:t>
                      </a:r>
                    </a:p>
                  </a:txBody>
                  <a:tcPr marL="54864" marR="54864" marT="9144" marB="9144" anchor="ctr">
                    <a:solidFill>
                      <a:srgbClr val="F4F2ED"/>
                    </a:solidFill>
                  </a:tcPr>
                </a:tc>
                <a:tc>
                  <a:txBody>
                    <a:bodyPr wrap="square"/>
                    <a:lstStyle/>
                    <a:p>
                      <a:pPr algn="r"/>
                      <a:r>
                        <a:rPr sz="800" b="0">
                          <a:solidFill>
                            <a:srgbClr val="6E7A90"/>
                          </a:solidFill>
                          <a:latin typeface="Gotham Book"/>
                        </a:rPr>
                        <a:t>$41.82</a:t>
                      </a:r>
                    </a:p>
                  </a:txBody>
                  <a:tcPr marL="54864" marR="54864" marT="9144" marB="9144" anchor="ctr">
                    <a:solidFill>
                      <a:srgbClr val="F4F2ED"/>
                    </a:solidFill>
                  </a:tcPr>
                </a:tc>
                <a:tc>
                  <a:txBody>
                    <a:bodyPr wrap="square"/>
                    <a:lstStyle/>
                    <a:p>
                      <a:pPr algn="r"/>
                      <a:r>
                        <a:rPr sz="850" b="1">
                          <a:solidFill>
                            <a:srgbClr val="0B163C"/>
                          </a:solidFill>
                          <a:latin typeface="Joost Medium"/>
                        </a:rPr>
                        <a:t>$70,676</a:t>
                      </a:r>
                    </a:p>
                  </a:txBody>
                  <a:tcPr marL="54864" marR="54864" marT="9144" marB="9144" anchor="ctr">
                    <a:solidFill>
                      <a:srgbClr val="F4F2ED"/>
                    </a:solidFill>
                  </a:tcPr>
                </a:tc>
                <a:tc>
                  <a:txBody>
                    <a:bodyPr wrap="square"/>
                    <a:lstStyle/>
                    <a:p>
                      <a:pPr algn="l"/>
                      <a:r>
                        <a:rPr sz="750" b="0">
                          <a:solidFill>
                            <a:srgbClr val="6E7A90"/>
                          </a:solidFill>
                          <a:latin typeface="Gotham Book"/>
                        </a:rPr>
                        <a:t>2% annual · One 5-yr opt @ $45.27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135</a:t>
                      </a:r>
                    </a:p>
                  </a:txBody>
                  <a:tcPr marL="54864" marR="54864" marT="9144" marB="9144" anchor="ctr">
                    <a:solidFill>
                      <a:srgbClr val="EAE6DC"/>
                    </a:solidFill>
                  </a:tcPr>
                </a:tc>
                <a:tc>
                  <a:txBody>
                    <a:bodyPr wrap="square"/>
                    <a:lstStyle/>
                    <a:p>
                      <a:pPr algn="l"/>
                      <a:r>
                        <a:rPr sz="850" b="1">
                          <a:solidFill>
                            <a:srgbClr val="0B163C"/>
                          </a:solidFill>
                          <a:latin typeface="Gotham Book"/>
                        </a:rPr>
                        <a:t>Piola</a:t>
                      </a:r>
                    </a:p>
                  </a:txBody>
                  <a:tcPr marL="54864" marR="54864" marT="9144" marB="9144" anchor="ctr">
                    <a:solidFill>
                      <a:srgbClr val="EAE6DC"/>
                    </a:solidFill>
                  </a:tcPr>
                </a:tc>
                <a:tc>
                  <a:txBody>
                    <a:bodyPr wrap="square"/>
                    <a:lstStyle/>
                    <a:p>
                      <a:pPr algn="r"/>
                      <a:r>
                        <a:rPr sz="850" b="0">
                          <a:solidFill>
                            <a:srgbClr val="0B163C"/>
                          </a:solidFill>
                          <a:latin typeface="Gotham Book"/>
                        </a:rPr>
                        <a:t>2,670</a:t>
                      </a:r>
                    </a:p>
                  </a:txBody>
                  <a:tcPr marL="54864" marR="54864" marT="9144" marB="9144" anchor="ctr">
                    <a:solidFill>
                      <a:srgbClr val="EAE6DC"/>
                    </a:solidFill>
                  </a:tcPr>
                </a:tc>
                <a:tc>
                  <a:txBody>
                    <a:bodyPr wrap="square"/>
                    <a:lstStyle/>
                    <a:p>
                      <a:pPr algn="r"/>
                      <a:r>
                        <a:rPr sz="800" b="0">
                          <a:solidFill>
                            <a:srgbClr val="6E7A90"/>
                          </a:solidFill>
                          <a:latin typeface="Gotham Book"/>
                        </a:rPr>
                        <a:t>5.5%</a:t>
                      </a:r>
                    </a:p>
                  </a:txBody>
                  <a:tcPr marL="54864" marR="54864" marT="9144" marB="9144" anchor="ctr">
                    <a:solidFill>
                      <a:srgbClr val="EAE6DC"/>
                    </a:solidFill>
                  </a:tcPr>
                </a:tc>
                <a:tc>
                  <a:txBody>
                    <a:bodyPr wrap="square"/>
                    <a:lstStyle/>
                    <a:p>
                      <a:pPr algn="l"/>
                      <a:r>
                        <a:rPr sz="800" b="0">
                          <a:solidFill>
                            <a:srgbClr val="6E7A90"/>
                          </a:solidFill>
                          <a:latin typeface="Gotham Book"/>
                        </a:rPr>
                        <a:t>11/30/27</a:t>
                      </a:r>
                    </a:p>
                  </a:txBody>
                  <a:tcPr marL="54864" marR="54864" marT="9144" marB="9144" anchor="ctr">
                    <a:solidFill>
                      <a:srgbClr val="EAE6DC"/>
                    </a:solidFill>
                  </a:tcPr>
                </a:tc>
                <a:tc>
                  <a:txBody>
                    <a:bodyPr wrap="square"/>
                    <a:lstStyle/>
                    <a:p>
                      <a:pPr algn="r"/>
                      <a:r>
                        <a:rPr sz="800" b="0">
                          <a:solidFill>
                            <a:srgbClr val="6E7A90"/>
                          </a:solidFill>
                          <a:latin typeface="Gotham Book"/>
                        </a:rPr>
                        <a:t>$33.00</a:t>
                      </a:r>
                    </a:p>
                  </a:txBody>
                  <a:tcPr marL="54864" marR="54864" marT="9144" marB="9144" anchor="ctr">
                    <a:solidFill>
                      <a:srgbClr val="EAE6DC"/>
                    </a:solidFill>
                  </a:tcPr>
                </a:tc>
                <a:tc>
                  <a:txBody>
                    <a:bodyPr wrap="square"/>
                    <a:lstStyle/>
                    <a:p>
                      <a:pPr algn="r"/>
                      <a:r>
                        <a:rPr sz="850" b="1">
                          <a:solidFill>
                            <a:srgbClr val="0B163C"/>
                          </a:solidFill>
                          <a:latin typeface="Joost Medium"/>
                        </a:rPr>
                        <a:t>$88,110</a:t>
                      </a:r>
                    </a:p>
                  </a:txBody>
                  <a:tcPr marL="54864" marR="54864" marT="9144" marB="9144" anchor="ctr">
                    <a:solidFill>
                      <a:srgbClr val="EAE6DC"/>
                    </a:solidFill>
                  </a:tcPr>
                </a:tc>
                <a:tc>
                  <a:txBody>
                    <a:bodyPr wrap="square"/>
                    <a:lstStyle/>
                    <a:p>
                      <a:pPr algn="l"/>
                      <a:r>
                        <a:rPr sz="750" b="0">
                          <a:solidFill>
                            <a:srgbClr val="6E7A90"/>
                          </a:solidFill>
                          <a:latin typeface="Gotham Book"/>
                        </a:rPr>
                        <a:t>Two 5-yr opts @ $36.30, $39.93</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150</a:t>
                      </a:r>
                    </a:p>
                  </a:txBody>
                  <a:tcPr marL="54864" marR="54864" marT="9144" marB="9144" anchor="ctr">
                    <a:solidFill>
                      <a:srgbClr val="F4F2ED"/>
                    </a:solidFill>
                  </a:tcPr>
                </a:tc>
                <a:tc>
                  <a:txBody>
                    <a:bodyPr wrap="square"/>
                    <a:lstStyle/>
                    <a:p>
                      <a:pPr algn="l"/>
                      <a:r>
                        <a:rPr sz="850" b="1">
                          <a:solidFill>
                            <a:srgbClr val="0B163C"/>
                          </a:solidFill>
                          <a:latin typeface="Gotham Book"/>
                        </a:rPr>
                        <a:t>Heights Wellness Retreat</a:t>
                      </a:r>
                    </a:p>
                  </a:txBody>
                  <a:tcPr marL="54864" marR="54864" marT="9144" marB="9144" anchor="ctr">
                    <a:solidFill>
                      <a:srgbClr val="F4F2ED"/>
                    </a:solidFill>
                  </a:tcPr>
                </a:tc>
                <a:tc>
                  <a:txBody>
                    <a:bodyPr wrap="square"/>
                    <a:lstStyle/>
                    <a:p>
                      <a:pPr algn="r"/>
                      <a:r>
                        <a:rPr sz="850" b="0">
                          <a:solidFill>
                            <a:srgbClr val="0B163C"/>
                          </a:solidFill>
                          <a:latin typeface="Gotham Book"/>
                        </a:rPr>
                        <a:t>3,707</a:t>
                      </a:r>
                    </a:p>
                  </a:txBody>
                  <a:tcPr marL="54864" marR="54864" marT="9144" marB="9144" anchor="ctr">
                    <a:solidFill>
                      <a:srgbClr val="F4F2ED"/>
                    </a:solidFill>
                  </a:tcPr>
                </a:tc>
                <a:tc>
                  <a:txBody>
                    <a:bodyPr wrap="square"/>
                    <a:lstStyle/>
                    <a:p>
                      <a:pPr algn="r"/>
                      <a:r>
                        <a:rPr sz="800" b="0">
                          <a:solidFill>
                            <a:srgbClr val="6E7A90"/>
                          </a:solidFill>
                          <a:latin typeface="Gotham Book"/>
                        </a:rPr>
                        <a:t>7.7%</a:t>
                      </a:r>
                    </a:p>
                  </a:txBody>
                  <a:tcPr marL="54864" marR="54864" marT="9144" marB="9144" anchor="ctr">
                    <a:solidFill>
                      <a:srgbClr val="F4F2ED"/>
                    </a:solidFill>
                  </a:tcPr>
                </a:tc>
                <a:tc>
                  <a:txBody>
                    <a:bodyPr wrap="square"/>
                    <a:lstStyle/>
                    <a:p>
                      <a:pPr algn="l"/>
                      <a:r>
                        <a:rPr sz="800" b="0">
                          <a:solidFill>
                            <a:srgbClr val="6E7A90"/>
                          </a:solidFill>
                          <a:latin typeface="Gotham Book"/>
                        </a:rPr>
                        <a:t>2/28/33</a:t>
                      </a:r>
                    </a:p>
                  </a:txBody>
                  <a:tcPr marL="54864" marR="54864" marT="9144" marB="9144" anchor="ctr">
                    <a:solidFill>
                      <a:srgbClr val="F4F2ED"/>
                    </a:solidFill>
                  </a:tcPr>
                </a:tc>
                <a:tc>
                  <a:txBody>
                    <a:bodyPr wrap="square"/>
                    <a:lstStyle/>
                    <a:p>
                      <a:pPr algn="r"/>
                      <a:r>
                        <a:rPr sz="800" b="0">
                          <a:solidFill>
                            <a:srgbClr val="6E7A90"/>
                          </a:solidFill>
                          <a:latin typeface="Gotham Book"/>
                        </a:rPr>
                        <a:t>$31.00</a:t>
                      </a:r>
                    </a:p>
                  </a:txBody>
                  <a:tcPr marL="54864" marR="54864" marT="9144" marB="9144" anchor="ctr">
                    <a:solidFill>
                      <a:srgbClr val="F4F2ED"/>
                    </a:solidFill>
                  </a:tcPr>
                </a:tc>
                <a:tc>
                  <a:txBody>
                    <a:bodyPr wrap="square"/>
                    <a:lstStyle/>
                    <a:p>
                      <a:pPr algn="r"/>
                      <a:r>
                        <a:rPr sz="850" b="1">
                          <a:solidFill>
                            <a:srgbClr val="0B163C"/>
                          </a:solidFill>
                          <a:latin typeface="Joost Medium"/>
                        </a:rPr>
                        <a:t>$114,917</a:t>
                      </a:r>
                    </a:p>
                  </a:txBody>
                  <a:tcPr marL="54864" marR="54864" marT="9144" marB="9144" anchor="ctr">
                    <a:solidFill>
                      <a:srgbClr val="F4F2ED"/>
                    </a:solidFill>
                  </a:tcPr>
                </a:tc>
                <a:tc>
                  <a:txBody>
                    <a:bodyPr wrap="square"/>
                    <a:lstStyle/>
                    <a:p>
                      <a:pPr algn="l"/>
                      <a:r>
                        <a:rPr sz="750" b="0">
                          <a:solidFill>
                            <a:srgbClr val="6E7A90"/>
                          </a:solidFill>
                          <a:latin typeface="Gotham Book"/>
                        </a:rPr>
                        <a:t>One 5-yr opt @ $36.50</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160</a:t>
                      </a:r>
                    </a:p>
                  </a:txBody>
                  <a:tcPr marL="54864" marR="54864" marT="9144" marB="9144" anchor="ctr">
                    <a:solidFill>
                      <a:srgbClr val="EAE6DC"/>
                    </a:solidFill>
                  </a:tcPr>
                </a:tc>
                <a:tc>
                  <a:txBody>
                    <a:bodyPr wrap="square"/>
                    <a:lstStyle/>
                    <a:p>
                      <a:pPr algn="l"/>
                      <a:r>
                        <a:rPr sz="850" b="1">
                          <a:solidFill>
                            <a:srgbClr val="0B163C"/>
                          </a:solidFill>
                          <a:latin typeface="Gotham Book"/>
                        </a:rPr>
                        <a:t>European Wax Center</a:t>
                      </a:r>
                    </a:p>
                  </a:txBody>
                  <a:tcPr marL="54864" marR="54864" marT="9144" marB="9144" anchor="ctr">
                    <a:solidFill>
                      <a:srgbClr val="EAE6DC"/>
                    </a:solidFill>
                  </a:tcPr>
                </a:tc>
                <a:tc>
                  <a:txBody>
                    <a:bodyPr wrap="square"/>
                    <a:lstStyle/>
                    <a:p>
                      <a:pPr algn="r"/>
                      <a:r>
                        <a:rPr sz="850" b="0">
                          <a:solidFill>
                            <a:srgbClr val="0B163C"/>
                          </a:solidFill>
                          <a:latin typeface="Gotham Book"/>
                        </a:rPr>
                        <a:t>1,421</a:t>
                      </a:r>
                    </a:p>
                  </a:txBody>
                  <a:tcPr marL="54864" marR="54864" marT="9144" marB="9144" anchor="ctr">
                    <a:solidFill>
                      <a:srgbClr val="EAE6DC"/>
                    </a:solidFill>
                  </a:tcPr>
                </a:tc>
                <a:tc>
                  <a:txBody>
                    <a:bodyPr wrap="square"/>
                    <a:lstStyle/>
                    <a:p>
                      <a:pPr algn="r"/>
                      <a:r>
                        <a:rPr sz="800" b="0">
                          <a:solidFill>
                            <a:srgbClr val="6E7A90"/>
                          </a:solidFill>
                          <a:latin typeface="Gotham Book"/>
                        </a:rPr>
                        <a:t>2.9%</a:t>
                      </a:r>
                    </a:p>
                  </a:txBody>
                  <a:tcPr marL="54864" marR="54864" marT="9144" marB="9144" anchor="ctr">
                    <a:solidFill>
                      <a:srgbClr val="EAE6DC"/>
                    </a:solidFill>
                  </a:tcPr>
                </a:tc>
                <a:tc>
                  <a:txBody>
                    <a:bodyPr wrap="square"/>
                    <a:lstStyle/>
                    <a:p>
                      <a:pPr algn="l"/>
                      <a:r>
                        <a:rPr sz="800" b="0">
                          <a:solidFill>
                            <a:srgbClr val="6E7A90"/>
                          </a:solidFill>
                          <a:latin typeface="Gotham Book"/>
                        </a:rPr>
                        <a:t>5/31/26</a:t>
                      </a:r>
                    </a:p>
                  </a:txBody>
                  <a:tcPr marL="54864" marR="54864" marT="9144" marB="9144" anchor="ctr">
                    <a:solidFill>
                      <a:srgbClr val="EAE6DC"/>
                    </a:solidFill>
                  </a:tcPr>
                </a:tc>
                <a:tc>
                  <a:txBody>
                    <a:bodyPr wrap="square"/>
                    <a:lstStyle/>
                    <a:p>
                      <a:pPr algn="r"/>
                      <a:r>
                        <a:rPr sz="800" b="0">
                          <a:solidFill>
                            <a:srgbClr val="6E7A90"/>
                          </a:solidFill>
                          <a:latin typeface="Gotham Book"/>
                        </a:rPr>
                        <a:t>$32.67</a:t>
                      </a:r>
                    </a:p>
                  </a:txBody>
                  <a:tcPr marL="54864" marR="54864" marT="9144" marB="9144" anchor="ctr">
                    <a:solidFill>
                      <a:srgbClr val="EAE6DC"/>
                    </a:solidFill>
                  </a:tcPr>
                </a:tc>
                <a:tc>
                  <a:txBody>
                    <a:bodyPr wrap="square"/>
                    <a:lstStyle/>
                    <a:p>
                      <a:pPr algn="r"/>
                      <a:r>
                        <a:rPr sz="850" b="1">
                          <a:solidFill>
                            <a:srgbClr val="0B163C"/>
                          </a:solidFill>
                          <a:latin typeface="Joost Medium"/>
                        </a:rPr>
                        <a:t>$46,424</a:t>
                      </a:r>
                    </a:p>
                  </a:txBody>
                  <a:tcPr marL="54864" marR="54864" marT="9144" marB="9144" anchor="ctr">
                    <a:solidFill>
                      <a:srgbClr val="EAE6DC"/>
                    </a:solidFill>
                  </a:tcPr>
                </a:tc>
                <a:tc>
                  <a:txBody>
                    <a:bodyPr wrap="square"/>
                    <a:lstStyle/>
                    <a:p>
                      <a:pPr algn="l"/>
                      <a:r>
                        <a:rPr sz="750" b="0">
                          <a:solidFill>
                            <a:srgbClr val="6E7A90"/>
                          </a:solidFill>
                          <a:latin typeface="Gotham Book"/>
                        </a:rPr>
                        <a:t>Expiring · 2026 mark-to-market</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170</a:t>
                      </a:r>
                    </a:p>
                  </a:txBody>
                  <a:tcPr marL="54864" marR="54864" marT="9144" marB="9144" anchor="ctr">
                    <a:solidFill>
                      <a:srgbClr val="F4F2ED"/>
                    </a:solidFill>
                  </a:tcPr>
                </a:tc>
                <a:tc>
                  <a:txBody>
                    <a:bodyPr wrap="square"/>
                    <a:lstStyle/>
                    <a:p>
                      <a:pPr algn="l"/>
                      <a:r>
                        <a:rPr sz="850" b="1">
                          <a:solidFill>
                            <a:srgbClr val="0B163C"/>
                          </a:solidFill>
                          <a:latin typeface="Gotham Book"/>
                        </a:rPr>
                        <a:t>Isle Pedi Spa</a:t>
                      </a:r>
                    </a:p>
                  </a:txBody>
                  <a:tcPr marL="54864" marR="54864" marT="9144" marB="9144" anchor="ctr">
                    <a:solidFill>
                      <a:srgbClr val="F4F2ED"/>
                    </a:solidFill>
                  </a:tcPr>
                </a:tc>
                <a:tc>
                  <a:txBody>
                    <a:bodyPr wrap="square"/>
                    <a:lstStyle/>
                    <a:p>
                      <a:pPr algn="r"/>
                      <a:r>
                        <a:rPr sz="850" b="0">
                          <a:solidFill>
                            <a:srgbClr val="0B163C"/>
                          </a:solidFill>
                          <a:latin typeface="Gotham Book"/>
                        </a:rPr>
                        <a:t>2,695</a:t>
                      </a:r>
                    </a:p>
                  </a:txBody>
                  <a:tcPr marL="54864" marR="54864" marT="9144" marB="9144" anchor="ctr">
                    <a:solidFill>
                      <a:srgbClr val="F4F2ED"/>
                    </a:solidFill>
                  </a:tcPr>
                </a:tc>
                <a:tc>
                  <a:txBody>
                    <a:bodyPr wrap="square"/>
                    <a:lstStyle/>
                    <a:p>
                      <a:pPr algn="r"/>
                      <a:r>
                        <a:rPr sz="800" b="0">
                          <a:solidFill>
                            <a:srgbClr val="6E7A90"/>
                          </a:solidFill>
                          <a:latin typeface="Gotham Book"/>
                        </a:rPr>
                        <a:t>5.6%</a:t>
                      </a:r>
                    </a:p>
                  </a:txBody>
                  <a:tcPr marL="54864" marR="54864" marT="9144" marB="9144" anchor="ctr">
                    <a:solidFill>
                      <a:srgbClr val="F4F2ED"/>
                    </a:solidFill>
                  </a:tcPr>
                </a:tc>
                <a:tc>
                  <a:txBody>
                    <a:bodyPr wrap="square"/>
                    <a:lstStyle/>
                    <a:p>
                      <a:pPr algn="l"/>
                      <a:r>
                        <a:rPr sz="800" b="0">
                          <a:solidFill>
                            <a:srgbClr val="6E7A90"/>
                          </a:solidFill>
                          <a:latin typeface="Gotham Book"/>
                        </a:rPr>
                        <a:t>4/30/33</a:t>
                      </a:r>
                    </a:p>
                  </a:txBody>
                  <a:tcPr marL="54864" marR="54864" marT="9144" marB="9144" anchor="ctr">
                    <a:solidFill>
                      <a:srgbClr val="F4F2ED"/>
                    </a:solidFill>
                  </a:tcPr>
                </a:tc>
                <a:tc>
                  <a:txBody>
                    <a:bodyPr wrap="square"/>
                    <a:lstStyle/>
                    <a:p>
                      <a:pPr algn="r"/>
                      <a:r>
                        <a:rPr sz="800" b="0">
                          <a:solidFill>
                            <a:srgbClr val="6E7A90"/>
                          </a:solidFill>
                          <a:latin typeface="Gotham Book"/>
                        </a:rPr>
                        <a:t>$34.03</a:t>
                      </a:r>
                    </a:p>
                  </a:txBody>
                  <a:tcPr marL="54864" marR="54864" marT="9144" marB="9144" anchor="ctr">
                    <a:solidFill>
                      <a:srgbClr val="F4F2ED"/>
                    </a:solidFill>
                  </a:tcPr>
                </a:tc>
                <a:tc>
                  <a:txBody>
                    <a:bodyPr wrap="square"/>
                    <a:lstStyle/>
                    <a:p>
                      <a:pPr algn="r"/>
                      <a:r>
                        <a:rPr sz="850" b="1">
                          <a:solidFill>
                            <a:srgbClr val="0B163C"/>
                          </a:solidFill>
                          <a:latin typeface="Joost Medium"/>
                        </a:rPr>
                        <a:t>$91,711</a:t>
                      </a:r>
                    </a:p>
                  </a:txBody>
                  <a:tcPr marL="54864" marR="54864" marT="9144" marB="9144" anchor="ctr">
                    <a:solidFill>
                      <a:srgbClr val="F4F2ED"/>
                    </a:solidFill>
                  </a:tcPr>
                </a:tc>
                <a:tc>
                  <a:txBody>
                    <a:bodyPr wrap="square"/>
                    <a:lstStyle/>
                    <a:p>
                      <a:pPr algn="l"/>
                      <a:r>
                        <a:rPr sz="750" b="0">
                          <a:solidFill>
                            <a:srgbClr val="6E7A90"/>
                          </a:solidFill>
                          <a:latin typeface="Gotham Book"/>
                        </a:rPr>
                        <a:t>Two 5-yr opts @ $41.17, $45.29</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200</a:t>
                      </a:r>
                    </a:p>
                  </a:txBody>
                  <a:tcPr marL="54864" marR="54864" marT="9144" marB="9144" anchor="ctr">
                    <a:solidFill>
                      <a:srgbClr val="EAE6DC"/>
                    </a:solidFill>
                  </a:tcPr>
                </a:tc>
                <a:tc>
                  <a:txBody>
                    <a:bodyPr wrap="square"/>
                    <a:lstStyle/>
                    <a:p>
                      <a:pPr algn="l"/>
                      <a:r>
                        <a:rPr sz="850" b="1">
                          <a:solidFill>
                            <a:srgbClr val="0B163C"/>
                          </a:solidFill>
                          <a:latin typeface="Gotham Book"/>
                        </a:rPr>
                        <a:t>Salon Lofts</a:t>
                      </a:r>
                    </a:p>
                  </a:txBody>
                  <a:tcPr marL="54864" marR="54864" marT="9144" marB="9144" anchor="ctr">
                    <a:solidFill>
                      <a:srgbClr val="EAE6DC"/>
                    </a:solidFill>
                  </a:tcPr>
                </a:tc>
                <a:tc>
                  <a:txBody>
                    <a:bodyPr wrap="square"/>
                    <a:lstStyle/>
                    <a:p>
                      <a:pPr algn="r"/>
                      <a:r>
                        <a:rPr sz="850" b="0">
                          <a:solidFill>
                            <a:srgbClr val="0B163C"/>
                          </a:solidFill>
                          <a:latin typeface="Gotham Book"/>
                        </a:rPr>
                        <a:t>6,094</a:t>
                      </a:r>
                    </a:p>
                  </a:txBody>
                  <a:tcPr marL="54864" marR="54864" marT="9144" marB="9144" anchor="ctr">
                    <a:solidFill>
                      <a:srgbClr val="EAE6DC"/>
                    </a:solidFill>
                  </a:tcPr>
                </a:tc>
                <a:tc>
                  <a:txBody>
                    <a:bodyPr wrap="square"/>
                    <a:lstStyle/>
                    <a:p>
                      <a:pPr algn="r"/>
                      <a:r>
                        <a:rPr sz="800" b="0">
                          <a:solidFill>
                            <a:srgbClr val="6E7A90"/>
                          </a:solidFill>
                          <a:latin typeface="Gotham Book"/>
                        </a:rPr>
                        <a:t>13.1%</a:t>
                      </a:r>
                    </a:p>
                  </a:txBody>
                  <a:tcPr marL="54864" marR="54864" marT="9144" marB="9144" anchor="ctr">
                    <a:solidFill>
                      <a:srgbClr val="EAE6DC"/>
                    </a:solidFill>
                  </a:tcPr>
                </a:tc>
                <a:tc>
                  <a:txBody>
                    <a:bodyPr wrap="square"/>
                    <a:lstStyle/>
                    <a:p>
                      <a:pPr algn="l"/>
                      <a:r>
                        <a:rPr sz="800" b="0">
                          <a:solidFill>
                            <a:srgbClr val="6E7A90"/>
                          </a:solidFill>
                          <a:latin typeface="Gotham Book"/>
                        </a:rPr>
                        <a:t>10/31/32</a:t>
                      </a:r>
                    </a:p>
                  </a:txBody>
                  <a:tcPr marL="54864" marR="54864" marT="9144" marB="9144" anchor="ctr">
                    <a:solidFill>
                      <a:srgbClr val="EAE6DC"/>
                    </a:solidFill>
                  </a:tcPr>
                </a:tc>
                <a:tc>
                  <a:txBody>
                    <a:bodyPr wrap="square"/>
                    <a:lstStyle/>
                    <a:p>
                      <a:pPr algn="r"/>
                      <a:r>
                        <a:rPr sz="800" b="0">
                          <a:solidFill>
                            <a:srgbClr val="6E7A90"/>
                          </a:solidFill>
                          <a:latin typeface="Gotham Book"/>
                        </a:rPr>
                        <a:t>$23.00</a:t>
                      </a:r>
                    </a:p>
                  </a:txBody>
                  <a:tcPr marL="54864" marR="54864" marT="9144" marB="9144" anchor="ctr">
                    <a:solidFill>
                      <a:srgbClr val="EAE6DC"/>
                    </a:solidFill>
                  </a:tcPr>
                </a:tc>
                <a:tc>
                  <a:txBody>
                    <a:bodyPr wrap="square"/>
                    <a:lstStyle/>
                    <a:p>
                      <a:pPr algn="r"/>
                      <a:r>
                        <a:rPr sz="850" b="1">
                          <a:solidFill>
                            <a:srgbClr val="0B163C"/>
                          </a:solidFill>
                          <a:latin typeface="Joost Medium"/>
                        </a:rPr>
                        <a:t>$140,162</a:t>
                      </a:r>
                    </a:p>
                  </a:txBody>
                  <a:tcPr marL="54864" marR="54864" marT="9144" marB="9144" anchor="ctr">
                    <a:solidFill>
                      <a:srgbClr val="EAE6DC"/>
                    </a:solidFill>
                  </a:tcPr>
                </a:tc>
                <a:tc>
                  <a:txBody>
                    <a:bodyPr wrap="square"/>
                    <a:lstStyle/>
                    <a:p>
                      <a:pPr algn="l"/>
                      <a:r>
                        <a:rPr sz="750" b="0">
                          <a:solidFill>
                            <a:srgbClr val="6E7A90"/>
                          </a:solidFill>
                          <a:latin typeface="Gotham Book"/>
                        </a:rPr>
                        <a:t>Three 5-yr opts to $32.21</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220</a:t>
                      </a:r>
                    </a:p>
                  </a:txBody>
                  <a:tcPr marL="54864" marR="54864" marT="9144" marB="9144" anchor="ctr">
                    <a:solidFill>
                      <a:srgbClr val="F4F2ED"/>
                    </a:solidFill>
                  </a:tcPr>
                </a:tc>
                <a:tc>
                  <a:txBody>
                    <a:bodyPr wrap="square"/>
                    <a:lstStyle/>
                    <a:p>
                      <a:pPr algn="l"/>
                      <a:r>
                        <a:rPr sz="850" b="1">
                          <a:solidFill>
                            <a:srgbClr val="0B163C"/>
                          </a:solidFill>
                          <a:latin typeface="Gotham Book"/>
                        </a:rPr>
                        <a:t>Bonck Group</a:t>
                      </a:r>
                    </a:p>
                  </a:txBody>
                  <a:tcPr marL="54864" marR="54864" marT="9144" marB="9144" anchor="ctr">
                    <a:solidFill>
                      <a:srgbClr val="F4F2ED"/>
                    </a:solidFill>
                  </a:tcPr>
                </a:tc>
                <a:tc>
                  <a:txBody>
                    <a:bodyPr wrap="square"/>
                    <a:lstStyle/>
                    <a:p>
                      <a:pPr algn="r"/>
                      <a:r>
                        <a:rPr sz="850" b="0">
                          <a:solidFill>
                            <a:srgbClr val="0B163C"/>
                          </a:solidFill>
                          <a:latin typeface="Gotham Book"/>
                        </a:rPr>
                        <a:t>1,275</a:t>
                      </a:r>
                    </a:p>
                  </a:txBody>
                  <a:tcPr marL="54864" marR="54864" marT="9144" marB="9144" anchor="ctr">
                    <a:solidFill>
                      <a:srgbClr val="F4F2ED"/>
                    </a:solidFill>
                  </a:tcPr>
                </a:tc>
                <a:tc>
                  <a:txBody>
                    <a:bodyPr wrap="square"/>
                    <a:lstStyle/>
                    <a:p>
                      <a:pPr algn="r"/>
                      <a:r>
                        <a:rPr sz="800" b="0">
                          <a:solidFill>
                            <a:srgbClr val="6E7A90"/>
                          </a:solidFill>
                          <a:latin typeface="Gotham Book"/>
                        </a:rPr>
                        <a:t>2.6%</a:t>
                      </a:r>
                    </a:p>
                  </a:txBody>
                  <a:tcPr marL="54864" marR="54864" marT="9144" marB="9144" anchor="ctr">
                    <a:solidFill>
                      <a:srgbClr val="F4F2ED"/>
                    </a:solidFill>
                  </a:tcPr>
                </a:tc>
                <a:tc>
                  <a:txBody>
                    <a:bodyPr wrap="square"/>
                    <a:lstStyle/>
                    <a:p>
                      <a:pPr algn="l"/>
                      <a:r>
                        <a:rPr sz="800" b="0">
                          <a:solidFill>
                            <a:srgbClr val="6E7A90"/>
                          </a:solidFill>
                          <a:latin typeface="Gotham Book"/>
                        </a:rPr>
                        <a:t>6/30/29</a:t>
                      </a:r>
                    </a:p>
                  </a:txBody>
                  <a:tcPr marL="54864" marR="54864" marT="9144" marB="9144" anchor="ctr">
                    <a:solidFill>
                      <a:srgbClr val="F4F2ED"/>
                    </a:solidFill>
                  </a:tcPr>
                </a:tc>
                <a:tc>
                  <a:txBody>
                    <a:bodyPr wrap="square"/>
                    <a:lstStyle/>
                    <a:p>
                      <a:pPr algn="r"/>
                      <a:r>
                        <a:rPr sz="800" b="0">
                          <a:solidFill>
                            <a:srgbClr val="6E7A90"/>
                          </a:solidFill>
                          <a:latin typeface="Gotham Book"/>
                        </a:rPr>
                        <a:t>$27.00</a:t>
                      </a:r>
                    </a:p>
                  </a:txBody>
                  <a:tcPr marL="54864" marR="54864" marT="9144" marB="9144" anchor="ctr">
                    <a:solidFill>
                      <a:srgbClr val="F4F2ED"/>
                    </a:solidFill>
                  </a:tcPr>
                </a:tc>
                <a:tc>
                  <a:txBody>
                    <a:bodyPr wrap="square"/>
                    <a:lstStyle/>
                    <a:p>
                      <a:pPr algn="r"/>
                      <a:r>
                        <a:rPr sz="850" b="1">
                          <a:solidFill>
                            <a:srgbClr val="0B163C"/>
                          </a:solidFill>
                          <a:latin typeface="Joost Medium"/>
                        </a:rPr>
                        <a:t>$34,425</a:t>
                      </a:r>
                    </a:p>
                  </a:txBody>
                  <a:tcPr marL="54864" marR="54864" marT="9144" marB="9144" anchor="ctr">
                    <a:solidFill>
                      <a:srgbClr val="F4F2ED"/>
                    </a:solidFill>
                  </a:tcPr>
                </a:tc>
                <a:tc>
                  <a:txBody>
                    <a:bodyPr wrap="square"/>
                    <a:lstStyle/>
                    <a:p>
                      <a:pPr algn="l"/>
                      <a:r>
                        <a:rPr sz="750" b="0">
                          <a:solidFill>
                            <a:srgbClr val="6E7A90"/>
                          </a:solidFill>
                          <a:latin typeface="Gotham Book"/>
                        </a:rPr>
                        <a:t>Two 5-yr opts @ $29.70, $32.67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225</a:t>
                      </a:r>
                    </a:p>
                  </a:txBody>
                  <a:tcPr marL="54864" marR="54864" marT="9144" marB="9144" anchor="ctr">
                    <a:solidFill>
                      <a:srgbClr val="EAE6DC"/>
                    </a:solidFill>
                  </a:tcPr>
                </a:tc>
                <a:tc>
                  <a:txBody>
                    <a:bodyPr wrap="square"/>
                    <a:lstStyle/>
                    <a:p>
                      <a:pPr algn="l"/>
                      <a:r>
                        <a:rPr sz="850" b="1">
                          <a:solidFill>
                            <a:srgbClr val="0B163C"/>
                          </a:solidFill>
                          <a:latin typeface="Gotham Book"/>
                        </a:rPr>
                        <a:t>Amazing Lash Studio</a:t>
                      </a:r>
                    </a:p>
                  </a:txBody>
                  <a:tcPr marL="54864" marR="54864" marT="9144" marB="9144" anchor="ctr">
                    <a:solidFill>
                      <a:srgbClr val="EAE6DC"/>
                    </a:solidFill>
                  </a:tcPr>
                </a:tc>
                <a:tc>
                  <a:txBody>
                    <a:bodyPr wrap="square"/>
                    <a:lstStyle/>
                    <a:p>
                      <a:pPr algn="r"/>
                      <a:r>
                        <a:rPr sz="850" b="0">
                          <a:solidFill>
                            <a:srgbClr val="0B163C"/>
                          </a:solidFill>
                          <a:latin typeface="Gotham Book"/>
                        </a:rPr>
                        <a:t>2,250</a:t>
                      </a:r>
                    </a:p>
                  </a:txBody>
                  <a:tcPr marL="54864" marR="54864" marT="9144" marB="9144" anchor="ctr">
                    <a:solidFill>
                      <a:srgbClr val="EAE6DC"/>
                    </a:solidFill>
                  </a:tcPr>
                </a:tc>
                <a:tc>
                  <a:txBody>
                    <a:bodyPr wrap="square"/>
                    <a:lstStyle/>
                    <a:p>
                      <a:pPr algn="r"/>
                      <a:r>
                        <a:rPr sz="800" b="0">
                          <a:solidFill>
                            <a:srgbClr val="6E7A90"/>
                          </a:solidFill>
                          <a:latin typeface="Gotham Book"/>
                        </a:rPr>
                        <a:t>4.7%</a:t>
                      </a:r>
                    </a:p>
                  </a:txBody>
                  <a:tcPr marL="54864" marR="54864" marT="9144" marB="9144" anchor="ctr">
                    <a:solidFill>
                      <a:srgbClr val="EAE6DC"/>
                    </a:solidFill>
                  </a:tcPr>
                </a:tc>
                <a:tc>
                  <a:txBody>
                    <a:bodyPr wrap="square"/>
                    <a:lstStyle/>
                    <a:p>
                      <a:pPr algn="l"/>
                      <a:r>
                        <a:rPr sz="800" b="0">
                          <a:solidFill>
                            <a:srgbClr val="6E7A90"/>
                          </a:solidFill>
                          <a:latin typeface="Gotham Book"/>
                        </a:rPr>
                        <a:t>11/30/26</a:t>
                      </a:r>
                    </a:p>
                  </a:txBody>
                  <a:tcPr marL="54864" marR="54864" marT="9144" marB="9144" anchor="ctr">
                    <a:solidFill>
                      <a:srgbClr val="EAE6DC"/>
                    </a:solidFill>
                  </a:tcPr>
                </a:tc>
                <a:tc>
                  <a:txBody>
                    <a:bodyPr wrap="square"/>
                    <a:lstStyle/>
                    <a:p>
                      <a:pPr algn="r"/>
                      <a:r>
                        <a:rPr sz="800" b="0">
                          <a:solidFill>
                            <a:srgbClr val="6E7A90"/>
                          </a:solidFill>
                          <a:latin typeface="Gotham Book"/>
                        </a:rPr>
                        <a:t>$29.10</a:t>
                      </a:r>
                    </a:p>
                  </a:txBody>
                  <a:tcPr marL="54864" marR="54864" marT="9144" marB="9144" anchor="ctr">
                    <a:solidFill>
                      <a:srgbClr val="EAE6DC"/>
                    </a:solidFill>
                  </a:tcPr>
                </a:tc>
                <a:tc>
                  <a:txBody>
                    <a:bodyPr wrap="square"/>
                    <a:lstStyle/>
                    <a:p>
                      <a:pPr algn="r"/>
                      <a:r>
                        <a:rPr sz="850" b="1">
                          <a:solidFill>
                            <a:srgbClr val="0B163C"/>
                          </a:solidFill>
                          <a:latin typeface="Joost Medium"/>
                        </a:rPr>
                        <a:t>$65,475</a:t>
                      </a:r>
                    </a:p>
                  </a:txBody>
                  <a:tcPr marL="54864" marR="54864" marT="9144" marB="9144" anchor="ctr">
                    <a:solidFill>
                      <a:srgbClr val="EAE6DC"/>
                    </a:solidFill>
                  </a:tcPr>
                </a:tc>
                <a:tc>
                  <a:txBody>
                    <a:bodyPr wrap="square"/>
                    <a:lstStyle/>
                    <a:p>
                      <a:pPr algn="l"/>
                      <a:r>
                        <a:rPr sz="750" b="0">
                          <a:solidFill>
                            <a:srgbClr val="6E7A90"/>
                          </a:solidFill>
                          <a:latin typeface="Gotham Book"/>
                        </a:rPr>
                        <a:t>Expiring · 2026 mark-to-market</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230</a:t>
                      </a:r>
                    </a:p>
                  </a:txBody>
                  <a:tcPr marL="54864" marR="54864" marT="9144" marB="9144" anchor="ctr">
                    <a:solidFill>
                      <a:srgbClr val="F4F2ED"/>
                    </a:solidFill>
                  </a:tcPr>
                </a:tc>
                <a:tc>
                  <a:txBody>
                    <a:bodyPr wrap="square"/>
                    <a:lstStyle/>
                    <a:p>
                      <a:pPr algn="l"/>
                      <a:r>
                        <a:rPr sz="850" b="1">
                          <a:solidFill>
                            <a:srgbClr val="0B163C"/>
                          </a:solidFill>
                          <a:latin typeface="Gotham Book"/>
                        </a:rPr>
                        <a:t>Amerejuve Medspa</a:t>
                      </a:r>
                    </a:p>
                  </a:txBody>
                  <a:tcPr marL="54864" marR="54864" marT="9144" marB="9144" anchor="ctr">
                    <a:solidFill>
                      <a:srgbClr val="F4F2ED"/>
                    </a:solidFill>
                  </a:tcPr>
                </a:tc>
                <a:tc>
                  <a:txBody>
                    <a:bodyPr wrap="square"/>
                    <a:lstStyle/>
                    <a:p>
                      <a:pPr algn="r"/>
                      <a:r>
                        <a:rPr sz="850" b="0">
                          <a:solidFill>
                            <a:srgbClr val="0B163C"/>
                          </a:solidFill>
                          <a:latin typeface="Gotham Book"/>
                        </a:rPr>
                        <a:t>1,839</a:t>
                      </a:r>
                    </a:p>
                  </a:txBody>
                  <a:tcPr marL="54864" marR="54864" marT="9144" marB="9144" anchor="ctr">
                    <a:solidFill>
                      <a:srgbClr val="F4F2ED"/>
                    </a:solidFill>
                  </a:tcPr>
                </a:tc>
                <a:tc>
                  <a:txBody>
                    <a:bodyPr wrap="square"/>
                    <a:lstStyle/>
                    <a:p>
                      <a:pPr algn="r"/>
                      <a:r>
                        <a:rPr sz="800" b="0">
                          <a:solidFill>
                            <a:srgbClr val="6E7A90"/>
                          </a:solidFill>
                          <a:latin typeface="Gotham Book"/>
                        </a:rPr>
                        <a:t>3.8%</a:t>
                      </a:r>
                    </a:p>
                  </a:txBody>
                  <a:tcPr marL="54864" marR="54864" marT="9144" marB="9144" anchor="ctr">
                    <a:solidFill>
                      <a:srgbClr val="F4F2ED"/>
                    </a:solidFill>
                  </a:tcPr>
                </a:tc>
                <a:tc>
                  <a:txBody>
                    <a:bodyPr wrap="square"/>
                    <a:lstStyle/>
                    <a:p>
                      <a:pPr algn="l"/>
                      <a:r>
                        <a:rPr sz="800" b="0">
                          <a:solidFill>
                            <a:srgbClr val="6E7A90"/>
                          </a:solidFill>
                          <a:latin typeface="Gotham Book"/>
                        </a:rPr>
                        <a:t>7/31/29</a:t>
                      </a:r>
                    </a:p>
                  </a:txBody>
                  <a:tcPr marL="54864" marR="54864" marT="9144" marB="9144" anchor="ctr">
                    <a:solidFill>
                      <a:srgbClr val="F4F2ED"/>
                    </a:solidFill>
                  </a:tcPr>
                </a:tc>
                <a:tc>
                  <a:txBody>
                    <a:bodyPr wrap="square"/>
                    <a:lstStyle/>
                    <a:p>
                      <a:pPr algn="r"/>
                      <a:r>
                        <a:rPr sz="800" b="0">
                          <a:solidFill>
                            <a:srgbClr val="6E7A90"/>
                          </a:solidFill>
                          <a:latin typeface="Gotham Book"/>
                        </a:rPr>
                        <a:t>$21.00</a:t>
                      </a:r>
                    </a:p>
                  </a:txBody>
                  <a:tcPr marL="54864" marR="54864" marT="9144" marB="9144" anchor="ctr">
                    <a:solidFill>
                      <a:srgbClr val="F4F2ED"/>
                    </a:solidFill>
                  </a:tcPr>
                </a:tc>
                <a:tc>
                  <a:txBody>
                    <a:bodyPr wrap="square"/>
                    <a:lstStyle/>
                    <a:p>
                      <a:pPr algn="r"/>
                      <a:r>
                        <a:rPr sz="850" b="1">
                          <a:solidFill>
                            <a:srgbClr val="0B163C"/>
                          </a:solidFill>
                          <a:latin typeface="Joost Medium"/>
                        </a:rPr>
                        <a:t>$38,619</a:t>
                      </a:r>
                    </a:p>
                  </a:txBody>
                  <a:tcPr marL="54864" marR="54864" marT="9144" marB="9144" anchor="ctr">
                    <a:solidFill>
                      <a:srgbClr val="F4F2ED"/>
                    </a:solidFill>
                  </a:tcPr>
                </a:tc>
                <a:tc>
                  <a:txBody>
                    <a:bodyPr wrap="square"/>
                    <a:lstStyle/>
                    <a:p>
                      <a:pPr algn="l"/>
                      <a:r>
                        <a:rPr sz="750" b="0">
                          <a:solidFill>
                            <a:srgbClr val="6E7A90"/>
                          </a:solidFill>
                          <a:latin typeface="Gotham Book"/>
                        </a:rPr>
                        <a:t>Steps to $24 PSF by 2028</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260</a:t>
                      </a:r>
                    </a:p>
                  </a:txBody>
                  <a:tcPr marL="54864" marR="54864" marT="9144" marB="9144" anchor="ctr">
                    <a:solidFill>
                      <a:srgbClr val="E8E8E8"/>
                    </a:solidFill>
                  </a:tcPr>
                </a:tc>
                <a:tc>
                  <a:txBody>
                    <a:bodyPr wrap="square"/>
                    <a:lstStyle/>
                    <a:p>
                      <a:pPr algn="l"/>
                      <a:r>
                        <a:rPr sz="850" b="0">
                          <a:solidFill>
                            <a:srgbClr val="0B163C"/>
                          </a:solidFill>
                          <a:latin typeface="Gotham Book"/>
                        </a:rPr>
                        <a:t>Vacant — Retail</a:t>
                      </a:r>
                    </a:p>
                  </a:txBody>
                  <a:tcPr marL="54864" marR="54864" marT="9144" marB="9144" anchor="ctr">
                    <a:solidFill>
                      <a:srgbClr val="E8E8E8"/>
                    </a:solidFill>
                  </a:tcPr>
                </a:tc>
                <a:tc>
                  <a:txBody>
                    <a:bodyPr wrap="square"/>
                    <a:lstStyle/>
                    <a:p>
                      <a:pPr algn="r"/>
                      <a:r>
                        <a:rPr sz="850" b="0">
                          <a:solidFill>
                            <a:srgbClr val="0B163C"/>
                          </a:solidFill>
                          <a:latin typeface="Gotham Book"/>
                        </a:rPr>
                        <a:t>2,307</a:t>
                      </a:r>
                    </a:p>
                  </a:txBody>
                  <a:tcPr marL="54864" marR="54864" marT="9144" marB="9144" anchor="ctr">
                    <a:solidFill>
                      <a:srgbClr val="E8E8E8"/>
                    </a:solidFill>
                  </a:tcPr>
                </a:tc>
                <a:tc>
                  <a:txBody>
                    <a:bodyPr wrap="square"/>
                    <a:lstStyle/>
                    <a:p>
                      <a:pPr algn="r"/>
                      <a:r>
                        <a:rPr sz="800" b="0">
                          <a:solidFill>
                            <a:srgbClr val="6E7A90"/>
                          </a:solidFill>
                          <a:latin typeface="Gotham Book"/>
                        </a:rPr>
                        <a:t>4.8%</a:t>
                      </a:r>
                    </a:p>
                  </a:txBody>
                  <a:tcPr marL="54864" marR="54864" marT="9144" marB="9144" anchor="ctr">
                    <a:solidFill>
                      <a:srgbClr val="E8E8E8"/>
                    </a:solidFill>
                  </a:tcPr>
                </a:tc>
                <a:tc>
                  <a:txBody>
                    <a:bodyPr wrap="square"/>
                    <a:lstStyle/>
                    <a:p>
                      <a:pPr algn="l"/>
                      <a:r>
                        <a:rPr sz="800" b="0">
                          <a:solidFill>
                            <a:srgbClr val="6E7A90"/>
                          </a:solidFill>
                          <a:latin typeface="Gotham Book"/>
                        </a:rPr>
                        <a:t>—</a:t>
                      </a:r>
                    </a:p>
                  </a:txBody>
                  <a:tcPr marL="54864" marR="54864" marT="9144" marB="9144" anchor="ctr">
                    <a:solidFill>
                      <a:srgbClr val="E8E8E8"/>
                    </a:solidFill>
                  </a:tcPr>
                </a:tc>
                <a:tc>
                  <a:txBody>
                    <a:bodyPr wrap="square"/>
                    <a:lstStyle/>
                    <a:p>
                      <a:pPr algn="r"/>
                      <a:r>
                        <a:rPr sz="800" b="0">
                          <a:solidFill>
                            <a:srgbClr val="6E7A90"/>
                          </a:solidFill>
                          <a:latin typeface="Gotham Book"/>
                        </a:rPr>
                        <a:t>—</a:t>
                      </a:r>
                    </a:p>
                  </a:txBody>
                  <a:tcPr marL="54864" marR="54864" marT="9144" marB="9144" anchor="ctr">
                    <a:solidFill>
                      <a:srgbClr val="E8E8E8"/>
                    </a:solidFill>
                  </a:tcPr>
                </a:tc>
                <a:tc>
                  <a:txBody>
                    <a:bodyPr wrap="square"/>
                    <a:lstStyle/>
                    <a:p>
                      <a:pPr algn="r"/>
                      <a:r>
                        <a:rPr sz="850" b="0">
                          <a:solidFill>
                            <a:srgbClr val="0B163C"/>
                          </a:solidFill>
                          <a:latin typeface="Joost Medium"/>
                        </a:rPr>
                        <a:t>—</a:t>
                      </a:r>
                    </a:p>
                  </a:txBody>
                  <a:tcPr marL="54864" marR="54864" marT="9144" marB="9144" anchor="ctr">
                    <a:solidFill>
                      <a:srgbClr val="E8E8E8"/>
                    </a:solidFill>
                  </a:tcPr>
                </a:tc>
                <a:tc>
                  <a:txBody>
                    <a:bodyPr wrap="square"/>
                    <a:lstStyle/>
                    <a:p>
                      <a:pPr algn="l"/>
                      <a:r>
                        <a:rPr sz="750" b="0">
                          <a:solidFill>
                            <a:srgbClr val="6E7A90"/>
                          </a:solidFill>
                          <a:latin typeface="Gotham Book"/>
                        </a:rPr>
                        <a:t>Available for lease</a:t>
                      </a:r>
                    </a:p>
                  </a:txBody>
                  <a:tcPr marL="54864" marR="54864" marT="9144" marB="9144" anchor="ctr">
                    <a:solidFill>
                      <a:srgbClr val="E8E8E8"/>
                    </a:solidFill>
                  </a:tcPr>
                </a:tc>
              </a:tr>
              <a:tr h="164592">
                <a:tc>
                  <a:txBody>
                    <a:bodyPr wrap="square"/>
                    <a:lstStyle/>
                    <a:p>
                      <a:pPr algn="l"/>
                      <a:r>
                        <a:rPr sz="800" b="0">
                          <a:solidFill>
                            <a:srgbClr val="6E7A90"/>
                          </a:solidFill>
                          <a:latin typeface="Gotham Book"/>
                        </a:rPr>
                        <a:t>280</a:t>
                      </a:r>
                    </a:p>
                  </a:txBody>
                  <a:tcPr marL="54864" marR="54864" marT="9144" marB="9144" anchor="ctr">
                    <a:solidFill>
                      <a:srgbClr val="F4F2ED"/>
                    </a:solidFill>
                  </a:tcPr>
                </a:tc>
                <a:tc>
                  <a:txBody>
                    <a:bodyPr wrap="square"/>
                    <a:lstStyle/>
                    <a:p>
                      <a:pPr algn="l"/>
                      <a:r>
                        <a:rPr sz="850" b="1">
                          <a:solidFill>
                            <a:srgbClr val="0B163C"/>
                          </a:solidFill>
                          <a:latin typeface="Gotham Book"/>
                        </a:rPr>
                        <a:t>School of Rock</a:t>
                      </a:r>
                    </a:p>
                  </a:txBody>
                  <a:tcPr marL="54864" marR="54864" marT="9144" marB="9144" anchor="ctr">
                    <a:solidFill>
                      <a:srgbClr val="F4F2ED"/>
                    </a:solidFill>
                  </a:tcPr>
                </a:tc>
                <a:tc>
                  <a:txBody>
                    <a:bodyPr wrap="square"/>
                    <a:lstStyle/>
                    <a:p>
                      <a:pPr algn="r"/>
                      <a:r>
                        <a:rPr sz="850" b="0">
                          <a:solidFill>
                            <a:srgbClr val="0B163C"/>
                          </a:solidFill>
                          <a:latin typeface="Gotham Book"/>
                        </a:rPr>
                        <a:t>2,462</a:t>
                      </a:r>
                    </a:p>
                  </a:txBody>
                  <a:tcPr marL="54864" marR="54864" marT="9144" marB="9144" anchor="ctr">
                    <a:solidFill>
                      <a:srgbClr val="F4F2ED"/>
                    </a:solidFill>
                  </a:tcPr>
                </a:tc>
                <a:tc>
                  <a:txBody>
                    <a:bodyPr wrap="square"/>
                    <a:lstStyle/>
                    <a:p>
                      <a:pPr algn="r"/>
                      <a:r>
                        <a:rPr sz="800" b="0">
                          <a:solidFill>
                            <a:srgbClr val="6E7A90"/>
                          </a:solidFill>
                          <a:latin typeface="Gotham Book"/>
                        </a:rPr>
                        <a:t>6.1%</a:t>
                      </a:r>
                    </a:p>
                  </a:txBody>
                  <a:tcPr marL="54864" marR="54864" marT="9144" marB="9144" anchor="ctr">
                    <a:solidFill>
                      <a:srgbClr val="F4F2ED"/>
                    </a:solidFill>
                  </a:tcPr>
                </a:tc>
                <a:tc>
                  <a:txBody>
                    <a:bodyPr wrap="square"/>
                    <a:lstStyle/>
                    <a:p>
                      <a:pPr algn="l"/>
                      <a:r>
                        <a:rPr sz="800" b="0">
                          <a:solidFill>
                            <a:srgbClr val="6E7A90"/>
                          </a:solidFill>
                          <a:latin typeface="Gotham Book"/>
                        </a:rPr>
                        <a:t>5/31/29</a:t>
                      </a:r>
                    </a:p>
                  </a:txBody>
                  <a:tcPr marL="54864" marR="54864" marT="9144" marB="9144" anchor="ctr">
                    <a:solidFill>
                      <a:srgbClr val="F4F2ED"/>
                    </a:solidFill>
                  </a:tcPr>
                </a:tc>
                <a:tc>
                  <a:txBody>
                    <a:bodyPr wrap="square"/>
                    <a:lstStyle/>
                    <a:p>
                      <a:pPr algn="r"/>
                      <a:r>
                        <a:rPr sz="800" b="0">
                          <a:solidFill>
                            <a:srgbClr val="6E7A90"/>
                          </a:solidFill>
                          <a:latin typeface="Gotham Book"/>
                        </a:rPr>
                        <a:t>$29.70</a:t>
                      </a:r>
                    </a:p>
                  </a:txBody>
                  <a:tcPr marL="54864" marR="54864" marT="9144" marB="9144" anchor="ctr">
                    <a:solidFill>
                      <a:srgbClr val="F4F2ED"/>
                    </a:solidFill>
                  </a:tcPr>
                </a:tc>
                <a:tc>
                  <a:txBody>
                    <a:bodyPr wrap="square"/>
                    <a:lstStyle/>
                    <a:p>
                      <a:pPr algn="r"/>
                      <a:r>
                        <a:rPr sz="850" b="1">
                          <a:solidFill>
                            <a:srgbClr val="0B163C"/>
                          </a:solidFill>
                          <a:latin typeface="Joost Medium"/>
                        </a:rPr>
                        <a:t>$73,121</a:t>
                      </a:r>
                    </a:p>
                  </a:txBody>
                  <a:tcPr marL="54864" marR="54864" marT="9144" marB="9144" anchor="ctr">
                    <a:solidFill>
                      <a:srgbClr val="F4F2ED"/>
                    </a:solidFill>
                  </a:tcPr>
                </a:tc>
                <a:tc>
                  <a:txBody>
                    <a:bodyPr wrap="square"/>
                    <a:lstStyle/>
                    <a:p>
                      <a:pPr algn="l"/>
                      <a:r>
                        <a:rPr sz="750" b="0">
                          <a:solidFill>
                            <a:srgbClr val="6E7A90"/>
                          </a:solidFill>
                          <a:latin typeface="Gotham Book"/>
                        </a:rPr>
                        <a:t>One 5-yr opt @ $32.67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1413A</a:t>
                      </a:r>
                    </a:p>
                  </a:txBody>
                  <a:tcPr marL="54864" marR="54864" marT="9144" marB="9144" anchor="ctr">
                    <a:solidFill>
                      <a:srgbClr val="EAE6DC"/>
                    </a:solidFill>
                  </a:tcPr>
                </a:tc>
                <a:tc>
                  <a:txBody>
                    <a:bodyPr wrap="square"/>
                    <a:lstStyle/>
                    <a:p>
                      <a:pPr algn="l"/>
                      <a:r>
                        <a:rPr sz="850" b="1">
                          <a:solidFill>
                            <a:srgbClr val="0B163C"/>
                          </a:solidFill>
                          <a:latin typeface="Gotham Book"/>
                        </a:rPr>
                        <a:t>Brassica Sandwiches &amp; Salads</a:t>
                      </a:r>
                    </a:p>
                  </a:txBody>
                  <a:tcPr marL="54864" marR="54864" marT="9144" marB="9144" anchor="ctr">
                    <a:solidFill>
                      <a:srgbClr val="EAE6DC"/>
                    </a:solidFill>
                  </a:tcPr>
                </a:tc>
                <a:tc>
                  <a:txBody>
                    <a:bodyPr wrap="square"/>
                    <a:lstStyle/>
                    <a:p>
                      <a:pPr algn="r"/>
                      <a:r>
                        <a:rPr sz="850" b="0">
                          <a:solidFill>
                            <a:srgbClr val="0B163C"/>
                          </a:solidFill>
                          <a:latin typeface="Gotham Book"/>
                        </a:rPr>
                        <a:t>3,000</a:t>
                      </a:r>
                    </a:p>
                  </a:txBody>
                  <a:tcPr marL="54864" marR="54864" marT="9144" marB="9144" anchor="ctr">
                    <a:solidFill>
                      <a:srgbClr val="EAE6DC"/>
                    </a:solidFill>
                  </a:tcPr>
                </a:tc>
                <a:tc>
                  <a:txBody>
                    <a:bodyPr wrap="square"/>
                    <a:lstStyle/>
                    <a:p>
                      <a:pPr algn="r"/>
                      <a:r>
                        <a:rPr sz="800" b="0">
                          <a:solidFill>
                            <a:srgbClr val="6E7A90"/>
                          </a:solidFill>
                          <a:latin typeface="Gotham Book"/>
                        </a:rPr>
                        <a:t>6.2%</a:t>
                      </a:r>
                    </a:p>
                  </a:txBody>
                  <a:tcPr marL="54864" marR="54864" marT="9144" marB="9144" anchor="ctr">
                    <a:solidFill>
                      <a:srgbClr val="EAE6DC"/>
                    </a:solidFill>
                  </a:tcPr>
                </a:tc>
                <a:tc>
                  <a:txBody>
                    <a:bodyPr wrap="square"/>
                    <a:lstStyle/>
                    <a:p>
                      <a:pPr algn="l"/>
                      <a:r>
                        <a:rPr sz="800" b="0">
                          <a:solidFill>
                            <a:srgbClr val="6E7A90"/>
                          </a:solidFill>
                          <a:latin typeface="Gotham Book"/>
                        </a:rPr>
                        <a:t>2/29/36</a:t>
                      </a:r>
                    </a:p>
                  </a:txBody>
                  <a:tcPr marL="54864" marR="54864" marT="9144" marB="9144" anchor="ctr">
                    <a:solidFill>
                      <a:srgbClr val="EAE6DC"/>
                    </a:solidFill>
                  </a:tcPr>
                </a:tc>
                <a:tc>
                  <a:txBody>
                    <a:bodyPr wrap="square"/>
                    <a:lstStyle/>
                    <a:p>
                      <a:pPr algn="r"/>
                      <a:r>
                        <a:rPr sz="800" b="0">
                          <a:solidFill>
                            <a:srgbClr val="6E7A90"/>
                          </a:solidFill>
                          <a:latin typeface="Gotham Book"/>
                        </a:rPr>
                        <a:t>$65.00</a:t>
                      </a:r>
                    </a:p>
                  </a:txBody>
                  <a:tcPr marL="54864" marR="54864" marT="9144" marB="9144" anchor="ctr">
                    <a:solidFill>
                      <a:srgbClr val="EAE6DC"/>
                    </a:solidFill>
                  </a:tcPr>
                </a:tc>
                <a:tc>
                  <a:txBody>
                    <a:bodyPr wrap="square"/>
                    <a:lstStyle/>
                    <a:p>
                      <a:pPr algn="r"/>
                      <a:r>
                        <a:rPr sz="850" b="1">
                          <a:solidFill>
                            <a:srgbClr val="0B163C"/>
                          </a:solidFill>
                          <a:latin typeface="Joost Medium"/>
                        </a:rPr>
                        <a:t>$195,000</a:t>
                      </a:r>
                    </a:p>
                  </a:txBody>
                  <a:tcPr marL="54864" marR="54864" marT="9144" marB="9144" anchor="ctr">
                    <a:solidFill>
                      <a:srgbClr val="EAE6DC"/>
                    </a:solidFill>
                  </a:tcPr>
                </a:tc>
                <a:tc>
                  <a:txBody>
                    <a:bodyPr wrap="square"/>
                    <a:lstStyle/>
                    <a:p>
                      <a:pPr algn="l"/>
                      <a:r>
                        <a:rPr sz="750" b="0">
                          <a:solidFill>
                            <a:srgbClr val="6E7A90"/>
                          </a:solidFill>
                          <a:latin typeface="Gotham Book"/>
                        </a:rPr>
                        <a:t>New lease · steps to $70.20</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1413C</a:t>
                      </a:r>
                    </a:p>
                  </a:txBody>
                  <a:tcPr marL="54864" marR="54864" marT="9144" marB="9144" anchor="ctr">
                    <a:solidFill>
                      <a:srgbClr val="F4F2ED"/>
                    </a:solidFill>
                  </a:tcPr>
                </a:tc>
                <a:tc>
                  <a:txBody>
                    <a:bodyPr wrap="square"/>
                    <a:lstStyle/>
                    <a:p>
                      <a:pPr algn="l"/>
                      <a:r>
                        <a:rPr sz="850" b="1">
                          <a:solidFill>
                            <a:srgbClr val="0B163C"/>
                          </a:solidFill>
                          <a:latin typeface="Gotham Book"/>
                        </a:rPr>
                        <a:t>Clean Juice</a:t>
                      </a:r>
                    </a:p>
                  </a:txBody>
                  <a:tcPr marL="54864" marR="54864" marT="9144" marB="9144" anchor="ctr">
                    <a:solidFill>
                      <a:srgbClr val="F4F2ED"/>
                    </a:solidFill>
                  </a:tcPr>
                </a:tc>
                <a:tc>
                  <a:txBody>
                    <a:bodyPr wrap="square"/>
                    <a:lstStyle/>
                    <a:p>
                      <a:pPr algn="r"/>
                      <a:r>
                        <a:rPr sz="850" b="0">
                          <a:solidFill>
                            <a:srgbClr val="0B163C"/>
                          </a:solidFill>
                          <a:latin typeface="Gotham Book"/>
                        </a:rPr>
                        <a:t>1,253</a:t>
                      </a:r>
                    </a:p>
                  </a:txBody>
                  <a:tcPr marL="54864" marR="54864" marT="9144" marB="9144" anchor="ctr">
                    <a:solidFill>
                      <a:srgbClr val="F4F2ED"/>
                    </a:solidFill>
                  </a:tcPr>
                </a:tc>
                <a:tc>
                  <a:txBody>
                    <a:bodyPr wrap="square"/>
                    <a:lstStyle/>
                    <a:p>
                      <a:pPr algn="r"/>
                      <a:r>
                        <a:rPr sz="800" b="0">
                          <a:solidFill>
                            <a:srgbClr val="6E7A90"/>
                          </a:solidFill>
                          <a:latin typeface="Gotham Book"/>
                        </a:rPr>
                        <a:t>2.6%</a:t>
                      </a:r>
                    </a:p>
                  </a:txBody>
                  <a:tcPr marL="54864" marR="54864" marT="9144" marB="9144" anchor="ctr">
                    <a:solidFill>
                      <a:srgbClr val="F4F2ED"/>
                    </a:solidFill>
                  </a:tcPr>
                </a:tc>
                <a:tc>
                  <a:txBody>
                    <a:bodyPr wrap="square"/>
                    <a:lstStyle/>
                    <a:p>
                      <a:pPr algn="l"/>
                      <a:r>
                        <a:rPr sz="800" b="0">
                          <a:solidFill>
                            <a:srgbClr val="6E7A90"/>
                          </a:solidFill>
                          <a:latin typeface="Gotham Book"/>
                        </a:rPr>
                        <a:t>9/30/27</a:t>
                      </a:r>
                    </a:p>
                  </a:txBody>
                  <a:tcPr marL="54864" marR="54864" marT="9144" marB="9144" anchor="ctr">
                    <a:solidFill>
                      <a:srgbClr val="F4F2ED"/>
                    </a:solidFill>
                  </a:tcPr>
                </a:tc>
                <a:tc>
                  <a:txBody>
                    <a:bodyPr wrap="square"/>
                    <a:lstStyle/>
                    <a:p>
                      <a:pPr algn="r"/>
                      <a:r>
                        <a:rPr sz="800" b="0">
                          <a:solidFill>
                            <a:srgbClr val="6E7A90"/>
                          </a:solidFill>
                          <a:latin typeface="Gotham Book"/>
                        </a:rPr>
                        <a:t>$45.00</a:t>
                      </a:r>
                    </a:p>
                  </a:txBody>
                  <a:tcPr marL="54864" marR="54864" marT="9144" marB="9144" anchor="ctr">
                    <a:solidFill>
                      <a:srgbClr val="F4F2ED"/>
                    </a:solidFill>
                  </a:tcPr>
                </a:tc>
                <a:tc>
                  <a:txBody>
                    <a:bodyPr wrap="square"/>
                    <a:lstStyle/>
                    <a:p>
                      <a:pPr algn="r"/>
                      <a:r>
                        <a:rPr sz="850" b="1">
                          <a:solidFill>
                            <a:srgbClr val="0B163C"/>
                          </a:solidFill>
                          <a:latin typeface="Joost Medium"/>
                        </a:rPr>
                        <a:t>$56,385</a:t>
                      </a:r>
                    </a:p>
                  </a:txBody>
                  <a:tcPr marL="54864" marR="54864" marT="9144" marB="9144" anchor="ctr">
                    <a:solidFill>
                      <a:srgbClr val="F4F2ED"/>
                    </a:solidFill>
                  </a:tcPr>
                </a:tc>
                <a:tc>
                  <a:txBody>
                    <a:bodyPr wrap="square"/>
                    <a:lstStyle/>
                    <a:p>
                      <a:pPr algn="l"/>
                      <a:r>
                        <a:rPr sz="750" b="0">
                          <a:solidFill>
                            <a:srgbClr val="6E7A90"/>
                          </a:solidFill>
                          <a:latin typeface="Gotham Book"/>
                        </a:rPr>
                        <a:t>Two 5-yr opts @ $50.00, $55.00</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1413D</a:t>
                      </a:r>
                    </a:p>
                  </a:txBody>
                  <a:tcPr marL="54864" marR="54864" marT="9144" marB="9144" anchor="ctr">
                    <a:solidFill>
                      <a:srgbClr val="EAE6DC"/>
                    </a:solidFill>
                  </a:tcPr>
                </a:tc>
                <a:tc>
                  <a:txBody>
                    <a:bodyPr wrap="square"/>
                    <a:lstStyle/>
                    <a:p>
                      <a:pPr algn="l"/>
                      <a:r>
                        <a:rPr sz="850" b="1">
                          <a:solidFill>
                            <a:srgbClr val="0B163C"/>
                          </a:solidFill>
                          <a:latin typeface="Gotham Book"/>
                        </a:rPr>
                        <a:t>Jersey Mike's Subs</a:t>
                      </a:r>
                    </a:p>
                  </a:txBody>
                  <a:tcPr marL="54864" marR="54864" marT="9144" marB="9144" anchor="ctr">
                    <a:solidFill>
                      <a:srgbClr val="EAE6DC"/>
                    </a:solidFill>
                  </a:tcPr>
                </a:tc>
                <a:tc>
                  <a:txBody>
                    <a:bodyPr wrap="square"/>
                    <a:lstStyle/>
                    <a:p>
                      <a:pPr algn="r"/>
                      <a:r>
                        <a:rPr sz="850" b="0">
                          <a:solidFill>
                            <a:srgbClr val="0B163C"/>
                          </a:solidFill>
                          <a:latin typeface="Gotham Book"/>
                        </a:rPr>
                        <a:t>1,250</a:t>
                      </a:r>
                    </a:p>
                  </a:txBody>
                  <a:tcPr marL="54864" marR="54864" marT="9144" marB="9144" anchor="ctr">
                    <a:solidFill>
                      <a:srgbClr val="EAE6DC"/>
                    </a:solidFill>
                  </a:tcPr>
                </a:tc>
                <a:tc>
                  <a:txBody>
                    <a:bodyPr wrap="square"/>
                    <a:lstStyle/>
                    <a:p>
                      <a:pPr algn="r"/>
                      <a:r>
                        <a:rPr sz="800" b="0">
                          <a:solidFill>
                            <a:srgbClr val="6E7A90"/>
                          </a:solidFill>
                          <a:latin typeface="Gotham Book"/>
                        </a:rPr>
                        <a:t>2.6%</a:t>
                      </a:r>
                    </a:p>
                  </a:txBody>
                  <a:tcPr marL="54864" marR="54864" marT="9144" marB="9144" anchor="ctr">
                    <a:solidFill>
                      <a:srgbClr val="EAE6DC"/>
                    </a:solidFill>
                  </a:tcPr>
                </a:tc>
                <a:tc>
                  <a:txBody>
                    <a:bodyPr wrap="square"/>
                    <a:lstStyle/>
                    <a:p>
                      <a:pPr algn="l"/>
                      <a:r>
                        <a:rPr sz="800" b="0">
                          <a:solidFill>
                            <a:srgbClr val="6E7A90"/>
                          </a:solidFill>
                          <a:latin typeface="Gotham Book"/>
                        </a:rPr>
                        <a:t>9/30/31</a:t>
                      </a:r>
                    </a:p>
                  </a:txBody>
                  <a:tcPr marL="54864" marR="54864" marT="9144" marB="9144" anchor="ctr">
                    <a:solidFill>
                      <a:srgbClr val="EAE6DC"/>
                    </a:solidFill>
                  </a:tcPr>
                </a:tc>
                <a:tc>
                  <a:txBody>
                    <a:bodyPr wrap="square"/>
                    <a:lstStyle/>
                    <a:p>
                      <a:pPr algn="r"/>
                      <a:r>
                        <a:rPr sz="800" b="0">
                          <a:solidFill>
                            <a:srgbClr val="6E7A90"/>
                          </a:solidFill>
                          <a:latin typeface="Gotham Book"/>
                        </a:rPr>
                        <a:t>$40.10</a:t>
                      </a:r>
                    </a:p>
                  </a:txBody>
                  <a:tcPr marL="54864" marR="54864" marT="9144" marB="9144" anchor="ctr">
                    <a:solidFill>
                      <a:srgbClr val="EAE6DC"/>
                    </a:solidFill>
                  </a:tcPr>
                </a:tc>
                <a:tc>
                  <a:txBody>
                    <a:bodyPr wrap="square"/>
                    <a:lstStyle/>
                    <a:p>
                      <a:pPr algn="r"/>
                      <a:r>
                        <a:rPr sz="850" b="1">
                          <a:solidFill>
                            <a:srgbClr val="0B163C"/>
                          </a:solidFill>
                          <a:latin typeface="Joost Medium"/>
                        </a:rPr>
                        <a:t>$50,125</a:t>
                      </a:r>
                    </a:p>
                  </a:txBody>
                  <a:tcPr marL="54864" marR="54864" marT="9144" marB="9144" anchor="ctr">
                    <a:solidFill>
                      <a:srgbClr val="EAE6DC"/>
                    </a:solidFill>
                  </a:tcPr>
                </a:tc>
                <a:tc>
                  <a:txBody>
                    <a:bodyPr wrap="square"/>
                    <a:lstStyle/>
                    <a:p>
                      <a:pPr algn="l"/>
                      <a:r>
                        <a:rPr sz="750" b="0">
                          <a:solidFill>
                            <a:srgbClr val="6E7A90"/>
                          </a:solidFill>
                          <a:latin typeface="Gotham Book"/>
                        </a:rPr>
                        <a:t>Two 5-yr opts @ $48.52, $53.37</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1415</a:t>
                      </a:r>
                    </a:p>
                  </a:txBody>
                  <a:tcPr marL="54864" marR="54864" marT="9144" marB="9144" anchor="ctr">
                    <a:solidFill>
                      <a:srgbClr val="F4F2ED"/>
                    </a:solidFill>
                  </a:tcPr>
                </a:tc>
                <a:tc>
                  <a:txBody>
                    <a:bodyPr wrap="square"/>
                    <a:lstStyle/>
                    <a:p>
                      <a:pPr algn="l"/>
                      <a:r>
                        <a:rPr sz="850" b="1">
                          <a:solidFill>
                            <a:srgbClr val="0B163C"/>
                          </a:solidFill>
                          <a:latin typeface="Gotham Book"/>
                        </a:rPr>
                        <a:t>Proposed Church</a:t>
                      </a:r>
                    </a:p>
                  </a:txBody>
                  <a:tcPr marL="54864" marR="54864" marT="9144" marB="9144" anchor="ctr">
                    <a:solidFill>
                      <a:srgbClr val="F4F2ED"/>
                    </a:solidFill>
                  </a:tcPr>
                </a:tc>
                <a:tc>
                  <a:txBody>
                    <a:bodyPr wrap="square"/>
                    <a:lstStyle/>
                    <a:p>
                      <a:pPr algn="r"/>
                      <a:r>
                        <a:rPr sz="850" b="0">
                          <a:solidFill>
                            <a:srgbClr val="0B163C"/>
                          </a:solidFill>
                          <a:latin typeface="Gotham Book"/>
                        </a:rPr>
                        <a:t>3,199</a:t>
                      </a:r>
                    </a:p>
                  </a:txBody>
                  <a:tcPr marL="54864" marR="54864" marT="9144" marB="9144" anchor="ctr">
                    <a:solidFill>
                      <a:srgbClr val="F4F2ED"/>
                    </a:solidFill>
                  </a:tcPr>
                </a:tc>
                <a:tc>
                  <a:txBody>
                    <a:bodyPr wrap="square"/>
                    <a:lstStyle/>
                    <a:p>
                      <a:pPr algn="r"/>
                      <a:r>
                        <a:rPr sz="800" b="0">
                          <a:solidFill>
                            <a:srgbClr val="6E7A90"/>
                          </a:solidFill>
                          <a:latin typeface="Gotham Book"/>
                        </a:rPr>
                        <a:t>6.6%</a:t>
                      </a:r>
                    </a:p>
                  </a:txBody>
                  <a:tcPr marL="54864" marR="54864" marT="9144" marB="9144" anchor="ctr">
                    <a:solidFill>
                      <a:srgbClr val="F4F2ED"/>
                    </a:solidFill>
                  </a:tcPr>
                </a:tc>
                <a:tc>
                  <a:txBody>
                    <a:bodyPr wrap="square"/>
                    <a:lstStyle/>
                    <a:p>
                      <a:pPr algn="l"/>
                      <a:r>
                        <a:rPr sz="800" b="0">
                          <a:solidFill>
                            <a:srgbClr val="6E7A90"/>
                          </a:solidFill>
                          <a:latin typeface="Gotham Book"/>
                        </a:rPr>
                        <a:t>2/28/31</a:t>
                      </a:r>
                    </a:p>
                  </a:txBody>
                  <a:tcPr marL="54864" marR="54864" marT="9144" marB="9144" anchor="ctr">
                    <a:solidFill>
                      <a:srgbClr val="F4F2ED"/>
                    </a:solidFill>
                  </a:tcPr>
                </a:tc>
                <a:tc>
                  <a:txBody>
                    <a:bodyPr wrap="square"/>
                    <a:lstStyle/>
                    <a:p>
                      <a:pPr algn="r"/>
                      <a:r>
                        <a:rPr sz="800" b="0">
                          <a:solidFill>
                            <a:srgbClr val="6E7A90"/>
                          </a:solidFill>
                          <a:latin typeface="Gotham Book"/>
                        </a:rPr>
                        <a:t>$3.75</a:t>
                      </a:r>
                    </a:p>
                  </a:txBody>
                  <a:tcPr marL="54864" marR="54864" marT="9144" marB="9144" anchor="ctr">
                    <a:solidFill>
                      <a:srgbClr val="F4F2ED"/>
                    </a:solidFill>
                  </a:tcPr>
                </a:tc>
                <a:tc>
                  <a:txBody>
                    <a:bodyPr wrap="square"/>
                    <a:lstStyle/>
                    <a:p>
                      <a:pPr algn="r"/>
                      <a:r>
                        <a:rPr sz="850" b="1">
                          <a:solidFill>
                            <a:srgbClr val="0B163C"/>
                          </a:solidFill>
                          <a:latin typeface="Joost Medium"/>
                        </a:rPr>
                        <a:t>$12,000</a:t>
                      </a:r>
                    </a:p>
                  </a:txBody>
                  <a:tcPr marL="54864" marR="54864" marT="9144" marB="9144" anchor="ctr">
                    <a:solidFill>
                      <a:srgbClr val="F4F2ED"/>
                    </a:solidFill>
                  </a:tcPr>
                </a:tc>
                <a:tc>
                  <a:txBody>
                    <a:bodyPr wrap="square"/>
                    <a:lstStyle/>
                    <a:p>
                      <a:pPr algn="l"/>
                      <a:r>
                        <a:rPr sz="750" b="0">
                          <a:solidFill>
                            <a:srgbClr val="6E7A90"/>
                          </a:solidFill>
                          <a:latin typeface="Gotham Book"/>
                        </a:rPr>
                        <a:t>** Assumed terms (proposed)</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1417</a:t>
                      </a:r>
                    </a:p>
                  </a:txBody>
                  <a:tcPr marL="54864" marR="54864" marT="9144" marB="9144" anchor="ctr">
                    <a:solidFill>
                      <a:srgbClr val="EAE6DC"/>
                    </a:solidFill>
                  </a:tcPr>
                </a:tc>
                <a:tc>
                  <a:txBody>
                    <a:bodyPr wrap="square"/>
                    <a:lstStyle/>
                    <a:p>
                      <a:pPr algn="l"/>
                      <a:r>
                        <a:rPr sz="850" b="1">
                          <a:solidFill>
                            <a:srgbClr val="0B163C"/>
                          </a:solidFill>
                          <a:latin typeface="Gotham Book"/>
                        </a:rPr>
                        <a:t>Wild Fork Foods</a:t>
                      </a:r>
                    </a:p>
                  </a:txBody>
                  <a:tcPr marL="54864" marR="54864" marT="9144" marB="9144" anchor="ctr">
                    <a:solidFill>
                      <a:srgbClr val="EAE6DC"/>
                    </a:solidFill>
                  </a:tcPr>
                </a:tc>
                <a:tc>
                  <a:txBody>
                    <a:bodyPr wrap="square"/>
                    <a:lstStyle/>
                    <a:p>
                      <a:pPr algn="r"/>
                      <a:r>
                        <a:rPr sz="850" b="0">
                          <a:solidFill>
                            <a:srgbClr val="0B163C"/>
                          </a:solidFill>
                          <a:latin typeface="Gotham Book"/>
                        </a:rPr>
                        <a:t>4,084</a:t>
                      </a:r>
                    </a:p>
                  </a:txBody>
                  <a:tcPr marL="54864" marR="54864" marT="9144" marB="9144" anchor="ctr">
                    <a:solidFill>
                      <a:srgbClr val="EAE6DC"/>
                    </a:solidFill>
                  </a:tcPr>
                </a:tc>
                <a:tc>
                  <a:txBody>
                    <a:bodyPr wrap="square"/>
                    <a:lstStyle/>
                    <a:p>
                      <a:pPr algn="r"/>
                      <a:r>
                        <a:rPr sz="800" b="0">
                          <a:solidFill>
                            <a:srgbClr val="6E7A90"/>
                          </a:solidFill>
                          <a:latin typeface="Gotham Book"/>
                        </a:rPr>
                        <a:t>8.5%</a:t>
                      </a:r>
                    </a:p>
                  </a:txBody>
                  <a:tcPr marL="54864" marR="54864" marT="9144" marB="9144" anchor="ctr">
                    <a:solidFill>
                      <a:srgbClr val="EAE6DC"/>
                    </a:solidFill>
                  </a:tcPr>
                </a:tc>
                <a:tc>
                  <a:txBody>
                    <a:bodyPr wrap="square"/>
                    <a:lstStyle/>
                    <a:p>
                      <a:pPr algn="l"/>
                      <a:r>
                        <a:rPr sz="800" b="0">
                          <a:solidFill>
                            <a:srgbClr val="6E7A90"/>
                          </a:solidFill>
                          <a:latin typeface="Gotham Book"/>
                        </a:rPr>
                        <a:t>5/31/33</a:t>
                      </a:r>
                    </a:p>
                  </a:txBody>
                  <a:tcPr marL="54864" marR="54864" marT="9144" marB="9144" anchor="ctr">
                    <a:solidFill>
                      <a:srgbClr val="EAE6DC"/>
                    </a:solidFill>
                  </a:tcPr>
                </a:tc>
                <a:tc>
                  <a:txBody>
                    <a:bodyPr wrap="square"/>
                    <a:lstStyle/>
                    <a:p>
                      <a:pPr algn="r"/>
                      <a:r>
                        <a:rPr sz="800" b="0">
                          <a:solidFill>
                            <a:srgbClr val="6E7A90"/>
                          </a:solidFill>
                          <a:latin typeface="Gotham Book"/>
                        </a:rPr>
                        <a:t>$61.21</a:t>
                      </a:r>
                    </a:p>
                  </a:txBody>
                  <a:tcPr marL="54864" marR="54864" marT="9144" marB="9144" anchor="ctr">
                    <a:solidFill>
                      <a:srgbClr val="EAE6DC"/>
                    </a:solidFill>
                  </a:tcPr>
                </a:tc>
                <a:tc>
                  <a:txBody>
                    <a:bodyPr wrap="square"/>
                    <a:lstStyle/>
                    <a:p>
                      <a:pPr algn="r"/>
                      <a:r>
                        <a:rPr sz="850" b="1">
                          <a:solidFill>
                            <a:srgbClr val="0B163C"/>
                          </a:solidFill>
                          <a:latin typeface="Joost Medium"/>
                        </a:rPr>
                        <a:t>$249,982</a:t>
                      </a:r>
                    </a:p>
                  </a:txBody>
                  <a:tcPr marL="54864" marR="54864" marT="9144" marB="9144" anchor="ctr">
                    <a:solidFill>
                      <a:srgbClr val="EAE6DC"/>
                    </a:solidFill>
                  </a:tcPr>
                </a:tc>
                <a:tc>
                  <a:txBody>
                    <a:bodyPr wrap="square"/>
                    <a:lstStyle/>
                    <a:p>
                      <a:pPr algn="l"/>
                      <a:r>
                        <a:rPr sz="750" b="0">
                          <a:solidFill>
                            <a:srgbClr val="6E7A90"/>
                          </a:solidFill>
                          <a:latin typeface="Gotham Book"/>
                        </a:rPr>
                        <a:t>Four 5-yr opts to $98.59</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6532</a:t>
                      </a:r>
                    </a:p>
                  </a:txBody>
                  <a:tcPr marL="54864" marR="54864" marT="9144" marB="9144" anchor="ctr">
                    <a:solidFill>
                      <a:srgbClr val="F4F2ED"/>
                    </a:solidFill>
                  </a:tcPr>
                </a:tc>
                <a:tc>
                  <a:txBody>
                    <a:bodyPr wrap="square"/>
                    <a:lstStyle/>
                    <a:p>
                      <a:pPr algn="l"/>
                      <a:r>
                        <a:rPr sz="850" b="1">
                          <a:solidFill>
                            <a:srgbClr val="0B163C"/>
                          </a:solidFill>
                          <a:latin typeface="Gotham Book"/>
                        </a:rPr>
                        <a:t>CVS Pharmacy (Ground Lease)</a:t>
                      </a:r>
                    </a:p>
                  </a:txBody>
                  <a:tcPr marL="54864" marR="54864" marT="9144" marB="9144" anchor="ctr">
                    <a:solidFill>
                      <a:srgbClr val="F4F2ED"/>
                    </a:solidFill>
                  </a:tcPr>
                </a:tc>
                <a:tc>
                  <a:txBody>
                    <a:bodyPr wrap="square"/>
                    <a:lstStyle/>
                    <a:p>
                      <a:pPr algn="r"/>
                      <a:r>
                        <a:rPr sz="850" b="0">
                          <a:solidFill>
                            <a:srgbClr val="3A243A"/>
                          </a:solidFill>
                          <a:latin typeface="Gotham Book"/>
                        </a:rPr>
                        <a:t>13,000</a:t>
                      </a:r>
                    </a:p>
                  </a:txBody>
                  <a:tcPr marL="54864" marR="54864" marT="9144" marB="9144" anchor="ctr">
                    <a:solidFill>
                      <a:srgbClr val="F4F2ED"/>
                    </a:solidFill>
                  </a:tcPr>
                </a:tc>
                <a:tc>
                  <a:txBody>
                    <a:bodyPr wrap="square"/>
                    <a:lstStyle/>
                    <a:p>
                      <a:pPr algn="r"/>
                      <a:r>
                        <a:rPr sz="800" b="0">
                          <a:solidFill>
                            <a:srgbClr val="6E7A90"/>
                          </a:solidFill>
                          <a:latin typeface="Gotham Book"/>
                        </a:rPr>
                        <a:t>—</a:t>
                      </a:r>
                    </a:p>
                  </a:txBody>
                  <a:tcPr marL="54864" marR="54864" marT="9144" marB="9144" anchor="ctr">
                    <a:solidFill>
                      <a:srgbClr val="F4F2ED"/>
                    </a:solidFill>
                  </a:tcPr>
                </a:tc>
                <a:tc>
                  <a:txBody>
                    <a:bodyPr wrap="square"/>
                    <a:lstStyle/>
                    <a:p>
                      <a:pPr algn="l"/>
                      <a:r>
                        <a:rPr sz="800" b="0">
                          <a:solidFill>
                            <a:srgbClr val="6E7A90"/>
                          </a:solidFill>
                          <a:latin typeface="Gotham Book"/>
                        </a:rPr>
                        <a:t>1/31/33</a:t>
                      </a:r>
                    </a:p>
                  </a:txBody>
                  <a:tcPr marL="54864" marR="54864" marT="9144" marB="9144" anchor="ctr">
                    <a:solidFill>
                      <a:srgbClr val="F4F2ED"/>
                    </a:solidFill>
                  </a:tcPr>
                </a:tc>
                <a:tc>
                  <a:txBody>
                    <a:bodyPr wrap="square"/>
                    <a:lstStyle/>
                    <a:p>
                      <a:pPr algn="r"/>
                      <a:r>
                        <a:rPr sz="800" b="0">
                          <a:solidFill>
                            <a:srgbClr val="6E7A90"/>
                          </a:solidFill>
                          <a:latin typeface="Gotham Book"/>
                        </a:rPr>
                        <a:t>—</a:t>
                      </a:r>
                    </a:p>
                  </a:txBody>
                  <a:tcPr marL="54864" marR="54864" marT="9144" marB="9144" anchor="ctr">
                    <a:solidFill>
                      <a:srgbClr val="F4F2ED"/>
                    </a:solidFill>
                  </a:tcPr>
                </a:tc>
                <a:tc>
                  <a:txBody>
                    <a:bodyPr wrap="square"/>
                    <a:lstStyle/>
                    <a:p>
                      <a:pPr algn="r"/>
                      <a:r>
                        <a:rPr sz="850" b="1">
                          <a:solidFill>
                            <a:srgbClr val="3A243A"/>
                          </a:solidFill>
                          <a:latin typeface="Joost Medium"/>
                        </a:rPr>
                        <a:t>$385,000</a:t>
                      </a:r>
                    </a:p>
                  </a:txBody>
                  <a:tcPr marL="54864" marR="54864" marT="9144" marB="9144" anchor="ctr">
                    <a:solidFill>
                      <a:srgbClr val="F4F2ED"/>
                    </a:solidFill>
                  </a:tcPr>
                </a:tc>
                <a:tc>
                  <a:txBody>
                    <a:bodyPr wrap="square"/>
                    <a:lstStyle/>
                    <a:p>
                      <a:pPr algn="l"/>
                      <a:r>
                        <a:rPr sz="750" b="0">
                          <a:solidFill>
                            <a:srgbClr val="6E7A90"/>
                          </a:solidFill>
                          <a:latin typeface="Gotham Book"/>
                        </a:rPr>
                        <a:t>~13K SF on 1.31 ac · escalates to $491K</a:t>
                      </a:r>
                    </a:p>
                  </a:txBody>
                  <a:tcPr marL="54864" marR="54864" marT="9144" marB="9144" anchor="ctr">
                    <a:solidFill>
                      <a:srgbClr val="F4F2ED"/>
                    </a:solidFill>
                  </a:tcPr>
                </a:tc>
              </a:tr>
              <a:tr h="201168">
                <a:tc>
                  <a:txBody>
                    <a:bodyPr wrap="square"/>
                    <a:lstStyle/>
                    <a:p>
                      <a:pPr algn="l"/>
                      <a:r>
                        <a:rPr sz="850" b="1">
                          <a:solidFill>
                            <a:srgbClr val="0B163C"/>
                          </a:solidFill>
                          <a:latin typeface="Joost Medium"/>
                        </a:rPr>
                        <a:t/>
                      </a:r>
                    </a:p>
                  </a:txBody>
                  <a:tcPr marL="54864" marR="54864" marT="9144" marB="9144" anchor="ctr">
                    <a:solidFill>
                      <a:srgbClr val="EAE6DC"/>
                    </a:solidFill>
                  </a:tcPr>
                </a:tc>
                <a:tc>
                  <a:txBody>
                    <a:bodyPr wrap="square"/>
                    <a:lstStyle/>
                    <a:p>
                      <a:pPr algn="l"/>
                      <a:r>
                        <a:rPr sz="850" b="1">
                          <a:solidFill>
                            <a:srgbClr val="0B163C"/>
                          </a:solidFill>
                          <a:latin typeface="Joost Medium"/>
                        </a:rPr>
                        <a:t>Retail subtotal (leased)</a:t>
                      </a:r>
                    </a:p>
                  </a:txBody>
                  <a:tcPr marL="54864" marR="54864" marT="9144" marB="9144" anchor="ctr">
                    <a:solidFill>
                      <a:srgbClr val="EAE6DC"/>
                    </a:solidFill>
                  </a:tcPr>
                </a:tc>
                <a:tc>
                  <a:txBody>
                    <a:bodyPr wrap="square"/>
                    <a:lstStyle/>
                    <a:p>
                      <a:pPr algn="r"/>
                      <a:r>
                        <a:rPr sz="850" b="1">
                          <a:solidFill>
                            <a:srgbClr val="0B163C"/>
                          </a:solidFill>
                          <a:latin typeface="Joost Medium"/>
                        </a:rPr>
                        <a:t>45,889</a:t>
                      </a:r>
                    </a:p>
                  </a:txBody>
                  <a:tcPr marL="54864" marR="54864" marT="9144" marB="9144" anchor="ctr">
                    <a:solidFill>
                      <a:srgbClr val="EAE6DC"/>
                    </a:solidFill>
                  </a:tcPr>
                </a:tc>
                <a:tc>
                  <a:txBody>
                    <a:bodyPr wrap="square"/>
                    <a:lstStyle/>
                    <a:p>
                      <a:pPr algn="r"/>
                      <a:r>
                        <a:rPr sz="850" b="1">
                          <a:solidFill>
                            <a:srgbClr val="0B163C"/>
                          </a:solidFill>
                          <a:latin typeface="Joost Medium"/>
                        </a:rPr>
                        <a:t>95.2%</a:t>
                      </a:r>
                    </a:p>
                  </a:txBody>
                  <a:tcPr marL="54864" marR="54864" marT="9144" marB="9144" anchor="ctr">
                    <a:solidFill>
                      <a:srgbClr val="EAE6DC"/>
                    </a:solidFill>
                  </a:tcPr>
                </a:tc>
                <a:tc>
                  <a:txBody>
                    <a:bodyPr wrap="square"/>
                    <a:lstStyle/>
                    <a:p>
                      <a:pPr algn="l"/>
                      <a:r>
                        <a:rPr sz="850" b="1">
                          <a:solidFill>
                            <a:srgbClr val="0B163C"/>
                          </a:solidFill>
                          <a:latin typeface="Joost Medium"/>
                        </a:rPr>
                        <a:t/>
                      </a:r>
                    </a:p>
                  </a:txBody>
                  <a:tcPr marL="54864" marR="54864" marT="9144" marB="9144" anchor="ctr">
                    <a:solidFill>
                      <a:srgbClr val="EAE6DC"/>
                    </a:solidFill>
                  </a:tcPr>
                </a:tc>
                <a:tc>
                  <a:txBody>
                    <a:bodyPr wrap="square"/>
                    <a:lstStyle/>
                    <a:p>
                      <a:pPr algn="r"/>
                      <a:r>
                        <a:rPr sz="850" b="1">
                          <a:solidFill>
                            <a:srgbClr val="0B163C"/>
                          </a:solidFill>
                          <a:latin typeface="Joost Medium"/>
                        </a:rPr>
                        <a:t>$34.73</a:t>
                      </a:r>
                    </a:p>
                  </a:txBody>
                  <a:tcPr marL="54864" marR="54864" marT="9144" marB="9144" anchor="ctr">
                    <a:solidFill>
                      <a:srgbClr val="EAE6DC"/>
                    </a:solidFill>
                  </a:tcPr>
                </a:tc>
                <a:tc>
                  <a:txBody>
                    <a:bodyPr wrap="square"/>
                    <a:lstStyle/>
                    <a:p>
                      <a:pPr algn="r"/>
                      <a:r>
                        <a:rPr sz="850" b="1">
                          <a:solidFill>
                            <a:srgbClr val="0B163C"/>
                          </a:solidFill>
                          <a:latin typeface="Joost Medium"/>
                        </a:rPr>
                        <a:t>$1,593,787</a:t>
                      </a:r>
                    </a:p>
                  </a:txBody>
                  <a:tcPr marL="54864" marR="54864" marT="9144" marB="9144" anchor="ctr">
                    <a:solidFill>
                      <a:srgbClr val="EAE6DC"/>
                    </a:solidFill>
                  </a:tcPr>
                </a:tc>
                <a:tc>
                  <a:txBody>
                    <a:bodyPr wrap="square"/>
                    <a:lstStyle/>
                    <a:p>
                      <a:pPr algn="l"/>
                      <a:r>
                        <a:rPr sz="850" b="1">
                          <a:solidFill>
                            <a:srgbClr val="0B163C"/>
                          </a:solidFill>
                          <a:latin typeface="Joost Medium"/>
                        </a:rPr>
                        <a:t>19 tenants · excludes vacant + CVS</a:t>
                      </a:r>
                    </a:p>
                  </a:txBody>
                  <a:tcPr marL="54864" marR="54864" marT="9144" marB="9144" anchor="ctr">
                    <a:solidFill>
                      <a:srgbClr val="EAE6DC"/>
                    </a:solidFill>
                  </a:tcPr>
                </a:tc>
              </a:tr>
              <a:tr h="201168">
                <a:tc>
                  <a:txBody>
                    <a:bodyPr wrap="square"/>
                    <a:lstStyle/>
                    <a:p>
                      <a:pPr algn="l"/>
                      <a:r>
                        <a:rPr sz="850" b="1">
                          <a:solidFill>
                            <a:srgbClr val="F4F2ED"/>
                          </a:solidFill>
                          <a:latin typeface="Joost Medium"/>
                        </a:rPr>
                        <a:t/>
                      </a:r>
                    </a:p>
                  </a:txBody>
                  <a:tcPr marL="54864" marR="54864" marT="9144" marB="9144" anchor="ctr">
                    <a:solidFill>
                      <a:srgbClr val="0B163C"/>
                    </a:solidFill>
                  </a:tcPr>
                </a:tc>
                <a:tc>
                  <a:txBody>
                    <a:bodyPr wrap="square"/>
                    <a:lstStyle/>
                    <a:p>
                      <a:pPr algn="l"/>
                      <a:r>
                        <a:rPr sz="850" b="1">
                          <a:solidFill>
                            <a:srgbClr val="F4F2ED"/>
                          </a:solidFill>
                          <a:latin typeface="Joost Medium"/>
                        </a:rPr>
                        <a:t>TOTAL YR 1 IN-PLACE RENT</a:t>
                      </a:r>
                    </a:p>
                  </a:txBody>
                  <a:tcPr marL="54864" marR="54864" marT="9144" marB="9144" anchor="ctr">
                    <a:solidFill>
                      <a:srgbClr val="0B163C"/>
                    </a:solidFill>
                  </a:tcPr>
                </a:tc>
                <a:tc>
                  <a:txBody>
                    <a:bodyPr wrap="square"/>
                    <a:lstStyle/>
                    <a:p>
                      <a:pPr algn="r"/>
                      <a:r>
                        <a:rPr sz="850" b="1">
                          <a:solidFill>
                            <a:srgbClr val="F4F2ED"/>
                          </a:solidFill>
                          <a:latin typeface="Joost Medium"/>
                        </a:rPr>
                        <a:t>61,196</a:t>
                      </a:r>
                    </a:p>
                  </a:txBody>
                  <a:tcPr marL="54864" marR="54864" marT="9144" marB="9144" anchor="ctr">
                    <a:solidFill>
                      <a:srgbClr val="0B163C"/>
                    </a:solidFill>
                  </a:tcPr>
                </a:tc>
                <a:tc>
                  <a:txBody>
                    <a:bodyPr wrap="square"/>
                    <a:lstStyle/>
                    <a:p>
                      <a:pPr algn="r"/>
                      <a:r>
                        <a:rPr sz="850" b="1">
                          <a:solidFill>
                            <a:srgbClr val="F4F2ED"/>
                          </a:solidFill>
                          <a:latin typeface="Joost Medium"/>
                        </a:rPr>
                        <a:t>100%</a:t>
                      </a:r>
                    </a:p>
                  </a:txBody>
                  <a:tcPr marL="54864" marR="54864" marT="9144" marB="9144" anchor="ctr">
                    <a:solidFill>
                      <a:srgbClr val="0B163C"/>
                    </a:solidFill>
                  </a:tcPr>
                </a:tc>
                <a:tc>
                  <a:txBody>
                    <a:bodyPr wrap="square"/>
                    <a:lstStyle/>
                    <a:p>
                      <a:pPr algn="l"/>
                      <a:r>
                        <a:rPr sz="850" b="1">
                          <a:solidFill>
                            <a:srgbClr val="F4F2ED"/>
                          </a:solidFill>
                          <a:latin typeface="Joost Medium"/>
                        </a:rPr>
                        <a:t/>
                      </a:r>
                    </a:p>
                  </a:txBody>
                  <a:tcPr marL="54864" marR="54864" marT="9144" marB="9144" anchor="ctr">
                    <a:solidFill>
                      <a:srgbClr val="0B163C"/>
                    </a:solidFill>
                  </a:tcPr>
                </a:tc>
                <a:tc>
                  <a:txBody>
                    <a:bodyPr wrap="square"/>
                    <a:lstStyle/>
                    <a:p>
                      <a:pPr algn="r"/>
                      <a:r>
                        <a:rPr sz="850" b="1">
                          <a:solidFill>
                            <a:srgbClr val="F4F2ED"/>
                          </a:solidFill>
                          <a:latin typeface="Joost Medium"/>
                        </a:rPr>
                        <a:t/>
                      </a:r>
                    </a:p>
                  </a:txBody>
                  <a:tcPr marL="54864" marR="54864" marT="9144" marB="9144" anchor="ctr">
                    <a:solidFill>
                      <a:srgbClr val="0B163C"/>
                    </a:solidFill>
                  </a:tcPr>
                </a:tc>
                <a:tc>
                  <a:txBody>
                    <a:bodyPr wrap="square"/>
                    <a:lstStyle/>
                    <a:p>
                      <a:pPr algn="r"/>
                      <a:r>
                        <a:rPr sz="1000" b="1">
                          <a:solidFill>
                            <a:srgbClr val="A0B4C3"/>
                          </a:solidFill>
                          <a:latin typeface="Joost Medium"/>
                        </a:rPr>
                        <a:t>$1,978,787</a:t>
                      </a:r>
                    </a:p>
                  </a:txBody>
                  <a:tcPr marL="54864" marR="54864" marT="9144" marB="9144" anchor="ctr">
                    <a:solidFill>
                      <a:srgbClr val="0B163C"/>
                    </a:solidFill>
                  </a:tcPr>
                </a:tc>
                <a:tc>
                  <a:txBody>
                    <a:bodyPr wrap="square"/>
                    <a:lstStyle/>
                    <a:p>
                      <a:pPr algn="l"/>
                      <a:r>
                        <a:rPr sz="850" b="1">
                          <a:solidFill>
                            <a:srgbClr val="F4F2ED"/>
                          </a:solidFill>
                          <a:latin typeface="Joost Medium"/>
                        </a:rPr>
                        <a:t>Incl. CVS ground lease ($385K · escalates to $491K)</a:t>
                      </a:r>
                    </a:p>
                  </a:txBody>
                  <a:tcPr marL="54864" marR="54864" marT="9144" marB="9144" anchor="ctr">
                    <a:solidFill>
                      <a:srgbClr val="0B163C"/>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03</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FINANCIALS</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3200" b="1" dirty="0">
                <a:solidFill>
                  <a:srgbClr val="0B163C"/>
                </a:solidFill>
                <a:latin typeface="Joost Medium" pitchFamily="34" charset="0"/>
                <a:ea typeface="Joost Medium" pitchFamily="34" charset="-122"/>
                <a:cs typeface="Joost Medium" pitchFamily="34" charset="-120"/>
              </a:rPr>
              <a:t>Year 5 Refinance</a:t>
            </a:r>
            <a:endParaRPr lang="en-US" sz="3200" dirty="0"/>
          </a:p>
        </p:txBody>
      </p:sp>
      <p:sp>
        <p:nvSpPr>
          <p:cNvPr id="6" name="Shape 4"/>
          <p:cNvSpPr/>
          <p:nvPr/>
        </p:nvSpPr>
        <p:spPr>
          <a:xfrm>
            <a:off x="548640" y="1417320"/>
            <a:ext cx="1371600" cy="32004"/>
          </a:xfrm>
          <a:prstGeom prst="line">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Cash-out refinance returns 55.3% of invested equity while maintaining healthy debt coverage.</a:t>
            </a:r>
            <a:endParaRPr lang="en-US" sz="1300" dirty="0"/>
          </a:p>
        </p:txBody>
      </p:sp>
      <p:sp>
        <p:nvSpPr>
          <p:cNvPr id="8" name="Shape 6"/>
          <p:cNvSpPr/>
          <p:nvPr/>
        </p:nvSpPr>
        <p:spPr>
          <a:xfrm>
            <a:off x="548640" y="2148840"/>
            <a:ext cx="457200" cy="0"/>
          </a:xfrm>
          <a:prstGeom prst="line">
            <a:avLst/>
          </a:prstGeom>
          <a:noFill/>
          <a:ln w="15240">
            <a:solidFill>
              <a:srgbClr val="A0B4C3"/>
            </a:solidFill>
            <a:prstDash val="solid"/>
          </a:ln>
        </p:spPr>
        <p:txBody>
          <a:bodyPr/>
          <a:p/>
        </p:txBody>
      </p:sp>
      <p:sp>
        <p:nvSpPr>
          <p:cNvPr id="9" name="Text 7"/>
          <p:cNvSpPr/>
          <p:nvPr/>
        </p:nvSpPr>
        <p:spPr>
          <a:xfrm>
            <a:off x="548640" y="2258568"/>
            <a:ext cx="2636444" cy="396240"/>
          </a:xfrm>
          <a:prstGeom prst="rect">
            <a:avLst/>
          </a:prstGeom>
          <a:noFill/>
          <a:ln/>
        </p:spPr>
        <p:txBody>
          <a:bodyPr wrap="square" lIns="0" tIns="0" rIns="0" bIns="0" rtlCol="0" anchor="t"/>
          <a:lstStyle/>
          <a:p>
            <a:pPr algn="l" indent="0" marL="0">
              <a:buNone/>
            </a:pPr>
            <a:r>
              <a:rPr lang="en-US" sz="2600" b="1" dirty="0">
                <a:solidFill>
                  <a:srgbClr val="0B163C"/>
                </a:solidFill>
                <a:latin typeface="Joost Medium" pitchFamily="34" charset="0"/>
                <a:ea typeface="Joost Medium" pitchFamily="34" charset="-122"/>
                <a:cs typeface="Joost Medium" pitchFamily="34" charset="-120"/>
              </a:rPr>
              <a:t>$7,736,687</a:t>
            </a:r>
            <a:endParaRPr lang="en-US" sz="2600" dirty="0"/>
          </a:p>
        </p:txBody>
      </p:sp>
      <p:sp>
        <p:nvSpPr>
          <p:cNvPr id="10" name="Text 8"/>
          <p:cNvSpPr/>
          <p:nvPr/>
        </p:nvSpPr>
        <p:spPr>
          <a:xfrm>
            <a:off x="548640" y="2700528"/>
            <a:ext cx="263644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NET CASH-OUT</a:t>
            </a:r>
            <a:endParaRPr lang="en-US" sz="850" dirty="0"/>
          </a:p>
        </p:txBody>
      </p:sp>
      <p:sp>
        <p:nvSpPr>
          <p:cNvPr id="11" name="Text 9"/>
          <p:cNvSpPr/>
          <p:nvPr/>
        </p:nvSpPr>
        <p:spPr>
          <a:xfrm>
            <a:off x="548640" y="3020568"/>
            <a:ext cx="2636444" cy="274320"/>
          </a:xfrm>
          <a:prstGeom prst="rect">
            <a:avLst/>
          </a:prstGeom>
          <a:noFill/>
          <a:ln/>
        </p:spPr>
        <p:txBody>
          <a:bodyPr wrap="square" lIns="0" tIns="0" rIns="0" bIns="0" rtlCol="0" anchor="t"/>
          <a:lstStyle/>
          <a:p>
            <a:pPr algn="l" indent="0" marL="0">
              <a:buNone/>
            </a:pPr>
            <a:r>
              <a:rPr lang="en-US" sz="850" i="1" dirty="0">
                <a:solidFill>
                  <a:srgbClr val="6E7A90"/>
                </a:solidFill>
                <a:latin typeface="Gotham Book" pitchFamily="34" charset="0"/>
                <a:ea typeface="Gotham Book" pitchFamily="34" charset="-122"/>
                <a:cs typeface="Gotham Book" pitchFamily="34" charset="-120"/>
              </a:rPr>
              <a:t>Returned to investors in Yr 5 (MTM-lifted NOI)</a:t>
            </a:r>
            <a:endParaRPr lang="en-US" sz="850" dirty="0"/>
          </a:p>
        </p:txBody>
      </p:sp>
      <p:sp>
        <p:nvSpPr>
          <p:cNvPr id="12" name="Shape 10"/>
          <p:cNvSpPr/>
          <p:nvPr/>
        </p:nvSpPr>
        <p:spPr>
          <a:xfrm>
            <a:off x="3367964" y="2148840"/>
            <a:ext cx="457200" cy="0"/>
          </a:xfrm>
          <a:prstGeom prst="line">
            <a:avLst/>
          </a:prstGeom>
          <a:noFill/>
          <a:ln w="15240">
            <a:solidFill>
              <a:srgbClr val="A0B4C3"/>
            </a:solidFill>
            <a:prstDash val="solid"/>
          </a:ln>
        </p:spPr>
        <p:txBody>
          <a:bodyPr/>
          <a:p/>
        </p:txBody>
      </p:sp>
      <p:sp>
        <p:nvSpPr>
          <p:cNvPr id="13" name="Text 11"/>
          <p:cNvSpPr/>
          <p:nvPr/>
        </p:nvSpPr>
        <p:spPr>
          <a:xfrm>
            <a:off x="3367964" y="2258568"/>
            <a:ext cx="2636444" cy="396240"/>
          </a:xfrm>
          <a:prstGeom prst="rect">
            <a:avLst/>
          </a:prstGeom>
          <a:noFill/>
          <a:ln/>
        </p:spPr>
        <p:txBody>
          <a:bodyPr wrap="square" lIns="0" tIns="0" rIns="0" bIns="0" rtlCol="0" anchor="t"/>
          <a:lstStyle/>
          <a:p>
            <a:pPr algn="l" indent="0" marL="0">
              <a:buNone/>
            </a:pPr>
            <a:r>
              <a:rPr lang="en-US" sz="2600" b="1" dirty="0">
                <a:solidFill>
                  <a:srgbClr val="0B163C"/>
                </a:solidFill>
                <a:latin typeface="Joost Medium" pitchFamily="34" charset="0"/>
                <a:ea typeface="Joost Medium" pitchFamily="34" charset="-122"/>
                <a:cs typeface="Joost Medium" pitchFamily="34" charset="-120"/>
              </a:rPr>
              <a:t>55.3%</a:t>
            </a:r>
            <a:endParaRPr lang="en-US" sz="2600" dirty="0"/>
          </a:p>
        </p:txBody>
      </p:sp>
      <p:sp>
        <p:nvSpPr>
          <p:cNvPr id="14" name="Text 12"/>
          <p:cNvSpPr/>
          <p:nvPr/>
        </p:nvSpPr>
        <p:spPr>
          <a:xfrm>
            <a:off x="3367964" y="2700528"/>
            <a:ext cx="263644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EQUITY RETURNED</a:t>
            </a:r>
            <a:endParaRPr lang="en-US" sz="850" dirty="0"/>
          </a:p>
        </p:txBody>
      </p:sp>
      <p:sp>
        <p:nvSpPr>
          <p:cNvPr id="15" name="Text 13"/>
          <p:cNvSpPr/>
          <p:nvPr/>
        </p:nvSpPr>
        <p:spPr>
          <a:xfrm>
            <a:off x="3367964" y="3020568"/>
            <a:ext cx="2636444" cy="274320"/>
          </a:xfrm>
          <a:prstGeom prst="rect">
            <a:avLst/>
          </a:prstGeom>
          <a:noFill/>
          <a:ln/>
        </p:spPr>
        <p:txBody>
          <a:bodyPr wrap="square" lIns="0" tIns="0" rIns="0" bIns="0" rtlCol="0" anchor="t"/>
          <a:lstStyle/>
          <a:p>
            <a:pPr algn="l" indent="0" marL="0">
              <a:buNone/>
            </a:pPr>
            <a:r>
              <a:rPr lang="en-US" sz="850" i="1" dirty="0">
                <a:solidFill>
                  <a:srgbClr val="6E7A90"/>
                </a:solidFill>
                <a:latin typeface="Gotham Book" pitchFamily="34" charset="0"/>
                <a:ea typeface="Gotham Book" pitchFamily="34" charset="-122"/>
                <a:cs typeface="Gotham Book" pitchFamily="34" charset="-120"/>
              </a:rPr>
              <a:t>Of original $14M invested ($13M basis + $1M escrow)</a:t>
            </a:r>
            <a:endParaRPr lang="en-US" sz="850" dirty="0"/>
          </a:p>
        </p:txBody>
      </p:sp>
      <p:sp>
        <p:nvSpPr>
          <p:cNvPr id="16" name="Shape 14"/>
          <p:cNvSpPr/>
          <p:nvPr/>
        </p:nvSpPr>
        <p:spPr>
          <a:xfrm>
            <a:off x="6187288" y="2148840"/>
            <a:ext cx="457200" cy="0"/>
          </a:xfrm>
          <a:prstGeom prst="line">
            <a:avLst/>
          </a:prstGeom>
          <a:noFill/>
          <a:ln w="15240">
            <a:solidFill>
              <a:srgbClr val="A0B4C3"/>
            </a:solidFill>
            <a:prstDash val="solid"/>
          </a:ln>
        </p:spPr>
        <p:txBody>
          <a:bodyPr/>
          <a:p/>
        </p:txBody>
      </p:sp>
      <p:sp>
        <p:nvSpPr>
          <p:cNvPr id="17" name="Text 15"/>
          <p:cNvSpPr/>
          <p:nvPr/>
        </p:nvSpPr>
        <p:spPr>
          <a:xfrm>
            <a:off x="6187288" y="2258568"/>
            <a:ext cx="2636444" cy="396240"/>
          </a:xfrm>
          <a:prstGeom prst="rect">
            <a:avLst/>
          </a:prstGeom>
          <a:noFill/>
          <a:ln/>
        </p:spPr>
        <p:txBody>
          <a:bodyPr wrap="square" lIns="0" tIns="0" rIns="0" bIns="0" rtlCol="0" anchor="t"/>
          <a:lstStyle/>
          <a:p>
            <a:pPr algn="l" indent="0" marL="0">
              <a:buNone/>
            </a:pPr>
            <a:r>
              <a:rPr lang="en-US" sz="2600" b="1" dirty="0">
                <a:solidFill>
                  <a:srgbClr val="0B163C"/>
                </a:solidFill>
                <a:latin typeface="Joost Medium" pitchFamily="34" charset="0"/>
                <a:ea typeface="Joost Medium" pitchFamily="34" charset="-122"/>
                <a:cs typeface="Joost Medium" pitchFamily="34" charset="-120"/>
              </a:rPr>
              <a:t>1.87x</a:t>
            </a:r>
            <a:endParaRPr lang="en-US" sz="2600" dirty="0"/>
          </a:p>
        </p:txBody>
      </p:sp>
      <p:sp>
        <p:nvSpPr>
          <p:cNvPr id="18" name="Text 16"/>
          <p:cNvSpPr/>
          <p:nvPr/>
        </p:nvSpPr>
        <p:spPr>
          <a:xfrm>
            <a:off x="6187288" y="2700528"/>
            <a:ext cx="263644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DSCR (IO PERIOD)</a:t>
            </a:r>
            <a:endParaRPr lang="en-US" sz="850" dirty="0"/>
          </a:p>
        </p:txBody>
      </p:sp>
      <p:sp>
        <p:nvSpPr>
          <p:cNvPr id="19" name="Text 17"/>
          <p:cNvSpPr/>
          <p:nvPr/>
        </p:nvSpPr>
        <p:spPr>
          <a:xfrm>
            <a:off x="6187288" y="3020568"/>
            <a:ext cx="2636444" cy="274320"/>
          </a:xfrm>
          <a:prstGeom prst="rect">
            <a:avLst/>
          </a:prstGeom>
          <a:noFill/>
          <a:ln/>
        </p:spPr>
        <p:txBody>
          <a:bodyPr wrap="square" lIns="0" tIns="0" rIns="0" bIns="0" rtlCol="0" anchor="t"/>
          <a:lstStyle/>
          <a:p>
            <a:pPr algn="l" indent="0" marL="0">
              <a:buNone/>
            </a:pPr>
            <a:r>
              <a:rPr lang="en-US" sz="850" i="1" dirty="0">
                <a:solidFill>
                  <a:srgbClr val="6E7A90"/>
                </a:solidFill>
                <a:latin typeface="Gotham Book" pitchFamily="34" charset="0"/>
                <a:ea typeface="Gotham Book" pitchFamily="34" charset="-122"/>
                <a:cs typeface="Gotham Book" pitchFamily="34" charset="-120"/>
              </a:rPr>
              <a:t>Yr 6 NOI / IO Pmt</a:t>
            </a:r>
            <a:endParaRPr lang="en-US" sz="850" dirty="0"/>
          </a:p>
        </p:txBody>
      </p:sp>
      <p:sp>
        <p:nvSpPr>
          <p:cNvPr id="20" name="Shape 18"/>
          <p:cNvSpPr/>
          <p:nvPr/>
        </p:nvSpPr>
        <p:spPr>
          <a:xfrm>
            <a:off x="9006611" y="2148840"/>
            <a:ext cx="457200" cy="0"/>
          </a:xfrm>
          <a:prstGeom prst="line">
            <a:avLst/>
          </a:prstGeom>
          <a:noFill/>
          <a:ln w="15240">
            <a:solidFill>
              <a:srgbClr val="A0B4C3"/>
            </a:solidFill>
            <a:prstDash val="solid"/>
          </a:ln>
        </p:spPr>
        <p:txBody>
          <a:bodyPr/>
          <a:p/>
        </p:txBody>
      </p:sp>
      <p:sp>
        <p:nvSpPr>
          <p:cNvPr id="21" name="Text 19"/>
          <p:cNvSpPr/>
          <p:nvPr/>
        </p:nvSpPr>
        <p:spPr>
          <a:xfrm>
            <a:off x="9006611" y="2258568"/>
            <a:ext cx="2636444" cy="396240"/>
          </a:xfrm>
          <a:prstGeom prst="rect">
            <a:avLst/>
          </a:prstGeom>
          <a:noFill/>
          <a:ln/>
        </p:spPr>
        <p:txBody>
          <a:bodyPr wrap="square" lIns="0" tIns="0" rIns="0" bIns="0" rtlCol="0" anchor="t"/>
          <a:lstStyle/>
          <a:p>
            <a:pPr algn="l" indent="0" marL="0">
              <a:buNone/>
            </a:pPr>
            <a:r>
              <a:rPr lang="en-US" sz="2600" b="1" dirty="0">
                <a:solidFill>
                  <a:srgbClr val="0B163C"/>
                </a:solidFill>
                <a:latin typeface="Joost Medium" pitchFamily="34" charset="0"/>
                <a:ea typeface="Joost Medium" pitchFamily="34" charset="-122"/>
                <a:cs typeface="Joost Medium" pitchFamily="34" charset="-120"/>
              </a:rPr>
              <a:t>1.60x</a:t>
            </a:r>
            <a:endParaRPr lang="en-US" sz="2600" dirty="0"/>
          </a:p>
        </p:txBody>
      </p:sp>
      <p:sp>
        <p:nvSpPr>
          <p:cNvPr id="22" name="Text 20"/>
          <p:cNvSpPr/>
          <p:nvPr/>
        </p:nvSpPr>
        <p:spPr>
          <a:xfrm>
            <a:off x="9006611" y="2700528"/>
            <a:ext cx="2636444"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DSCR (AMORT)</a:t>
            </a:r>
            <a:endParaRPr lang="en-US" sz="850" dirty="0"/>
          </a:p>
        </p:txBody>
      </p:sp>
      <p:sp>
        <p:nvSpPr>
          <p:cNvPr id="23" name="Text 21"/>
          <p:cNvSpPr/>
          <p:nvPr/>
        </p:nvSpPr>
        <p:spPr>
          <a:xfrm>
            <a:off x="9006611" y="3020568"/>
            <a:ext cx="2636444" cy="274320"/>
          </a:xfrm>
          <a:prstGeom prst="rect">
            <a:avLst/>
          </a:prstGeom>
          <a:noFill/>
          <a:ln/>
        </p:spPr>
        <p:txBody>
          <a:bodyPr wrap="square" lIns="0" tIns="0" rIns="0" bIns="0" rtlCol="0" anchor="t"/>
          <a:lstStyle/>
          <a:p>
            <a:pPr algn="l" indent="0" marL="0">
              <a:buNone/>
            </a:pPr>
            <a:r>
              <a:rPr lang="en-US" sz="850" i="1" dirty="0">
                <a:solidFill>
                  <a:srgbClr val="6E7A90"/>
                </a:solidFill>
                <a:latin typeface="Gotham Book" pitchFamily="34" charset="0"/>
                <a:ea typeface="Gotham Book" pitchFamily="34" charset="-122"/>
                <a:cs typeface="Gotham Book" pitchFamily="34" charset="-120"/>
              </a:rPr>
              <a:t>Yr 8 NOI / Amort Pmt</a:t>
            </a:r>
            <a:endParaRPr lang="en-US" sz="850" dirty="0"/>
          </a:p>
        </p:txBody>
      </p:sp>
      <p:sp>
        <p:nvSpPr>
          <p:cNvPr id="24" name="Text 22"/>
          <p:cNvSpPr/>
          <p:nvPr/>
        </p:nvSpPr>
        <p:spPr>
          <a:xfrm>
            <a:off x="548640" y="3931920"/>
            <a:ext cx="5364328" cy="274320"/>
          </a:xfrm>
          <a:prstGeom prst="rect">
            <a:avLst/>
          </a:prstGeom>
          <a:noFill/>
          <a:ln/>
        </p:spPr>
        <p:txBody>
          <a:bodyPr wrap="square" lIns="0" tIns="0" rIns="0" bIns="0" rtlCol="0" anchor="ctr"/>
          <a:lstStyle/>
          <a:p>
            <a:pPr indent="0" marL="0">
              <a:buNone/>
            </a:pPr>
            <a:r>
              <a:rPr lang="en-US" sz="1000" b="1" spc="500" kern="0" dirty="0">
                <a:solidFill>
                  <a:srgbClr val="A0B4C3"/>
                </a:solidFill>
                <a:latin typeface="Joost Medium" pitchFamily="34" charset="0"/>
                <a:ea typeface="Joost Medium" pitchFamily="34" charset="-122"/>
                <a:cs typeface="Joost Medium" pitchFamily="34" charset="-120"/>
              </a:rPr>
              <a:t>ORIGINAL LOAN  /  YEARS 1–5</a:t>
            </a:r>
            <a:endParaRPr lang="en-US" sz="1000" dirty="0"/>
          </a:p>
        </p:txBody>
      </p:sp>
      <p:sp>
        <p:nvSpPr>
          <p:cNvPr id="25" name="Shape 23"/>
          <p:cNvSpPr/>
          <p:nvPr/>
        </p:nvSpPr>
        <p:spPr>
          <a:xfrm>
            <a:off x="548640" y="4224528"/>
            <a:ext cx="5364328" cy="0"/>
          </a:xfrm>
          <a:prstGeom prst="line">
            <a:avLst/>
          </a:prstGeom>
          <a:noFill/>
          <a:ln w="7620">
            <a:solidFill>
              <a:srgbClr val="0B163C"/>
            </a:solidFill>
            <a:prstDash val="solid"/>
          </a:ln>
        </p:spPr>
        <p:txBody>
          <a:bodyPr/>
          <a:p/>
        </p:txBody>
      </p:sp>
      <p:sp>
        <p:nvSpPr>
          <p:cNvPr id="26" name="Text 24"/>
          <p:cNvSpPr/>
          <p:nvPr/>
        </p:nvSpPr>
        <p:spPr>
          <a:xfrm>
            <a:off x="6278728" y="3931920"/>
            <a:ext cx="5364328" cy="274320"/>
          </a:xfrm>
          <a:prstGeom prst="rect">
            <a:avLst/>
          </a:prstGeom>
          <a:noFill/>
          <a:ln/>
        </p:spPr>
        <p:txBody>
          <a:bodyPr wrap="square" lIns="0" tIns="0" rIns="0" bIns="0" rtlCol="0" anchor="ctr"/>
          <a:lstStyle/>
          <a:p>
            <a:pPr indent="0" marL="0">
              <a:buNone/>
            </a:pPr>
            <a:r>
              <a:rPr lang="en-US" sz="1000" b="1" spc="500" kern="0" dirty="0">
                <a:solidFill>
                  <a:srgbClr val="A0B4C3"/>
                </a:solidFill>
                <a:latin typeface="Joost Medium" pitchFamily="34" charset="0"/>
                <a:ea typeface="Joost Medium" pitchFamily="34" charset="-122"/>
                <a:cs typeface="Joost Medium" pitchFamily="34" charset="-120"/>
              </a:rPr>
              <a:t>NEW LOAN  /  YEARS 6–10</a:t>
            </a:r>
            <a:endParaRPr lang="en-US" sz="1000" dirty="0"/>
          </a:p>
        </p:txBody>
      </p:sp>
      <p:sp>
        <p:nvSpPr>
          <p:cNvPr id="27" name="Shape 25"/>
          <p:cNvSpPr/>
          <p:nvPr/>
        </p:nvSpPr>
        <p:spPr>
          <a:xfrm>
            <a:off x="6278728" y="4224528"/>
            <a:ext cx="5364328" cy="0"/>
          </a:xfrm>
          <a:prstGeom prst="line">
            <a:avLst/>
          </a:prstGeom>
          <a:noFill/>
          <a:ln w="7620">
            <a:solidFill>
              <a:srgbClr val="0B163C"/>
            </a:solidFill>
            <a:prstDash val="solid"/>
          </a:ln>
        </p:spPr>
        <p:txBody>
          <a:bodyPr/>
          <a:p/>
        </p:txBody>
      </p:sp>
      <p:sp>
        <p:nvSpPr>
          <p:cNvPr id="28" name="Text 26"/>
          <p:cNvSpPr/>
          <p:nvPr/>
        </p:nvSpPr>
        <p:spPr>
          <a:xfrm>
            <a:off x="548640" y="4297680"/>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Loan Amount</a:t>
            </a:r>
            <a:endParaRPr lang="en-US" sz="950" dirty="0"/>
          </a:p>
        </p:txBody>
      </p:sp>
      <p:sp>
        <p:nvSpPr>
          <p:cNvPr id="29" name="Text 27"/>
          <p:cNvSpPr/>
          <p:nvPr/>
        </p:nvSpPr>
        <p:spPr>
          <a:xfrm>
            <a:off x="3767237" y="4297680"/>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$19,500,000</a:t>
            </a:r>
            <a:endParaRPr lang="en-US" sz="950" dirty="0"/>
          </a:p>
        </p:txBody>
      </p:sp>
      <p:sp>
        <p:nvSpPr>
          <p:cNvPr id="30" name="Shape 28"/>
          <p:cNvSpPr/>
          <p:nvPr/>
        </p:nvSpPr>
        <p:spPr>
          <a:xfrm>
            <a:off x="548640" y="4581144"/>
            <a:ext cx="5364328" cy="0"/>
          </a:xfrm>
          <a:prstGeom prst="line">
            <a:avLst/>
          </a:prstGeom>
          <a:noFill/>
          <a:ln w="3810">
            <a:solidFill>
              <a:srgbClr val="D4D6DC"/>
            </a:solidFill>
            <a:prstDash val="solid"/>
          </a:ln>
        </p:spPr>
        <p:txBody>
          <a:bodyPr/>
          <a:p/>
        </p:txBody>
      </p:sp>
      <p:sp>
        <p:nvSpPr>
          <p:cNvPr id="31" name="Text 29"/>
          <p:cNvSpPr/>
          <p:nvPr/>
        </p:nvSpPr>
        <p:spPr>
          <a:xfrm>
            <a:off x="548640" y="4590288"/>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Interest Rate</a:t>
            </a:r>
            <a:endParaRPr lang="en-US" sz="950" dirty="0"/>
          </a:p>
        </p:txBody>
      </p:sp>
      <p:sp>
        <p:nvSpPr>
          <p:cNvPr id="32" name="Text 30"/>
          <p:cNvSpPr/>
          <p:nvPr/>
        </p:nvSpPr>
        <p:spPr>
          <a:xfrm>
            <a:off x="3767237" y="4590288"/>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6.06%</a:t>
            </a:r>
            <a:endParaRPr lang="en-US" sz="950" dirty="0"/>
          </a:p>
        </p:txBody>
      </p:sp>
      <p:sp>
        <p:nvSpPr>
          <p:cNvPr id="33" name="Shape 31"/>
          <p:cNvSpPr/>
          <p:nvPr/>
        </p:nvSpPr>
        <p:spPr>
          <a:xfrm>
            <a:off x="548640" y="4873752"/>
            <a:ext cx="5364328" cy="0"/>
          </a:xfrm>
          <a:prstGeom prst="line">
            <a:avLst/>
          </a:prstGeom>
          <a:noFill/>
          <a:ln w="3810">
            <a:solidFill>
              <a:srgbClr val="D4D6DC"/>
            </a:solidFill>
            <a:prstDash val="solid"/>
          </a:ln>
        </p:spPr>
        <p:txBody>
          <a:bodyPr/>
          <a:p/>
        </p:txBody>
      </p:sp>
      <p:sp>
        <p:nvSpPr>
          <p:cNvPr id="34" name="Text 32"/>
          <p:cNvSpPr/>
          <p:nvPr/>
        </p:nvSpPr>
        <p:spPr>
          <a:xfrm>
            <a:off x="548640" y="4882896"/>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Structure</a:t>
            </a:r>
            <a:endParaRPr lang="en-US" sz="950" dirty="0"/>
          </a:p>
        </p:txBody>
      </p:sp>
      <p:sp>
        <p:nvSpPr>
          <p:cNvPr id="35" name="Text 33"/>
          <p:cNvSpPr/>
          <p:nvPr/>
        </p:nvSpPr>
        <p:spPr>
          <a:xfrm>
            <a:off x="3767237" y="4882896"/>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2-yr IO + 3-yr P&amp;I (30-yr Am)</a:t>
            </a:r>
            <a:endParaRPr lang="en-US" sz="950" dirty="0"/>
          </a:p>
        </p:txBody>
      </p:sp>
      <p:sp>
        <p:nvSpPr>
          <p:cNvPr id="36" name="Shape 34"/>
          <p:cNvSpPr/>
          <p:nvPr/>
        </p:nvSpPr>
        <p:spPr>
          <a:xfrm>
            <a:off x="548640" y="5166360"/>
            <a:ext cx="5364328" cy="0"/>
          </a:xfrm>
          <a:prstGeom prst="line">
            <a:avLst/>
          </a:prstGeom>
          <a:noFill/>
          <a:ln w="3810">
            <a:solidFill>
              <a:srgbClr val="D4D6DC"/>
            </a:solidFill>
            <a:prstDash val="solid"/>
          </a:ln>
        </p:spPr>
        <p:txBody>
          <a:bodyPr/>
          <a:p/>
        </p:txBody>
      </p:sp>
      <p:sp>
        <p:nvSpPr>
          <p:cNvPr id="37" name="Text 35"/>
          <p:cNvSpPr/>
          <p:nvPr/>
        </p:nvSpPr>
        <p:spPr>
          <a:xfrm>
            <a:off x="548640" y="5175504"/>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Debt Service (Yrs 1–2, IO)</a:t>
            </a:r>
            <a:endParaRPr lang="en-US" sz="950" dirty="0"/>
          </a:p>
        </p:txBody>
      </p:sp>
      <p:sp>
        <p:nvSpPr>
          <p:cNvPr id="38" name="Text 36"/>
          <p:cNvSpPr/>
          <p:nvPr/>
        </p:nvSpPr>
        <p:spPr>
          <a:xfrm>
            <a:off x="3767237" y="5175504"/>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$1,181,700</a:t>
            </a:r>
            <a:endParaRPr lang="en-US" sz="950" dirty="0"/>
          </a:p>
        </p:txBody>
      </p:sp>
      <p:sp>
        <p:nvSpPr>
          <p:cNvPr id="39" name="Shape 37"/>
          <p:cNvSpPr/>
          <p:nvPr/>
        </p:nvSpPr>
        <p:spPr>
          <a:xfrm>
            <a:off x="548640" y="5458968"/>
            <a:ext cx="5364328" cy="0"/>
          </a:xfrm>
          <a:prstGeom prst="line">
            <a:avLst/>
          </a:prstGeom>
          <a:noFill/>
          <a:ln w="3810">
            <a:solidFill>
              <a:srgbClr val="D4D6DC"/>
            </a:solidFill>
            <a:prstDash val="solid"/>
          </a:ln>
        </p:spPr>
        <p:txBody>
          <a:bodyPr/>
          <a:p/>
        </p:txBody>
      </p:sp>
      <p:sp>
        <p:nvSpPr>
          <p:cNvPr id="40" name="Text 38"/>
          <p:cNvSpPr/>
          <p:nvPr/>
        </p:nvSpPr>
        <p:spPr>
          <a:xfrm>
            <a:off x="548640" y="5468112"/>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Debt Service (Yrs 3–5, Amort)</a:t>
            </a:r>
            <a:endParaRPr lang="en-US" sz="950" dirty="0"/>
          </a:p>
        </p:txBody>
      </p:sp>
      <p:sp>
        <p:nvSpPr>
          <p:cNvPr id="41" name="Text 39"/>
          <p:cNvSpPr/>
          <p:nvPr/>
        </p:nvSpPr>
        <p:spPr>
          <a:xfrm>
            <a:off x="3767237" y="5468112"/>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$1,411,988</a:t>
            </a:r>
            <a:endParaRPr lang="en-US" sz="950" dirty="0"/>
          </a:p>
        </p:txBody>
      </p:sp>
      <p:sp>
        <p:nvSpPr>
          <p:cNvPr id="42" name="Shape 40"/>
          <p:cNvSpPr/>
          <p:nvPr/>
        </p:nvSpPr>
        <p:spPr>
          <a:xfrm>
            <a:off x="548640" y="5751576"/>
            <a:ext cx="5364328" cy="0"/>
          </a:xfrm>
          <a:prstGeom prst="line">
            <a:avLst/>
          </a:prstGeom>
          <a:noFill/>
          <a:ln w="3810">
            <a:solidFill>
              <a:srgbClr val="D4D6DC"/>
            </a:solidFill>
            <a:prstDash val="solid"/>
          </a:ln>
        </p:spPr>
        <p:txBody>
          <a:bodyPr/>
          <a:p/>
        </p:txBody>
      </p:sp>
      <p:sp>
        <p:nvSpPr>
          <p:cNvPr id="43" name="Text 41"/>
          <p:cNvSpPr/>
          <p:nvPr/>
        </p:nvSpPr>
        <p:spPr>
          <a:xfrm>
            <a:off x="548640" y="5760720"/>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Yr 5 Balance</a:t>
            </a:r>
            <a:endParaRPr lang="en-US" sz="950" dirty="0"/>
          </a:p>
        </p:txBody>
      </p:sp>
      <p:sp>
        <p:nvSpPr>
          <p:cNvPr id="44" name="Text 42"/>
          <p:cNvSpPr/>
          <p:nvPr/>
        </p:nvSpPr>
        <p:spPr>
          <a:xfrm>
            <a:off x="3767237" y="5760720"/>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$18,744,438</a:t>
            </a:r>
            <a:endParaRPr lang="en-US" sz="950" dirty="0"/>
          </a:p>
        </p:txBody>
      </p:sp>
      <p:sp>
        <p:nvSpPr>
          <p:cNvPr id="45" name="Shape 43"/>
          <p:cNvSpPr/>
          <p:nvPr/>
        </p:nvSpPr>
        <p:spPr>
          <a:xfrm>
            <a:off x="548640" y="6044184"/>
            <a:ext cx="5364328" cy="0"/>
          </a:xfrm>
          <a:prstGeom prst="line">
            <a:avLst/>
          </a:prstGeom>
          <a:noFill/>
          <a:ln w="3810">
            <a:solidFill>
              <a:srgbClr val="D4D6DC"/>
            </a:solidFill>
            <a:prstDash val="solid"/>
          </a:ln>
        </p:spPr>
        <p:txBody>
          <a:bodyPr/>
          <a:p/>
        </p:txBody>
      </p:sp>
      <p:sp>
        <p:nvSpPr>
          <p:cNvPr id="46" name="Text 44"/>
          <p:cNvSpPr/>
          <p:nvPr/>
        </p:nvSpPr>
        <p:spPr>
          <a:xfrm>
            <a:off x="6278728" y="4297680"/>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Appraised Value (5.50% Cap)</a:t>
            </a:r>
            <a:endParaRPr lang="en-US" sz="950" dirty="0"/>
          </a:p>
        </p:txBody>
      </p:sp>
      <p:sp>
        <p:nvSpPr>
          <p:cNvPr id="47" name="Text 45"/>
          <p:cNvSpPr/>
          <p:nvPr/>
        </p:nvSpPr>
        <p:spPr>
          <a:xfrm>
            <a:off x="9497324" y="4297680"/>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$44,356,993</a:t>
            </a:r>
            <a:endParaRPr lang="en-US" sz="950" dirty="0"/>
          </a:p>
        </p:txBody>
      </p:sp>
      <p:sp>
        <p:nvSpPr>
          <p:cNvPr id="48" name="Shape 46"/>
          <p:cNvSpPr/>
          <p:nvPr/>
        </p:nvSpPr>
        <p:spPr>
          <a:xfrm>
            <a:off x="6278728" y="4581144"/>
            <a:ext cx="5364328" cy="0"/>
          </a:xfrm>
          <a:prstGeom prst="line">
            <a:avLst/>
          </a:prstGeom>
          <a:noFill/>
          <a:ln w="3810">
            <a:solidFill>
              <a:srgbClr val="D4D6DC"/>
            </a:solidFill>
            <a:prstDash val="solid"/>
          </a:ln>
        </p:spPr>
        <p:txBody>
          <a:bodyPr/>
          <a:p/>
        </p:txBody>
      </p:sp>
      <p:sp>
        <p:nvSpPr>
          <p:cNvPr id="49" name="Text 47"/>
          <p:cNvSpPr/>
          <p:nvPr/>
        </p:nvSpPr>
        <p:spPr>
          <a:xfrm>
            <a:off x="6278728" y="4590288"/>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New Loan (60% LTV)</a:t>
            </a:r>
            <a:endParaRPr lang="en-US" sz="950" dirty="0"/>
          </a:p>
        </p:txBody>
      </p:sp>
      <p:sp>
        <p:nvSpPr>
          <p:cNvPr id="50" name="Text 48"/>
          <p:cNvSpPr/>
          <p:nvPr/>
        </p:nvSpPr>
        <p:spPr>
          <a:xfrm>
            <a:off x="9497324" y="4590288"/>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$26,614,196</a:t>
            </a:r>
            <a:endParaRPr lang="en-US" sz="950" dirty="0"/>
          </a:p>
        </p:txBody>
      </p:sp>
      <p:sp>
        <p:nvSpPr>
          <p:cNvPr id="51" name="Shape 49"/>
          <p:cNvSpPr/>
          <p:nvPr/>
        </p:nvSpPr>
        <p:spPr>
          <a:xfrm>
            <a:off x="6278728" y="4873752"/>
            <a:ext cx="5364328" cy="0"/>
          </a:xfrm>
          <a:prstGeom prst="line">
            <a:avLst/>
          </a:prstGeom>
          <a:noFill/>
          <a:ln w="3810">
            <a:solidFill>
              <a:srgbClr val="D4D6DC"/>
            </a:solidFill>
            <a:prstDash val="solid"/>
          </a:ln>
        </p:spPr>
        <p:txBody>
          <a:bodyPr/>
          <a:p/>
        </p:txBody>
      </p:sp>
      <p:sp>
        <p:nvSpPr>
          <p:cNvPr id="52" name="Text 50"/>
          <p:cNvSpPr/>
          <p:nvPr/>
        </p:nvSpPr>
        <p:spPr>
          <a:xfrm>
            <a:off x="6278728" y="4882896"/>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Interest Rate</a:t>
            </a:r>
            <a:endParaRPr lang="en-US" sz="950" dirty="0"/>
          </a:p>
        </p:txBody>
      </p:sp>
      <p:sp>
        <p:nvSpPr>
          <p:cNvPr id="53" name="Text 51"/>
          <p:cNvSpPr/>
          <p:nvPr/>
        </p:nvSpPr>
        <p:spPr>
          <a:xfrm>
            <a:off x="9497324" y="4882896"/>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5.00%</a:t>
            </a:r>
            <a:endParaRPr lang="en-US" sz="950" dirty="0"/>
          </a:p>
        </p:txBody>
      </p:sp>
      <p:sp>
        <p:nvSpPr>
          <p:cNvPr id="54" name="Shape 52"/>
          <p:cNvSpPr/>
          <p:nvPr/>
        </p:nvSpPr>
        <p:spPr>
          <a:xfrm>
            <a:off x="6278728" y="5166360"/>
            <a:ext cx="5364328" cy="0"/>
          </a:xfrm>
          <a:prstGeom prst="line">
            <a:avLst/>
          </a:prstGeom>
          <a:noFill/>
          <a:ln w="3810">
            <a:solidFill>
              <a:srgbClr val="D4D6DC"/>
            </a:solidFill>
            <a:prstDash val="solid"/>
          </a:ln>
        </p:spPr>
        <p:txBody>
          <a:bodyPr/>
          <a:p/>
        </p:txBody>
      </p:sp>
      <p:sp>
        <p:nvSpPr>
          <p:cNvPr id="55" name="Text 53"/>
          <p:cNvSpPr/>
          <p:nvPr/>
        </p:nvSpPr>
        <p:spPr>
          <a:xfrm>
            <a:off x="6278728" y="5175504"/>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Structure</a:t>
            </a:r>
            <a:endParaRPr lang="en-US" sz="950" dirty="0"/>
          </a:p>
        </p:txBody>
      </p:sp>
      <p:sp>
        <p:nvSpPr>
          <p:cNvPr id="56" name="Text 54"/>
          <p:cNvSpPr/>
          <p:nvPr/>
        </p:nvSpPr>
        <p:spPr>
          <a:xfrm>
            <a:off x="9497324" y="5175504"/>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2-yr IO + 3-yr P&amp;I (30-yr Am)</a:t>
            </a:r>
            <a:endParaRPr lang="en-US" sz="950" dirty="0"/>
          </a:p>
        </p:txBody>
      </p:sp>
      <p:sp>
        <p:nvSpPr>
          <p:cNvPr id="57" name="Shape 55"/>
          <p:cNvSpPr/>
          <p:nvPr/>
        </p:nvSpPr>
        <p:spPr>
          <a:xfrm>
            <a:off x="6278728" y="5458968"/>
            <a:ext cx="5364328" cy="0"/>
          </a:xfrm>
          <a:prstGeom prst="line">
            <a:avLst/>
          </a:prstGeom>
          <a:noFill/>
          <a:ln w="3810">
            <a:solidFill>
              <a:srgbClr val="D4D6DC"/>
            </a:solidFill>
            <a:prstDash val="solid"/>
          </a:ln>
        </p:spPr>
        <p:txBody>
          <a:bodyPr/>
          <a:p/>
        </p:txBody>
      </p:sp>
      <p:sp>
        <p:nvSpPr>
          <p:cNvPr id="58" name="Text 56"/>
          <p:cNvSpPr/>
          <p:nvPr/>
        </p:nvSpPr>
        <p:spPr>
          <a:xfrm>
            <a:off x="6278728" y="5468112"/>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Debt Service (Yrs 6–7, IO)</a:t>
            </a:r>
            <a:endParaRPr lang="en-US" sz="950" dirty="0"/>
          </a:p>
        </p:txBody>
      </p:sp>
      <p:sp>
        <p:nvSpPr>
          <p:cNvPr id="59" name="Text 57"/>
          <p:cNvSpPr/>
          <p:nvPr/>
        </p:nvSpPr>
        <p:spPr>
          <a:xfrm>
            <a:off x="9497324" y="5468112"/>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$1,330,710</a:t>
            </a:r>
            <a:endParaRPr lang="en-US" sz="950" dirty="0"/>
          </a:p>
        </p:txBody>
      </p:sp>
      <p:sp>
        <p:nvSpPr>
          <p:cNvPr id="60" name="Shape 58"/>
          <p:cNvSpPr/>
          <p:nvPr/>
        </p:nvSpPr>
        <p:spPr>
          <a:xfrm>
            <a:off x="6278728" y="5751576"/>
            <a:ext cx="5364328" cy="0"/>
          </a:xfrm>
          <a:prstGeom prst="line">
            <a:avLst/>
          </a:prstGeom>
          <a:noFill/>
          <a:ln w="3810">
            <a:solidFill>
              <a:srgbClr val="D4D6DC"/>
            </a:solidFill>
            <a:prstDash val="solid"/>
          </a:ln>
        </p:spPr>
        <p:txBody>
          <a:bodyPr/>
          <a:p/>
        </p:txBody>
      </p:sp>
      <p:sp>
        <p:nvSpPr>
          <p:cNvPr id="61" name="Text 59"/>
          <p:cNvSpPr/>
          <p:nvPr/>
        </p:nvSpPr>
        <p:spPr>
          <a:xfrm>
            <a:off x="6278728" y="5760720"/>
            <a:ext cx="3218597" cy="256032"/>
          </a:xfrm>
          <a:prstGeom prst="rect">
            <a:avLst/>
          </a:prstGeom>
          <a:noFill/>
          <a:ln/>
        </p:spPr>
        <p:txBody>
          <a:bodyPr wrap="square" lIns="0" tIns="0" rIns="0" bIns="0" rtlCol="0" anchor="ctr"/>
          <a:lstStyle/>
          <a:p>
            <a:pPr indent="0" marL="0">
              <a:buNone/>
            </a:pPr>
            <a:r>
              <a:rPr lang="en-US" sz="950" dirty="0">
                <a:solidFill>
                  <a:srgbClr val="1E2A50"/>
                </a:solidFill>
                <a:latin typeface="Gotham Book" pitchFamily="34" charset="0"/>
                <a:ea typeface="Gotham Book" pitchFamily="34" charset="-122"/>
                <a:cs typeface="Gotham Book" pitchFamily="34" charset="-120"/>
              </a:rPr>
              <a:t>Debt Service (Yrs 8–10, Amort)</a:t>
            </a:r>
            <a:endParaRPr lang="en-US" sz="950" dirty="0"/>
          </a:p>
        </p:txBody>
      </p:sp>
      <p:sp>
        <p:nvSpPr>
          <p:cNvPr id="62" name="Text 60"/>
          <p:cNvSpPr/>
          <p:nvPr/>
        </p:nvSpPr>
        <p:spPr>
          <a:xfrm>
            <a:off x="9497324" y="5760720"/>
            <a:ext cx="2145731" cy="256032"/>
          </a:xfrm>
          <a:prstGeom prst="rect">
            <a:avLst/>
          </a:prstGeom>
          <a:noFill/>
          <a:ln/>
        </p:spPr>
        <p:txBody>
          <a:bodyPr wrap="square" lIns="0" tIns="0" rIns="0" bIns="0" rtlCol="0" anchor="ctr"/>
          <a:lstStyle/>
          <a:p>
            <a:pPr algn="r" indent="0" marL="0">
              <a:buNone/>
            </a:pPr>
            <a:r>
              <a:rPr lang="en-US" sz="950" b="1" dirty="0">
                <a:solidFill>
                  <a:srgbClr val="0B163C"/>
                </a:solidFill>
                <a:latin typeface="Joost Medium" pitchFamily="34" charset="0"/>
                <a:ea typeface="Joost Medium" pitchFamily="34" charset="-122"/>
                <a:cs typeface="Joost Medium" pitchFamily="34" charset="-120"/>
              </a:rPr>
              <a:t>$1,714,449</a:t>
            </a:r>
            <a:endParaRPr lang="en-US" sz="950" dirty="0"/>
          </a:p>
        </p:txBody>
      </p:sp>
      <p:sp>
        <p:nvSpPr>
          <p:cNvPr id="63" name="Shape 61"/>
          <p:cNvSpPr/>
          <p:nvPr/>
        </p:nvSpPr>
        <p:spPr>
          <a:xfrm>
            <a:off x="6278728" y="6044184"/>
            <a:ext cx="5364328" cy="0"/>
          </a:xfrm>
          <a:prstGeom prst="line">
            <a:avLst/>
          </a:prstGeom>
          <a:noFill/>
          <a:ln w="3810">
            <a:solidFill>
              <a:srgbClr val="D4D6DC"/>
            </a:solidFill>
            <a:prstDash val="solid"/>
          </a:ln>
        </p:spPr>
        <p:txBody>
          <a:bodyPr/>
          <a:p/>
        </p:txBody>
      </p:sp>
      <p:sp>
        <p:nvSpPr>
          <p:cNvPr id="64" name="Shape 62"/>
          <p:cNvSpPr/>
          <p:nvPr/>
        </p:nvSpPr>
        <p:spPr>
          <a:xfrm>
            <a:off x="548640" y="6446520"/>
            <a:ext cx="11094415" cy="0"/>
          </a:xfrm>
          <a:prstGeom prst="line">
            <a:avLst/>
          </a:prstGeom>
          <a:noFill/>
          <a:ln w="6350">
            <a:solidFill>
              <a:srgbClr val="D4D6DC"/>
            </a:solidFill>
            <a:prstDash val="solid"/>
          </a:ln>
        </p:spPr>
        <p:txBody>
          <a:bodyPr/>
          <a:p/>
        </p:txBody>
      </p:sp>
      <p:sp>
        <p:nvSpPr>
          <p:cNvPr id="65" name="Text 63"/>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66" name="Text 64"/>
          <p:cNvSpPr/>
          <p:nvPr/>
        </p:nvSpPr>
        <p:spPr>
          <a:xfrm>
            <a:off x="5029200" y="6510528"/>
            <a:ext cx="2286000" cy="274320"/>
          </a:xfrm>
          <a:prstGeom prst="rect">
            <a:avLst/>
          </a:prstGeom>
          <a:noFill/>
          <a:ln/>
        </p:spPr>
        <p:txBody>
          <a:bodyPr wrap="square" lIns="0" tIns="0" rIns="0" bIns="0" rtlCol="0" anchor="ctr"/>
          <a:lstStyle/>
          <a:p>
            <a:pPr algn="ctr" indent="0" marL="0">
              <a:buNone/>
            </a:pPr>
            <a:r>
              <a:rPr lang="en-US" sz="750" spc="200" kern="0" dirty="0">
                <a:solidFill>
                  <a:srgbClr val="6E7A90"/>
                </a:solidFill>
                <a:latin typeface="Gotham Book" pitchFamily="34" charset="0"/>
                <a:ea typeface="Gotham Book" pitchFamily="34" charset="-122"/>
                <a:cs typeface="Gotham Book" pitchFamily="34" charset="-120"/>
              </a:rPr>
              <a:t>SHOPPES AT SAN FELIPE  |  MAY 2026</a:t>
            </a:r>
            <a:endParaRPr lang="en-US" sz="750" dirty="0"/>
          </a:p>
        </p:txBody>
      </p:sp>
      <p:sp>
        <p:nvSpPr>
          <p:cNvPr id="67" name="Text 65"/>
          <p:cNvSpPr/>
          <p:nvPr/>
        </p:nvSpPr>
        <p:spPr>
          <a:xfrm>
            <a:off x="10728655" y="6510528"/>
            <a:ext cx="914400" cy="274320"/>
          </a:xfrm>
          <a:prstGeom prst="rect">
            <a:avLst/>
          </a:prstGeom>
          <a:noFill/>
          <a:ln/>
        </p:spPr>
        <p:txBody>
          <a:bodyPr wrap="square" lIns="0" tIns="0" rIns="0" bIns="0" rtlCol="0" anchor="ctr"/>
          <a:lstStyle/>
          <a:p>
            <a:pPr algn="r" indent="0" marL="0">
              <a:buNone/>
            </a:pPr>
            <a:r>
              <a:rPr lang="en-US" sz="750" spc="200" kern="0" dirty="0">
                <a:solidFill>
                  <a:srgbClr val="6E7A90"/>
                </a:solidFill>
                <a:latin typeface="Gotham Book" pitchFamily="34" charset="0"/>
                <a:ea typeface="Gotham Book" pitchFamily="34" charset="-122"/>
                <a:cs typeface="Gotham Book" pitchFamily="34" charset="-120"/>
              </a:rPr>
              <a:t>6</a:t>
            </a:r>
            <a:endParaRPr lang="en-US" sz="750" dirty="0"/>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2000" cy="6858000"/>
          </a:xfrm>
          <a:prstGeom prst="rect">
            <a:avLst/>
          </a:prstGeom>
          <a:solidFill>
            <a:srgbClr val="F4F2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411480"/>
            <a:ext cx="640080" cy="411480"/>
          </a:xfrm>
          <a:prstGeom prst="rect">
            <a:avLst/>
          </a:prstGeom>
          <a:noFill/>
          <a:ln>
            <a:noFill/>
          </a:ln>
        </p:spPr>
        <p:txBody>
          <a:bodyPr wrap="square" lIns="0" rIns="0" tIns="0" bIns="0" anchor="t">
            <a:spAutoFit/>
          </a:bodyPr>
          <a:lstStyle/>
          <a:p>
            <a:pPr algn="l">
              <a:lnSpc>
                <a:spcPct val="115000"/>
              </a:lnSpc>
            </a:pPr>
            <a:r>
              <a:rPr sz="2800" b="1">
                <a:solidFill>
                  <a:srgbClr val="3A243A"/>
                </a:solidFill>
                <a:latin typeface="Jost"/>
              </a:rPr>
              <a:t>04</a:t>
            </a:r>
          </a:p>
        </p:txBody>
      </p:sp>
      <p:sp>
        <p:nvSpPr>
          <p:cNvPr id="4" name="Rectangle 3"/>
          <p:cNvSpPr/>
          <p:nvPr/>
        </p:nvSpPr>
        <p:spPr>
          <a:xfrm>
            <a:off x="1051560" y="457200"/>
            <a:ext cx="8000" cy="292608"/>
          </a:xfrm>
          <a:prstGeom prst="rect">
            <a:avLst/>
          </a:prstGeom>
          <a:solidFill>
            <a:srgbClr val="3A24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1188720" y="411480"/>
            <a:ext cx="6400800" cy="365760"/>
          </a:xfrm>
          <a:prstGeom prst="rect">
            <a:avLst/>
          </a:prstGeom>
          <a:noFill/>
          <a:ln>
            <a:noFill/>
          </a:ln>
        </p:spPr>
        <p:txBody>
          <a:bodyPr wrap="square" lIns="0" rIns="0" tIns="0" bIns="0" anchor="ctr">
            <a:spAutoFit/>
          </a:bodyPr>
          <a:lstStyle/>
          <a:p>
            <a:pPr algn="l">
              <a:lnSpc>
                <a:spcPct val="115000"/>
              </a:lnSpc>
            </a:pPr>
            <a:r>
              <a:rPr sz="1100" b="1" spc="400">
                <a:solidFill>
                  <a:srgbClr val="3A243A"/>
                </a:solidFill>
                <a:latin typeface="Calibri"/>
              </a:rPr>
              <a:t>MARKET &amp; LAND THESIS</a:t>
            </a:r>
          </a:p>
        </p:txBody>
      </p:sp>
      <p:sp>
        <p:nvSpPr>
          <p:cNvPr id="6" name="TextBox 5"/>
          <p:cNvSpPr txBox="1"/>
          <p:nvPr/>
        </p:nvSpPr>
        <p:spPr>
          <a:xfrm>
            <a:off x="548640" y="868680"/>
            <a:ext cx="11094415" cy="600000"/>
          </a:xfrm>
          <a:prstGeom prst="rect">
            <a:avLst/>
          </a:prstGeom>
          <a:noFill/>
          <a:ln>
            <a:noFill/>
          </a:ln>
        </p:spPr>
        <p:txBody>
          <a:bodyPr wrap="square" lIns="0" rIns="0" tIns="0" bIns="0" anchor="t">
            <a:spAutoFit/>
          </a:bodyPr>
          <a:lstStyle/>
          <a:p>
            <a:pPr algn="l">
              <a:lnSpc>
                <a:spcPct val="115000"/>
              </a:lnSpc>
            </a:pPr>
            <a:r>
              <a:rPr sz="3600" b="1">
                <a:solidFill>
                  <a:srgbClr val="0B163C"/>
                </a:solidFill>
                <a:latin typeface="Georgia"/>
              </a:rPr>
              <a:t>Houston &amp; Memorial Villages</a:t>
            </a:r>
          </a:p>
        </p:txBody>
      </p:sp>
      <p:sp>
        <p:nvSpPr>
          <p:cNvPr id="7" name="Rectangle 6"/>
          <p:cNvSpPr/>
          <p:nvPr/>
        </p:nvSpPr>
        <p:spPr>
          <a:xfrm>
            <a:off x="548640" y="1417320"/>
            <a:ext cx="1371600" cy="32004"/>
          </a:xfrm>
          <a:prstGeom prst="rect">
            <a:avLst/>
          </a:prstGeom>
          <a:solidFill>
            <a:srgbClr val="C9A557"/>
          </a:solidFill>
          <a:ln>
            <a:solidFill>
              <a:srgbClr val="C9A557"/>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548640" y="1600200"/>
            <a:ext cx="11094415" cy="365760"/>
          </a:xfrm>
          <a:prstGeom prst="rect">
            <a:avLst/>
          </a:prstGeom>
          <a:noFill/>
          <a:ln>
            <a:noFill/>
          </a:ln>
        </p:spPr>
        <p:txBody>
          <a:bodyPr wrap="square" lIns="0" rIns="0" tIns="0" bIns="0" anchor="t">
            <a:spAutoFit/>
          </a:bodyPr>
          <a:lstStyle/>
          <a:p>
            <a:pPr algn="l">
              <a:lnSpc>
                <a:spcPct val="115000"/>
              </a:lnSpc>
            </a:pPr>
            <a:r>
              <a:rPr sz="1300" b="0">
                <a:solidFill>
                  <a:srgbClr val="6E6A61"/>
                </a:solidFill>
                <a:latin typeface="Calibri"/>
              </a:rPr>
              <a:t>For the investor who has never driven Voss Road — why capital keeps moving into this corridor.</a:t>
            </a:r>
          </a:p>
        </p:txBody>
      </p:sp>
      <p:sp>
        <p:nvSpPr>
          <p:cNvPr id="9" name="TextBox 8"/>
          <p:cNvSpPr txBox="1"/>
          <p:nvPr/>
        </p:nvSpPr>
        <p:spPr>
          <a:xfrm>
            <a:off x="5486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01 · HOUSTON MSA</a:t>
            </a:r>
          </a:p>
        </p:txBody>
      </p:sp>
      <p:sp>
        <p:nvSpPr>
          <p:cNvPr id="10" name="TextBox 9"/>
          <p:cNvSpPr txBox="1"/>
          <p:nvPr/>
        </p:nvSpPr>
        <p:spPr>
          <a:xfrm>
            <a:off x="548640" y="2340000"/>
            <a:ext cx="3700000" cy="420000"/>
          </a:xfrm>
          <a:prstGeom prst="rect">
            <a:avLst/>
          </a:prstGeom>
          <a:noFill/>
          <a:ln>
            <a:noFill/>
          </a:ln>
        </p:spPr>
        <p:txBody>
          <a:bodyPr wrap="square" lIns="0" rIns="0" tIns="0" bIns="0" anchor="t">
            <a:spAutoFit/>
          </a:bodyPr>
          <a:lstStyle/>
          <a:p>
            <a:pPr algn="l">
              <a:lnSpc>
                <a:spcPct val="105000"/>
              </a:lnSpc>
            </a:pPr>
            <a:r>
              <a:rPr sz="1800" b="1">
                <a:solidFill>
                  <a:srgbClr val="0B163C"/>
                </a:solidFill>
                <a:latin typeface="Georgia"/>
              </a:rPr>
              <a:t>4th-largest U.S. metro.</a:t>
            </a:r>
          </a:p>
        </p:txBody>
      </p:sp>
      <p:sp>
        <p:nvSpPr>
          <p:cNvPr id="11" name="Rectangle 10"/>
          <p:cNvSpPr/>
          <p:nvPr/>
        </p:nvSpPr>
        <p:spPr>
          <a:xfrm>
            <a:off x="548640" y="280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48640" y="2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MSA Population</a:t>
            </a:r>
          </a:p>
        </p:txBody>
      </p:sp>
      <p:sp>
        <p:nvSpPr>
          <p:cNvPr id="13" name="TextBox 12"/>
          <p:cNvSpPr txBox="1"/>
          <p:nvPr/>
        </p:nvSpPr>
        <p:spPr>
          <a:xfrm>
            <a:off x="548640" y="3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7.5M</a:t>
            </a:r>
          </a:p>
        </p:txBody>
      </p:sp>
      <p:sp>
        <p:nvSpPr>
          <p:cNvPr id="14" name="TextBox 13"/>
          <p:cNvSpPr txBox="1"/>
          <p:nvPr/>
        </p:nvSpPr>
        <p:spPr>
          <a:xfrm>
            <a:off x="548640" y="3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U.S. Census 2024 · #5 metro</a:t>
            </a:r>
          </a:p>
        </p:txBody>
      </p:sp>
      <p:sp>
        <p:nvSpPr>
          <p:cNvPr id="15" name="TextBox 14"/>
          <p:cNvSpPr txBox="1"/>
          <p:nvPr/>
        </p:nvSpPr>
        <p:spPr>
          <a:xfrm>
            <a:off x="548640" y="34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10-yr Growth</a:t>
            </a:r>
          </a:p>
        </p:txBody>
      </p:sp>
      <p:sp>
        <p:nvSpPr>
          <p:cNvPr id="16" name="TextBox 15"/>
          <p:cNvSpPr txBox="1"/>
          <p:nvPr/>
        </p:nvSpPr>
        <p:spPr>
          <a:xfrm>
            <a:off x="548640" y="36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+20%</a:t>
            </a:r>
          </a:p>
        </p:txBody>
      </p:sp>
      <p:sp>
        <p:nvSpPr>
          <p:cNvPr id="17" name="TextBox 16"/>
          <p:cNvSpPr txBox="1"/>
          <p:nvPr/>
        </p:nvSpPr>
        <p:spPr>
          <a:xfrm>
            <a:off x="548640" y="38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+1.3M residents since 2014</a:t>
            </a:r>
          </a:p>
        </p:txBody>
      </p:sp>
      <p:sp>
        <p:nvSpPr>
          <p:cNvPr id="18" name="TextBox 17"/>
          <p:cNvSpPr txBox="1"/>
          <p:nvPr/>
        </p:nvSpPr>
        <p:spPr>
          <a:xfrm>
            <a:off x="548640" y="40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MSA GDP</a:t>
            </a:r>
          </a:p>
        </p:txBody>
      </p:sp>
      <p:sp>
        <p:nvSpPr>
          <p:cNvPr id="19" name="TextBox 18"/>
          <p:cNvSpPr txBox="1"/>
          <p:nvPr/>
        </p:nvSpPr>
        <p:spPr>
          <a:xfrm>
            <a:off x="548640" y="42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$697B</a:t>
            </a:r>
          </a:p>
        </p:txBody>
      </p:sp>
      <p:sp>
        <p:nvSpPr>
          <p:cNvPr id="20" name="TextBox 19"/>
          <p:cNvSpPr txBox="1"/>
          <p:nvPr/>
        </p:nvSpPr>
        <p:spPr>
          <a:xfrm>
            <a:off x="548640" y="44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BEA 2023 · 23rd-largest globally</a:t>
            </a:r>
          </a:p>
        </p:txBody>
      </p:sp>
      <p:sp>
        <p:nvSpPr>
          <p:cNvPr id="21" name="TextBox 20"/>
          <p:cNvSpPr txBox="1"/>
          <p:nvPr/>
        </p:nvSpPr>
        <p:spPr>
          <a:xfrm>
            <a:off x="548640" y="46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Fortune 500 HQs</a:t>
            </a:r>
          </a:p>
        </p:txBody>
      </p:sp>
      <p:sp>
        <p:nvSpPr>
          <p:cNvPr id="22" name="TextBox 21"/>
          <p:cNvSpPr txBox="1"/>
          <p:nvPr/>
        </p:nvSpPr>
        <p:spPr>
          <a:xfrm>
            <a:off x="548640" y="48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a:t>
            </a:r>
          </a:p>
        </p:txBody>
      </p:sp>
      <p:sp>
        <p:nvSpPr>
          <p:cNvPr id="23" name="TextBox 22"/>
          <p:cNvSpPr txBox="1"/>
          <p:nvPr/>
        </p:nvSpPr>
        <p:spPr>
          <a:xfrm>
            <a:off x="548640" y="50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3rd most of any U.S. metro</a:t>
            </a:r>
          </a:p>
        </p:txBody>
      </p:sp>
      <p:sp>
        <p:nvSpPr>
          <p:cNvPr id="24" name="TextBox 23"/>
          <p:cNvSpPr txBox="1"/>
          <p:nvPr/>
        </p:nvSpPr>
        <p:spPr>
          <a:xfrm>
            <a:off x="548640" y="52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State Income Tax</a:t>
            </a:r>
          </a:p>
        </p:txBody>
      </p:sp>
      <p:sp>
        <p:nvSpPr>
          <p:cNvPr id="25" name="TextBox 24"/>
          <p:cNvSpPr txBox="1"/>
          <p:nvPr/>
        </p:nvSpPr>
        <p:spPr>
          <a:xfrm>
            <a:off x="548640" y="54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0%</a:t>
            </a:r>
          </a:p>
        </p:txBody>
      </p:sp>
      <p:sp>
        <p:nvSpPr>
          <p:cNvPr id="26" name="TextBox 25"/>
          <p:cNvSpPr txBox="1"/>
          <p:nvPr/>
        </p:nvSpPr>
        <p:spPr>
          <a:xfrm>
            <a:off x="548640" y="56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Texas · constitutional</a:t>
            </a:r>
          </a:p>
        </p:txBody>
      </p:sp>
      <p:sp>
        <p:nvSpPr>
          <p:cNvPr id="27" name="TextBox 26"/>
          <p:cNvSpPr txBox="1"/>
          <p:nvPr/>
        </p:nvSpPr>
        <p:spPr>
          <a:xfrm>
            <a:off x="548640" y="5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Port of Houston</a:t>
            </a:r>
          </a:p>
        </p:txBody>
      </p:sp>
      <p:sp>
        <p:nvSpPr>
          <p:cNvPr id="28" name="TextBox 27"/>
          <p:cNvSpPr txBox="1"/>
          <p:nvPr/>
        </p:nvSpPr>
        <p:spPr>
          <a:xfrm>
            <a:off x="548640" y="6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#1 U.S.</a:t>
            </a:r>
          </a:p>
        </p:txBody>
      </p:sp>
      <p:sp>
        <p:nvSpPr>
          <p:cNvPr id="29" name="TextBox 28"/>
          <p:cNvSpPr txBox="1"/>
          <p:nvPr/>
        </p:nvSpPr>
        <p:spPr>
          <a:xfrm>
            <a:off x="548640" y="6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foreign tonnage · 23 yrs</a:t>
            </a:r>
          </a:p>
        </p:txBody>
      </p:sp>
      <p:sp>
        <p:nvSpPr>
          <p:cNvPr id="30" name="TextBox 29"/>
          <p:cNvSpPr txBox="1"/>
          <p:nvPr/>
        </p:nvSpPr>
        <p:spPr>
          <a:xfrm>
            <a:off x="43967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02 · MEMORIAL VILLAGES</a:t>
            </a:r>
          </a:p>
        </p:txBody>
      </p:sp>
      <p:sp>
        <p:nvSpPr>
          <p:cNvPr id="31" name="TextBox 30"/>
          <p:cNvSpPr txBox="1"/>
          <p:nvPr/>
        </p:nvSpPr>
        <p:spPr>
          <a:xfrm>
            <a:off x="4396740" y="2340000"/>
            <a:ext cx="3700000" cy="420000"/>
          </a:xfrm>
          <a:prstGeom prst="rect">
            <a:avLst/>
          </a:prstGeom>
          <a:noFill/>
          <a:ln>
            <a:noFill/>
          </a:ln>
        </p:spPr>
        <p:txBody>
          <a:bodyPr wrap="square" lIns="0" rIns="0" tIns="0" bIns="0" anchor="t">
            <a:spAutoFit/>
          </a:bodyPr>
          <a:lstStyle/>
          <a:p>
            <a:pPr algn="l">
              <a:lnSpc>
                <a:spcPct val="105000"/>
              </a:lnSpc>
            </a:pPr>
            <a:r>
              <a:rPr sz="1800" b="1">
                <a:solidFill>
                  <a:srgbClr val="0B163C"/>
                </a:solidFill>
                <a:latin typeface="Georgia"/>
              </a:rPr>
              <a:t>The Greenwich of Texas.</a:t>
            </a:r>
          </a:p>
        </p:txBody>
      </p:sp>
      <p:sp>
        <p:nvSpPr>
          <p:cNvPr id="32" name="Rectangle 31"/>
          <p:cNvSpPr/>
          <p:nvPr/>
        </p:nvSpPr>
        <p:spPr>
          <a:xfrm>
            <a:off x="4396740" y="280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4396740" y="2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Median HH Income</a:t>
            </a:r>
          </a:p>
        </p:txBody>
      </p:sp>
      <p:sp>
        <p:nvSpPr>
          <p:cNvPr id="34" name="TextBox 33"/>
          <p:cNvSpPr txBox="1"/>
          <p:nvPr/>
        </p:nvSpPr>
        <p:spPr>
          <a:xfrm>
            <a:off x="4396740" y="3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$250K+</a:t>
            </a:r>
          </a:p>
        </p:txBody>
      </p:sp>
      <p:sp>
        <p:nvSpPr>
          <p:cNvPr id="35" name="TextBox 34"/>
          <p:cNvSpPr txBox="1"/>
          <p:nvPr/>
        </p:nvSpPr>
        <p:spPr>
          <a:xfrm>
            <a:off x="4396740" y="3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ACS · Piney Point / Hunters Creek</a:t>
            </a:r>
          </a:p>
        </p:txBody>
      </p:sp>
      <p:sp>
        <p:nvSpPr>
          <p:cNvPr id="36" name="TextBox 35"/>
          <p:cNvSpPr txBox="1"/>
          <p:nvPr/>
        </p:nvSpPr>
        <p:spPr>
          <a:xfrm>
            <a:off x="4396740" y="34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Median Home Value</a:t>
            </a:r>
          </a:p>
        </p:txBody>
      </p:sp>
      <p:sp>
        <p:nvSpPr>
          <p:cNvPr id="37" name="TextBox 36"/>
          <p:cNvSpPr txBox="1"/>
          <p:nvPr/>
        </p:nvSpPr>
        <p:spPr>
          <a:xfrm>
            <a:off x="4396740" y="36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$2.3M</a:t>
            </a:r>
          </a:p>
        </p:txBody>
      </p:sp>
      <p:sp>
        <p:nvSpPr>
          <p:cNvPr id="38" name="TextBox 37"/>
          <p:cNvSpPr txBox="1"/>
          <p:nvPr/>
        </p:nvSpPr>
        <p:spPr>
          <a:xfrm>
            <a:off x="4396740" y="38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HAR MLS 2024 · 77024</a:t>
            </a:r>
          </a:p>
        </p:txBody>
      </p:sp>
      <p:sp>
        <p:nvSpPr>
          <p:cNvPr id="39" name="TextBox 38"/>
          <p:cNvSpPr txBox="1"/>
          <p:nvPr/>
        </p:nvSpPr>
        <p:spPr>
          <a:xfrm>
            <a:off x="4396740" y="40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Combined Population</a:t>
            </a:r>
          </a:p>
        </p:txBody>
      </p:sp>
      <p:sp>
        <p:nvSpPr>
          <p:cNvPr id="40" name="TextBox 39"/>
          <p:cNvSpPr txBox="1"/>
          <p:nvPr/>
        </p:nvSpPr>
        <p:spPr>
          <a:xfrm>
            <a:off x="4396740" y="42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~24,500</a:t>
            </a:r>
          </a:p>
        </p:txBody>
      </p:sp>
      <p:sp>
        <p:nvSpPr>
          <p:cNvPr id="41" name="TextBox 40"/>
          <p:cNvSpPr txBox="1"/>
          <p:nvPr/>
        </p:nvSpPr>
        <p:spPr>
          <a:xfrm>
            <a:off x="4396740" y="44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6 incorporated villages</a:t>
            </a:r>
          </a:p>
        </p:txBody>
      </p:sp>
      <p:sp>
        <p:nvSpPr>
          <p:cNvPr id="42" name="TextBox 41"/>
          <p:cNvSpPr txBox="1"/>
          <p:nvPr/>
        </p:nvSpPr>
        <p:spPr>
          <a:xfrm>
            <a:off x="4396740" y="46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Memorial HS</a:t>
            </a:r>
          </a:p>
        </p:txBody>
      </p:sp>
      <p:sp>
        <p:nvSpPr>
          <p:cNvPr id="43" name="TextBox 42"/>
          <p:cNvSpPr txBox="1"/>
          <p:nvPr/>
        </p:nvSpPr>
        <p:spPr>
          <a:xfrm>
            <a:off x="4396740" y="48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Top 2%</a:t>
            </a:r>
          </a:p>
        </p:txBody>
      </p:sp>
      <p:sp>
        <p:nvSpPr>
          <p:cNvPr id="44" name="TextBox 43"/>
          <p:cNvSpPr txBox="1"/>
          <p:nvPr/>
        </p:nvSpPr>
        <p:spPr>
          <a:xfrm>
            <a:off x="4396740" y="50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U.S. News · Texas public</a:t>
            </a:r>
          </a:p>
        </p:txBody>
      </p:sp>
      <p:sp>
        <p:nvSpPr>
          <p:cNvPr id="45" name="TextBox 44"/>
          <p:cNvSpPr txBox="1"/>
          <p:nvPr/>
        </p:nvSpPr>
        <p:spPr>
          <a:xfrm>
            <a:off x="4396740" y="52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Property Crime</a:t>
            </a:r>
          </a:p>
        </p:txBody>
      </p:sp>
      <p:sp>
        <p:nvSpPr>
          <p:cNvPr id="46" name="TextBox 45"/>
          <p:cNvSpPr txBox="1"/>
          <p:nvPr/>
        </p:nvSpPr>
        <p:spPr>
          <a:xfrm>
            <a:off x="4396740" y="54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−84%</a:t>
            </a:r>
          </a:p>
        </p:txBody>
      </p:sp>
      <p:sp>
        <p:nvSpPr>
          <p:cNvPr id="47" name="TextBox 46"/>
          <p:cNvSpPr txBox="1"/>
          <p:nvPr/>
        </p:nvSpPr>
        <p:spPr>
          <a:xfrm>
            <a:off x="4396740" y="56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vs. U.S. avg · City-Data</a:t>
            </a:r>
          </a:p>
        </p:txBody>
      </p:sp>
      <p:sp>
        <p:nvSpPr>
          <p:cNvPr id="48" name="TextBox 47"/>
          <p:cNvSpPr txBox="1"/>
          <p:nvPr/>
        </p:nvSpPr>
        <p:spPr>
          <a:xfrm>
            <a:off x="4396740" y="5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New Retail Supply</a:t>
            </a:r>
          </a:p>
        </p:txBody>
      </p:sp>
      <p:sp>
        <p:nvSpPr>
          <p:cNvPr id="49" name="TextBox 48"/>
          <p:cNvSpPr txBox="1"/>
          <p:nvPr/>
        </p:nvSpPr>
        <p:spPr>
          <a:xfrm>
            <a:off x="4396740" y="6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 0</a:t>
            </a:r>
          </a:p>
        </p:txBody>
      </p:sp>
      <p:sp>
        <p:nvSpPr>
          <p:cNvPr id="50" name="TextBox 49"/>
          <p:cNvSpPr txBox="1"/>
          <p:nvPr/>
        </p:nvSpPr>
        <p:spPr>
          <a:xfrm>
            <a:off x="4396740" y="6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built-out · deed-restricted</a:t>
            </a:r>
          </a:p>
        </p:txBody>
      </p:sp>
      <p:sp>
        <p:nvSpPr>
          <p:cNvPr id="51" name="TextBox 50"/>
          <p:cNvSpPr txBox="1"/>
          <p:nvPr/>
        </p:nvSpPr>
        <p:spPr>
          <a:xfrm>
            <a:off x="82448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03 · SAN FELIPE &amp; VOSS</a:t>
            </a:r>
          </a:p>
        </p:txBody>
      </p:sp>
      <p:sp>
        <p:nvSpPr>
          <p:cNvPr id="52" name="TextBox 51"/>
          <p:cNvSpPr txBox="1"/>
          <p:nvPr/>
        </p:nvSpPr>
        <p:spPr>
          <a:xfrm>
            <a:off x="8244840" y="2340000"/>
            <a:ext cx="3700000" cy="420000"/>
          </a:xfrm>
          <a:prstGeom prst="rect">
            <a:avLst/>
          </a:prstGeom>
          <a:noFill/>
          <a:ln>
            <a:noFill/>
          </a:ln>
        </p:spPr>
        <p:txBody>
          <a:bodyPr wrap="square" lIns="0" rIns="0" tIns="0" bIns="0" anchor="t">
            <a:spAutoFit/>
          </a:bodyPr>
          <a:lstStyle/>
          <a:p>
            <a:pPr algn="l">
              <a:lnSpc>
                <a:spcPct val="105000"/>
              </a:lnSpc>
            </a:pPr>
            <a:r>
              <a:rPr sz="1800" b="1">
                <a:solidFill>
                  <a:srgbClr val="0B163C"/>
                </a:solidFill>
                <a:latin typeface="Georgia"/>
              </a:rPr>
              <a:t>Where it all meets.</a:t>
            </a:r>
          </a:p>
        </p:txBody>
      </p:sp>
      <p:sp>
        <p:nvSpPr>
          <p:cNvPr id="53" name="Rectangle 52"/>
          <p:cNvSpPr/>
          <p:nvPr/>
        </p:nvSpPr>
        <p:spPr>
          <a:xfrm>
            <a:off x="8244840" y="280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4" name="TextBox 53"/>
          <p:cNvSpPr txBox="1"/>
          <p:nvPr/>
        </p:nvSpPr>
        <p:spPr>
          <a:xfrm>
            <a:off x="8244840" y="2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Avg HH Income (1-mi)</a:t>
            </a:r>
          </a:p>
        </p:txBody>
      </p:sp>
      <p:sp>
        <p:nvSpPr>
          <p:cNvPr id="55" name="TextBox 54"/>
          <p:cNvSpPr txBox="1"/>
          <p:nvPr/>
        </p:nvSpPr>
        <p:spPr>
          <a:xfrm>
            <a:off x="8244840" y="3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$250K+</a:t>
            </a:r>
          </a:p>
        </p:txBody>
      </p:sp>
      <p:sp>
        <p:nvSpPr>
          <p:cNvPr id="56" name="TextBox 55"/>
          <p:cNvSpPr txBox="1"/>
          <p:nvPr/>
        </p:nvSpPr>
        <p:spPr>
          <a:xfrm>
            <a:off x="8244840" y="3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ESRI / Claritas 2024</a:t>
            </a:r>
          </a:p>
        </p:txBody>
      </p:sp>
      <p:sp>
        <p:nvSpPr>
          <p:cNvPr id="57" name="TextBox 56"/>
          <p:cNvSpPr txBox="1"/>
          <p:nvPr/>
        </p:nvSpPr>
        <p:spPr>
          <a:xfrm>
            <a:off x="8244840" y="34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Avg HH Income (3-mi)</a:t>
            </a:r>
          </a:p>
        </p:txBody>
      </p:sp>
      <p:sp>
        <p:nvSpPr>
          <p:cNvPr id="58" name="TextBox 57"/>
          <p:cNvSpPr txBox="1"/>
          <p:nvPr/>
        </p:nvSpPr>
        <p:spPr>
          <a:xfrm>
            <a:off x="8244840" y="36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$180K+</a:t>
            </a:r>
          </a:p>
        </p:txBody>
      </p:sp>
      <p:sp>
        <p:nvSpPr>
          <p:cNvPr id="59" name="TextBox 58"/>
          <p:cNvSpPr txBox="1"/>
          <p:nvPr/>
        </p:nvSpPr>
        <p:spPr>
          <a:xfrm>
            <a:off x="8244840" y="38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ESRI / Claritas 2024</a:t>
            </a:r>
          </a:p>
        </p:txBody>
      </p:sp>
      <p:sp>
        <p:nvSpPr>
          <p:cNvPr id="60" name="TextBox 59"/>
          <p:cNvSpPr txBox="1"/>
          <p:nvPr/>
        </p:nvSpPr>
        <p:spPr>
          <a:xfrm>
            <a:off x="8244840" y="40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Daytime Pop (3-mi)</a:t>
            </a:r>
          </a:p>
        </p:txBody>
      </p:sp>
      <p:sp>
        <p:nvSpPr>
          <p:cNvPr id="61" name="TextBox 60"/>
          <p:cNvSpPr txBox="1"/>
          <p:nvPr/>
        </p:nvSpPr>
        <p:spPr>
          <a:xfrm>
            <a:off x="8244840" y="42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250K+</a:t>
            </a:r>
          </a:p>
        </p:txBody>
      </p:sp>
      <p:sp>
        <p:nvSpPr>
          <p:cNvPr id="62" name="TextBox 61"/>
          <p:cNvSpPr txBox="1"/>
          <p:nvPr/>
        </p:nvSpPr>
        <p:spPr>
          <a:xfrm>
            <a:off x="8244840" y="44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incl. Uptown / Galleria</a:t>
            </a:r>
          </a:p>
        </p:txBody>
      </p:sp>
      <p:sp>
        <p:nvSpPr>
          <p:cNvPr id="63" name="TextBox 62"/>
          <p:cNvSpPr txBox="1"/>
          <p:nvPr/>
        </p:nvSpPr>
        <p:spPr>
          <a:xfrm>
            <a:off x="8244840" y="46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Traffic — San Felipe</a:t>
            </a:r>
          </a:p>
        </p:txBody>
      </p:sp>
      <p:sp>
        <p:nvSpPr>
          <p:cNvPr id="64" name="TextBox 63"/>
          <p:cNvSpPr txBox="1"/>
          <p:nvPr/>
        </p:nvSpPr>
        <p:spPr>
          <a:xfrm>
            <a:off x="8244840" y="48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35K VPD</a:t>
            </a:r>
          </a:p>
        </p:txBody>
      </p:sp>
      <p:sp>
        <p:nvSpPr>
          <p:cNvPr id="65" name="TextBox 64"/>
          <p:cNvSpPr txBox="1"/>
          <p:nvPr/>
        </p:nvSpPr>
        <p:spPr>
          <a:xfrm>
            <a:off x="8244840" y="50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TxDOT count · 2024</a:t>
            </a:r>
          </a:p>
        </p:txBody>
      </p:sp>
      <p:sp>
        <p:nvSpPr>
          <p:cNvPr id="66" name="TextBox 65"/>
          <p:cNvSpPr txBox="1"/>
          <p:nvPr/>
        </p:nvSpPr>
        <p:spPr>
          <a:xfrm>
            <a:off x="8244840" y="52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Traffic — S. Voss</a:t>
            </a:r>
          </a:p>
        </p:txBody>
      </p:sp>
      <p:sp>
        <p:nvSpPr>
          <p:cNvPr id="67" name="TextBox 66"/>
          <p:cNvSpPr txBox="1"/>
          <p:nvPr/>
        </p:nvSpPr>
        <p:spPr>
          <a:xfrm>
            <a:off x="8244840" y="54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28K VPD</a:t>
            </a:r>
          </a:p>
        </p:txBody>
      </p:sp>
      <p:sp>
        <p:nvSpPr>
          <p:cNvPr id="68" name="TextBox 67"/>
          <p:cNvSpPr txBox="1"/>
          <p:nvPr/>
        </p:nvSpPr>
        <p:spPr>
          <a:xfrm>
            <a:off x="8244840" y="56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TxDOT count · 2024</a:t>
            </a:r>
          </a:p>
        </p:txBody>
      </p:sp>
      <p:sp>
        <p:nvSpPr>
          <p:cNvPr id="69" name="TextBox 68"/>
          <p:cNvSpPr txBox="1"/>
          <p:nvPr/>
        </p:nvSpPr>
        <p:spPr>
          <a:xfrm>
            <a:off x="8244840" y="5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Galleria Distance</a:t>
            </a:r>
          </a:p>
        </p:txBody>
      </p:sp>
      <p:sp>
        <p:nvSpPr>
          <p:cNvPr id="70" name="TextBox 69"/>
          <p:cNvSpPr txBox="1"/>
          <p:nvPr/>
        </p:nvSpPr>
        <p:spPr>
          <a:xfrm>
            <a:off x="8244840" y="6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1.2 mi</a:t>
            </a:r>
          </a:p>
        </p:txBody>
      </p:sp>
      <p:sp>
        <p:nvSpPr>
          <p:cNvPr id="71" name="TextBox 70"/>
          <p:cNvSpPr txBox="1"/>
          <p:nvPr/>
        </p:nvSpPr>
        <p:spPr>
          <a:xfrm>
            <a:off x="8244840" y="6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Houston's CBD of retail</a:t>
            </a:r>
          </a:p>
        </p:txBody>
      </p:sp>
      <p:sp>
        <p:nvSpPr>
          <p:cNvPr id="72" name="Rectangle 71"/>
          <p:cNvSpPr/>
          <p:nvPr/>
        </p:nvSpPr>
        <p:spPr>
          <a:xfrm>
            <a:off x="548640" y="5800000"/>
            <a:ext cx="11094415" cy="620000"/>
          </a:xfrm>
          <a:prstGeom prst="rect">
            <a:avLst/>
          </a:prstGeom>
          <a:solidFill>
            <a:srgbClr val="0B16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3" name="TextBox 72"/>
          <p:cNvSpPr txBox="1"/>
          <p:nvPr/>
        </p:nvSpPr>
        <p:spPr>
          <a:xfrm>
            <a:off x="731520" y="5880000"/>
            <a:ext cx="10820095" cy="220000"/>
          </a:xfrm>
          <a:prstGeom prst="rect">
            <a:avLst/>
          </a:prstGeom>
          <a:noFill/>
          <a:ln>
            <a:noFill/>
          </a:ln>
        </p:spPr>
        <p:txBody>
          <a:bodyPr wrap="square" lIns="0" rIns="0" tIns="0" bIns="0" anchor="t">
            <a:spAutoFit/>
          </a:bodyPr>
          <a:lstStyle/>
          <a:p>
            <a:pPr algn="l">
              <a:lnSpc>
                <a:spcPct val="115000"/>
              </a:lnSpc>
            </a:pPr>
            <a:r>
              <a:rPr sz="1000" b="1" spc="350">
                <a:solidFill>
                  <a:srgbClr val="A0B4C3"/>
                </a:solidFill>
                <a:latin typeface="Calibri"/>
              </a:rPr>
              <a:t>WHY THIS MATTERS FOR THE DEAL</a:t>
            </a:r>
          </a:p>
        </p:txBody>
      </p:sp>
      <p:sp>
        <p:nvSpPr>
          <p:cNvPr id="74" name="TextBox 73"/>
          <p:cNvSpPr txBox="1"/>
          <p:nvPr/>
        </p:nvSpPr>
        <p:spPr>
          <a:xfrm>
            <a:off x="731520" y="6100000"/>
            <a:ext cx="10820095" cy="300000"/>
          </a:xfrm>
          <a:prstGeom prst="rect">
            <a:avLst/>
          </a:prstGeom>
          <a:noFill/>
          <a:ln>
            <a:noFill/>
          </a:ln>
        </p:spPr>
        <p:txBody>
          <a:bodyPr wrap="square" lIns="0" rIns="0" tIns="0" bIns="0" anchor="t">
            <a:spAutoFit/>
          </a:bodyPr>
          <a:lstStyle/>
          <a:p>
            <a:pPr algn="l">
              <a:lnSpc>
                <a:spcPct val="135000"/>
              </a:lnSpc>
            </a:pPr>
            <a:r>
              <a:rPr sz="1100" b="0">
                <a:solidFill>
                  <a:srgbClr val="FFFFFF"/>
                </a:solidFill>
                <a:latin typeface="Calibri"/>
              </a:rPr>
              <a:t>Adjacent land trades at $225–$350/SF; nearby residential dirt has run to $450+/SF. We are stepping in at $163/SF — the number 2019 appraisals assigned to this dirt.</a:t>
            </a:r>
          </a:p>
        </p:txBody>
      </p:sp>
      <p:sp>
        <p:nvSpPr>
          <p:cNvPr id="75" name="TextBox 74"/>
          <p:cNvSpPr txBox="1"/>
          <p:nvPr/>
        </p:nvSpPr>
        <p:spPr>
          <a:xfrm>
            <a:off x="548640" y="6510528"/>
            <a:ext cx="4572000" cy="274320"/>
          </a:xfrm>
          <a:prstGeom prst="rect">
            <a:avLst/>
          </a:prstGeom>
          <a:noFill/>
          <a:ln>
            <a:noFill/>
          </a:ln>
        </p:spPr>
        <p:txBody>
          <a:bodyPr wrap="square" lIns="0" rIns="0" tIns="0" bIns="0" anchor="t">
            <a:spAutoFit/>
          </a:bodyPr>
          <a:lstStyle/>
          <a:p>
            <a:pPr algn="l">
              <a:lnSpc>
                <a:spcPct val="115000"/>
              </a:lnSpc>
            </a:pPr>
            <a:r>
              <a:rPr sz="800" b="1" spc="300">
                <a:solidFill>
                  <a:srgbClr val="3A243A"/>
                </a:solidFill>
                <a:latin typeface="Calibri"/>
              </a:rPr>
              <a:t>JAL-JCP REAL ESTATE PARTNERS</a:t>
            </a:r>
          </a:p>
        </p:txBody>
      </p:sp>
      <p:sp>
        <p:nvSpPr>
          <p:cNvPr id="76" name="TextBox 75"/>
          <p:cNvSpPr txBox="1"/>
          <p:nvPr/>
        </p:nvSpPr>
        <p:spPr>
          <a:xfrm>
            <a:off x="5029200" y="6510528"/>
            <a:ext cx="2286000" cy="274320"/>
          </a:xfrm>
          <a:prstGeom prst="rect">
            <a:avLst/>
          </a:prstGeom>
          <a:noFill/>
          <a:ln>
            <a:noFill/>
          </a:ln>
        </p:spPr>
        <p:txBody>
          <a:bodyPr wrap="square" lIns="0" rIns="0" tIns="0" bIns="0" anchor="t">
            <a:spAutoFit/>
          </a:bodyPr>
          <a:lstStyle/>
          <a:p>
            <a:pPr algn="l">
              <a:lnSpc>
                <a:spcPct val="115000"/>
              </a:lnSpc>
            </a:pPr>
            <a:r>
              <a:rPr sz="800" b="0" spc="200">
                <a:solidFill>
                  <a:srgbClr val="6E6A61"/>
                </a:solidFill>
                <a:latin typeface="Calibri"/>
              </a:rPr>
              <a:t>SHOPPES AT SAN FELIPE  |  MAY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Shoppes at San Felipe — Investment Offering</dc:title>
  <dc:subject>PptxGenJS Presentation</dc:subject>
  <dc:creator>JAL-JCP Real Estate Partners</dc:creator>
  <cp:lastModifiedBy>JAL-JCP Real Estate Partners</cp:lastModifiedBy>
  <cp:revision>1</cp:revision>
  <dcterms:created xsi:type="dcterms:W3CDTF">2026-04-19T15:50:51Z</dcterms:created>
  <dcterms:modified xsi:type="dcterms:W3CDTF">2026-04-19T15:50:51Z</dcterms:modified>
</cp:coreProperties>
</file>