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9" r:id="rId2"/>
    <p:sldId id="280" r:id="rId3"/>
    <p:sldId id="281" r:id="rId30"/>
    <p:sldId id="282" r:id="rId5"/>
    <p:sldId id="283" r:id="rId6"/>
    <p:sldId id="284" r:id="rId8"/>
    <p:sldId id="285" r:id="rId29"/>
    <p:sldId id="286" r:id="rId10"/>
    <p:sldId id="287" r:id="rId11"/>
    <p:sldId id="288" r:id="rId14"/>
    <p:sldId id="305" r:id="rId19"/>
    <p:sldId id="289" r:id="rId31"/>
    <p:sldId id="290" r:id="rId32"/>
    <p:sldId id="291" r:id="rId33"/>
    <p:sldId id="292" r:id="rId34"/>
    <p:sldId id="293" r:id="rId35"/>
    <p:sldId id="294" r:id="rId36"/>
    <p:sldId id="295" r:id="rId37"/>
    <p:sldId id="296" r:id="rId38"/>
    <p:sldId id="297" r:id="rId39"/>
    <p:sldId id="298" r:id="rId40"/>
    <p:sldId id="304" r:id="rId20"/>
    <p:sldId id="299" r:id="rId41"/>
    <p:sldId id="300" r:id="rId42"/>
    <p:sldId id="301" r:id="rId26"/>
    <p:sldId id="302" r:id="rId27"/>
    <p:sldId id="303" r:id="rId28"/>
  </p:sldIdLst>
  <p:notesMasterIdLst>
    <p:notesMasterId r:id="rId21"/>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5" Type="http://schemas.openxmlformats.org/officeDocument/2006/relationships/slide" Target="slides/slide4.xml"/><Relationship Id="rId6" Type="http://schemas.openxmlformats.org/officeDocument/2006/relationships/slide" Target="slides/slide5.xml"/><Relationship Id="rId8" Type="http://schemas.openxmlformats.org/officeDocument/2006/relationships/slide" Target="slides/slide6.xml"/><Relationship Id="rId10" Type="http://schemas.openxmlformats.org/officeDocument/2006/relationships/slide" Target="slides/slide8.xml"/><Relationship Id="rId11" Type="http://schemas.openxmlformats.org/officeDocument/2006/relationships/slide" Target="slides/slide9.xml"/><Relationship Id="rId14" Type="http://schemas.openxmlformats.org/officeDocument/2006/relationships/slide" Target="slides/slide10.xml"/><Relationship Id="rId19" Type="http://schemas.openxmlformats.org/officeDocument/2006/relationships/slide" Target="slides/slide27.xml"/><Relationship Id="rId20" Type="http://schemas.openxmlformats.org/officeDocument/2006/relationships/slide" Target="slides/slide21.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7.xml"/><Relationship Id="rId30" Type="http://schemas.openxmlformats.org/officeDocument/2006/relationships/slide" Target="slides/slide3.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40" Type="http://schemas.openxmlformats.org/officeDocument/2006/relationships/slide" Target="slides/slide20.xml"/><Relationship Id="rId41" Type="http://schemas.openxmlformats.org/officeDocument/2006/relationships/slide" Target="slides/slide22.xml"/><Relationship Id="rId42"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sessions/funny-laughing-keller/work/ssf_unpacked/ppt/media/image1.jpeg"/>
          <p:cNvPicPr>
            <a:picLocks noChangeAspect="1"/>
          </p:cNvPicPr>
          <p:nvPr/>
        </p:nvPicPr>
        <p:blipFill>
          <a:blip r:embed="rId1"/>
          <a:srcRect l="0" r="0" t="0" b="0"/>
          <a:stretch/>
        </p:blipFill>
        <p:spPr>
          <a:xfrm>
            <a:off x="0" y="0"/>
            <a:ext cx="12191695" cy="6858000"/>
          </a:xfrm>
          <a:prstGeom prst="rect">
            <a:avLst/>
          </a:prstGeom>
        </p:spPr>
      </p:pic>
      <p:sp>
        <p:nvSpPr>
          <p:cNvPr id="3" name="Shape 0"/>
          <p:cNvSpPr/>
          <p:nvPr/>
        </p:nvSpPr>
        <p:spPr>
          <a:xfrm>
            <a:off x="0" y="0"/>
            <a:ext cx="12191695" cy="6858000"/>
          </a:xfrm>
          <a:prstGeom prst="rect">
            <a:avLst/>
          </a:prstGeom>
          <a:solidFill>
            <a:srgbClr val="0B163C">
              <a:alpha val="65000"/>
            </a:srgbClr>
          </a:solidFill>
          <a:ln w="12700">
            <a:solidFill>
              <a:srgbClr val="0B163C"/>
            </a:solidFill>
            <a:prstDash val="solid"/>
          </a:ln>
        </p:spPr>
        <p:txBody>
          <a:bodyPr/>
          <a:p/>
        </p:txBody>
      </p:sp>
      <p:sp>
        <p:nvSpPr>
          <p:cNvPr id="4" name="Shape 1"/>
          <p:cNvSpPr/>
          <p:nvPr/>
        </p:nvSpPr>
        <p:spPr>
          <a:xfrm>
            <a:off x="0" y="0"/>
            <a:ext cx="6035040" cy="6858000"/>
          </a:xfrm>
          <a:prstGeom prst="rect">
            <a:avLst/>
          </a:prstGeom>
          <a:solidFill>
            <a:srgbClr val="0B163C">
              <a:alpha val="85000"/>
            </a:srgbClr>
          </a:solidFill>
          <a:ln w="12700">
            <a:solidFill>
              <a:srgbClr val="0B163C"/>
            </a:solidFill>
            <a:prstDash val="solid"/>
          </a:ln>
        </p:spPr>
        <p:txBody>
          <a:bodyPr/>
          <a:p/>
        </p:txBody>
      </p:sp>
      <p:sp>
        <p:nvSpPr>
          <p:cNvPr id="5" name="Shape 2"/>
          <p:cNvSpPr/>
          <p:nvPr/>
        </p:nvSpPr>
        <p:spPr>
          <a:xfrm>
            <a:off x="548640" y="502920"/>
            <a:ext cx="5029200" cy="0"/>
          </a:xfrm>
          <a:prstGeom prst="line">
            <a:avLst/>
          </a:prstGeom>
          <a:noFill/>
          <a:ln w="12700">
            <a:solidFill>
              <a:srgbClr val="A0B4C3"/>
            </a:solidFill>
            <a:prstDash val="solid"/>
          </a:ln>
        </p:spPr>
        <p:txBody>
          <a:bodyPr/>
          <a:p/>
        </p:txBody>
      </p:sp>
      <p:sp>
        <p:nvSpPr>
          <p:cNvPr id="6" name="Text 3"/>
          <p:cNvSpPr/>
          <p:nvPr/>
        </p:nvSpPr>
        <p:spPr>
          <a:xfrm>
            <a:off x="548640" y="640080"/>
            <a:ext cx="5486400" cy="320040"/>
          </a:xfrm>
          <a:prstGeom prst="rect">
            <a:avLst/>
          </a:prstGeom>
          <a:noFill/>
          <a:ln/>
        </p:spPr>
        <p:txBody>
          <a:bodyPr wrap="square" lIns="0" tIns="0" rIns="0" bIns="0" rtlCol="0" anchor="t"/>
          <a:lstStyle/>
          <a:p>
            <a:pPr algn="l" indent="0" marL="0">
              <a:buNone/>
            </a:pPr>
            <a:r>
              <a:rPr lang="en-US" sz="1000" b="1" spc="600" kern="0" dirty="0">
                <a:solidFill>
                  <a:srgbClr val="A0B4C3"/>
                </a:solidFill>
                <a:latin typeface="Joost Medium" pitchFamily="34" charset="0"/>
                <a:ea typeface="Joost Medium" pitchFamily="34" charset="-122"/>
                <a:cs typeface="Joost Medium" pitchFamily="34" charset="-120"/>
              </a:rPr>
              <a:t>JAL-JCP REAL ESTATE PARTNERS</a:t>
            </a:r>
            <a:endParaRPr lang="en-US" sz="1000" dirty="0"/>
          </a:p>
        </p:txBody>
      </p:sp>
      <p:sp>
        <p:nvSpPr>
          <p:cNvPr id="7" name="Text 4"/>
          <p:cNvSpPr/>
          <p:nvPr/>
        </p:nvSpPr>
        <p:spPr>
          <a:xfrm>
            <a:off x="548640" y="1234440"/>
            <a:ext cx="6400800" cy="822960"/>
          </a:xfrm>
          <a:prstGeom prst="rect">
            <a:avLst/>
          </a:prstGeom>
          <a:noFill/>
          <a:ln/>
        </p:spPr>
        <p:txBody>
          <a:bodyPr wrap="square" lIns="0" tIns="0" rIns="0" bIns="0" rtlCol="0" anchor="t"/>
          <a:lstStyle/>
          <a:p>
            <a:pPr algn="l" indent="0" marL="0">
              <a:buNone/>
            </a:pPr>
            <a:r>
              <a:rPr lang="en-US" sz="4800" b="1" spc="100" kern="0" dirty="0">
                <a:solidFill>
                  <a:srgbClr val="FFFFFF"/>
                </a:solidFill>
                <a:latin typeface="Joost Medium" pitchFamily="34" charset="0"/>
                <a:ea typeface="Joost Medium" pitchFamily="34" charset="-122"/>
                <a:cs typeface="Joost Medium" pitchFamily="34" charset="-120"/>
              </a:rPr>
              <a:t>THE SHOPPES AT</a:t>
            </a:r>
            <a:endParaRPr lang="en-US" sz="4800" dirty="0"/>
          </a:p>
        </p:txBody>
      </p:sp>
      <p:sp>
        <p:nvSpPr>
          <p:cNvPr id="8" name="Text 5"/>
          <p:cNvSpPr/>
          <p:nvPr/>
        </p:nvSpPr>
        <p:spPr>
          <a:xfrm>
            <a:off x="548640" y="1965960"/>
            <a:ext cx="6400800" cy="914400"/>
          </a:xfrm>
          <a:prstGeom prst="rect">
            <a:avLst/>
          </a:prstGeom>
          <a:noFill/>
          <a:ln/>
        </p:spPr>
        <p:txBody>
          <a:bodyPr wrap="square" lIns="0" tIns="0" rIns="0" bIns="0" rtlCol="0" anchor="t"/>
          <a:lstStyle/>
          <a:p>
            <a:pPr algn="l" indent="0" marL="0">
              <a:buNone/>
            </a:pPr>
            <a:r>
              <a:rPr lang="en-US" sz="6000" b="1" spc="100" kern="0" dirty="0">
                <a:solidFill>
                  <a:srgbClr val="FFFFFF"/>
                </a:solidFill>
                <a:latin typeface="Joost Medium" pitchFamily="34" charset="0"/>
                <a:ea typeface="Joost Medium" pitchFamily="34" charset="-122"/>
                <a:cs typeface="Joost Medium" pitchFamily="34" charset="-120"/>
              </a:rPr>
              <a:t>SAN FELIPE</a:t>
            </a:r>
            <a:endParaRPr lang="en-US" sz="6000" dirty="0"/>
          </a:p>
        </p:txBody>
      </p:sp>
      <p:sp>
        <p:nvSpPr>
          <p:cNvPr id="9" name="Shape 6"/>
          <p:cNvSpPr/>
          <p:nvPr/>
        </p:nvSpPr>
        <p:spPr>
          <a:xfrm>
            <a:off x="548640" y="3108960"/>
            <a:ext cx="1097280" cy="0"/>
          </a:xfrm>
          <a:prstGeom prst="line">
            <a:avLst/>
          </a:prstGeom>
          <a:noFill/>
          <a:ln w="19050">
            <a:solidFill>
              <a:srgbClr val="A0B4C3"/>
            </a:solidFill>
            <a:prstDash val="solid"/>
          </a:ln>
        </p:spPr>
        <p:txBody>
          <a:bodyPr/>
          <a:p/>
        </p:txBody>
      </p:sp>
      <p:sp>
        <p:nvSpPr>
          <p:cNvPr id="10" name="Text 7"/>
          <p:cNvSpPr/>
          <p:nvPr/>
        </p:nvSpPr>
        <p:spPr>
          <a:xfrm>
            <a:off x="548640" y="3291840"/>
            <a:ext cx="6400800" cy="365760"/>
          </a:xfrm>
          <a:prstGeom prst="rect">
            <a:avLst/>
          </a:prstGeom>
          <a:noFill/>
          <a:ln/>
        </p:spPr>
        <p:txBody>
          <a:bodyPr wrap="square" lIns="0" tIns="0" rIns="0" bIns="0" rtlCol="0" anchor="t"/>
          <a:lstStyle/>
          <a:p>
            <a:pPr algn="l" indent="0" marL="0">
              <a:buNone/>
            </a:pPr>
            <a:r>
              <a:rPr lang="en-US" sz="1200" b="1" spc="500" kern="0" dirty="0">
                <a:solidFill>
                  <a:srgbClr val="FFFFFF"/>
                </a:solidFill>
                <a:latin typeface="Joost Medium" pitchFamily="34" charset="0"/>
                <a:ea typeface="Joost Medium" pitchFamily="34" charset="-122"/>
                <a:cs typeface="Joost Medium" pitchFamily="34" charset="-120"/>
              </a:rPr>
              <a:t>OFF-MARKET INVESTMENT OFFERING</a:t>
            </a:r>
            <a:endParaRPr lang="en-US" sz="1200" dirty="0"/>
          </a:p>
        </p:txBody>
      </p:sp>
      <p:sp>
        <p:nvSpPr>
          <p:cNvPr id="11" name="Text 8"/>
          <p:cNvSpPr/>
          <p:nvPr/>
        </p:nvSpPr>
        <p:spPr>
          <a:xfrm>
            <a:off x="54864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61,196</a:t>
            </a:r>
            <a:endParaRPr lang="en-US" sz="3000" dirty="0"/>
          </a:p>
        </p:txBody>
      </p:sp>
      <p:sp>
        <p:nvSpPr>
          <p:cNvPr id="12" name="Text 9"/>
          <p:cNvSpPr/>
          <p:nvPr/>
        </p:nvSpPr>
        <p:spPr>
          <a:xfrm>
            <a:off x="54864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SF RETAIL</a:t>
            </a:r>
            <a:endParaRPr lang="en-US" sz="800" dirty="0"/>
          </a:p>
        </p:txBody>
      </p:sp>
      <p:sp>
        <p:nvSpPr>
          <p:cNvPr id="13" name="Text 10"/>
          <p:cNvSpPr/>
          <p:nvPr/>
        </p:nvSpPr>
        <p:spPr>
          <a:xfrm>
            <a:off x="233172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4.54</a:t>
            </a:r>
            <a:endParaRPr lang="en-US" sz="3000" dirty="0"/>
          </a:p>
        </p:txBody>
      </p:sp>
      <p:sp>
        <p:nvSpPr>
          <p:cNvPr id="14" name="Text 11"/>
          <p:cNvSpPr/>
          <p:nvPr/>
        </p:nvSpPr>
        <p:spPr>
          <a:xfrm>
            <a:off x="233172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ACRES</a:t>
            </a:r>
            <a:endParaRPr lang="en-US" sz="800" dirty="0"/>
          </a:p>
        </p:txBody>
      </p:sp>
      <p:sp>
        <p:nvSpPr>
          <p:cNvPr id="15" name="Text 12"/>
          <p:cNvSpPr/>
          <p:nvPr/>
        </p:nvSpPr>
        <p:spPr>
          <a:xfrm>
            <a:off x="4114800" y="3886200"/>
            <a:ext cx="1645920" cy="640080"/>
          </a:xfrm>
          <a:prstGeom prst="rect">
            <a:avLst/>
          </a:prstGeom>
          <a:noFill/>
          <a:ln/>
        </p:spPr>
        <p:txBody>
          <a:bodyPr wrap="square" lIns="0" tIns="0" rIns="0" bIns="0" rtlCol="0" anchor="t"/>
          <a:lstStyle/>
          <a:p>
            <a:pPr algn="l" indent="0" marL="0">
              <a:buNone/>
            </a:pPr>
            <a:r>
              <a:rPr lang="en-US" sz="3000" b="1" dirty="0">
                <a:solidFill>
                  <a:srgbClr val="FFFFFF"/>
                </a:solidFill>
                <a:latin typeface="Joost Medium" pitchFamily="34" charset="0"/>
                <a:ea typeface="Joost Medium" pitchFamily="34" charset="-122"/>
                <a:cs typeface="Joost Medium" pitchFamily="34" charset="-120"/>
              </a:rPr>
              <a:t>95.2%</a:t>
            </a:r>
            <a:endParaRPr lang="en-US" sz="3000" dirty="0"/>
          </a:p>
        </p:txBody>
      </p:sp>
      <p:sp>
        <p:nvSpPr>
          <p:cNvPr id="16" name="Text 13"/>
          <p:cNvSpPr/>
          <p:nvPr/>
        </p:nvSpPr>
        <p:spPr>
          <a:xfrm>
            <a:off x="4114800" y="4526280"/>
            <a:ext cx="1645920" cy="274320"/>
          </a:xfrm>
          <a:prstGeom prst="rect">
            <a:avLst/>
          </a:prstGeom>
          <a:noFill/>
          <a:ln/>
        </p:spPr>
        <p:txBody>
          <a:bodyPr wrap="square" lIns="0" tIns="0" rIns="0" bIns="0" rtlCol="0" anchor="t"/>
          <a:lstStyle/>
          <a:p>
            <a:pPr algn="l" indent="0" marL="0">
              <a:buNone/>
            </a:pPr>
            <a:r>
              <a:rPr lang="en-US" sz="800" b="1" spc="400" kern="0" dirty="0">
                <a:solidFill>
                  <a:srgbClr val="A0B4C3"/>
                </a:solidFill>
                <a:latin typeface="Joost Medium" pitchFamily="34" charset="0"/>
                <a:ea typeface="Joost Medium" pitchFamily="34" charset="-122"/>
                <a:cs typeface="Joost Medium" pitchFamily="34" charset="-120"/>
              </a:rPr>
              <a:t>OCCUPIED</a:t>
            </a:r>
            <a:endParaRPr lang="en-US" sz="800" dirty="0"/>
          </a:p>
        </p:txBody>
      </p:sp>
      <p:sp>
        <p:nvSpPr>
          <p:cNvPr id="17" name="Text 14"/>
          <p:cNvSpPr/>
          <p:nvPr/>
        </p:nvSpPr>
        <p:spPr>
          <a:xfrm>
            <a:off x="548640" y="5212080"/>
            <a:ext cx="7315200" cy="274320"/>
          </a:xfrm>
          <a:prstGeom prst="rect">
            <a:avLst/>
          </a:prstGeom>
          <a:noFill/>
          <a:ln/>
        </p:spPr>
        <p:txBody>
          <a:bodyPr wrap="square" lIns="0" tIns="0" rIns="0" bIns="0" rtlCol="0" anchor="t"/>
          <a:lstStyle/>
          <a:p>
            <a:pPr algn="l" indent="0" marL="0">
              <a:buNone/>
            </a:pPr>
            <a:r>
              <a:rPr lang="en-US" sz="1000" spc="300" kern="0" dirty="0">
                <a:solidFill>
                  <a:srgbClr val="BFBFBF"/>
                </a:solidFill>
                <a:latin typeface="Gotham Book" pitchFamily="34" charset="0"/>
                <a:ea typeface="Gotham Book" pitchFamily="34" charset="-122"/>
                <a:cs typeface="Gotham Book" pitchFamily="34" charset="-120"/>
              </a:rPr>
              <a:t>NEC SAN FELIPE &amp; S. VOSS  |  HOUSTON, TEXAS 77057</a:t>
            </a:r>
            <a:endParaRPr lang="en-US" sz="1000" dirty="0"/>
          </a:p>
        </p:txBody>
      </p:sp>
      <p:sp>
        <p:nvSpPr>
          <p:cNvPr id="18" name="Shape 15"/>
          <p:cNvSpPr/>
          <p:nvPr/>
        </p:nvSpPr>
        <p:spPr>
          <a:xfrm>
            <a:off x="548640" y="5989320"/>
            <a:ext cx="11094415" cy="0"/>
          </a:xfrm>
          <a:prstGeom prst="line">
            <a:avLst/>
          </a:prstGeom>
          <a:noFill/>
          <a:ln w="9525">
            <a:solidFill>
              <a:srgbClr val="A0B4C3"/>
            </a:solidFill>
            <a:prstDash val="solid"/>
          </a:ln>
        </p:spPr>
        <p:txBody>
          <a:bodyPr/>
          <a:p/>
        </p:txBody>
      </p:sp>
      <p:sp>
        <p:nvSpPr>
          <p:cNvPr id="19" name="Text 16"/>
          <p:cNvSpPr/>
          <p:nvPr/>
        </p:nvSpPr>
        <p:spPr>
          <a:xfrm>
            <a:off x="548640" y="6126480"/>
            <a:ext cx="3657600" cy="274320"/>
          </a:xfrm>
          <a:prstGeom prst="rect">
            <a:avLst/>
          </a:prstGeom>
          <a:noFill/>
          <a:ln/>
        </p:spPr>
        <p:txBody>
          <a:bodyPr wrap="square" lIns="0" tIns="0" rIns="0" bIns="0" rtlCol="0" anchor="t"/>
          <a:lstStyle/>
          <a:p>
            <a:pPr algn="l" indent="0" marL="0">
              <a:buNone/>
            </a:pPr>
            <a:r>
              <a:rPr sz="900" b="1">
                <a:solidFill>
                  <a:srgbClr val="FFFFFF"/>
                </a:solidFill>
                <a:latin typeface="Joost Medium"/>
              </a:rPr>
              <a:t>PREPARED FOR BELAY INVESTMENT GROUP</a:t>
            </a:r>
            <a:endParaRPr lang="en-US" sz="900" dirty="0"/>
          </a:p>
        </p:txBody>
      </p:sp>
      <p:sp>
        <p:nvSpPr>
          <p:cNvPr id="20" name="Text 17"/>
          <p:cNvSpPr/>
          <p:nvPr/>
        </p:nvSpPr>
        <p:spPr>
          <a:xfrm>
            <a:off x="7985455" y="6126480"/>
            <a:ext cx="3657600" cy="274320"/>
          </a:xfrm>
          <a:prstGeom prst="rect">
            <a:avLst/>
          </a:prstGeom>
          <a:noFill/>
          <a:ln/>
        </p:spPr>
        <p:txBody>
          <a:bodyPr wrap="square" lIns="0" tIns="0" rIns="0" bIns="0" rtlCol="0" anchor="t"/>
          <a:lstStyle/>
          <a:p>
            <a:pPr algn="r" indent="0" marL="0">
              <a:buNone/>
            </a:pPr>
            <a:r>
              <a:rPr sz="900">
                <a:solidFill>
                  <a:srgbClr val="FFFFFF"/>
                </a:solidFill>
                <a:latin typeface="Joost Medium"/>
              </a:rPr>
              <a:t>MAY 2026</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04</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UPSIDE</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Value-Add Opportunities</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Underwritten hold unlocks multiple upside levers beyond base-case projections — sponsor retains full discretion on exit timing.</a:t>
            </a:r>
            <a:endParaRPr lang="en-US" sz="1300" dirty="0"/>
          </a:p>
        </p:txBody>
      </p:sp>
      <p:sp>
        <p:nvSpPr>
          <p:cNvPr id="8" name="Shape 6"/>
          <p:cNvSpPr/>
          <p:nvPr/>
        </p:nvSpPr>
        <p:spPr>
          <a:xfrm>
            <a:off x="548640" y="2194560"/>
            <a:ext cx="457200" cy="0"/>
          </a:xfrm>
          <a:prstGeom prst="line">
            <a:avLst/>
          </a:prstGeom>
          <a:noFill/>
          <a:ln w="19050">
            <a:solidFill>
              <a:srgbClr val="A0B4C3"/>
            </a:solidFill>
            <a:prstDash val="solid"/>
          </a:ln>
        </p:spPr>
        <p:txBody>
          <a:bodyPr/>
          <a:p/>
        </p:txBody>
      </p:sp>
      <p:sp>
        <p:nvSpPr>
          <p:cNvPr id="9" name="Text 7"/>
          <p:cNvSpPr/>
          <p:nvPr/>
        </p:nvSpPr>
        <p:spPr>
          <a:xfrm>
            <a:off x="548640" y="228600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PAD SITE DEVELOPMENT</a:t>
            </a:r>
            <a:endParaRPr lang="en-US" sz="1100" dirty="0"/>
          </a:p>
        </p:txBody>
      </p:sp>
      <p:sp>
        <p:nvSpPr>
          <p:cNvPr id="10" name="Text 8"/>
          <p:cNvSpPr/>
          <p:nvPr/>
        </p:nvSpPr>
        <p:spPr>
          <a:xfrm>
            <a:off x="548640" y="260604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4.54-acre site has excess parking and underutilized frontage along San Felipe</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Potential to carve 2–3 outparcel pads for QSR, bank, or medical tenants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Ground leases at $35–50/SF generate $200–400K incremental NOI</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Pad site income is additive to land value at exit</a:t>
            </a:r>
            <a:endParaRPr lang="en-US" sz="950" dirty="0"/>
          </a:p>
        </p:txBody>
      </p:sp>
      <p:sp>
        <p:nvSpPr>
          <p:cNvPr id="11" name="Shape 9"/>
          <p:cNvSpPr/>
          <p:nvPr/>
        </p:nvSpPr>
        <p:spPr>
          <a:xfrm>
            <a:off x="6233008" y="2194560"/>
            <a:ext cx="457200" cy="0"/>
          </a:xfrm>
          <a:prstGeom prst="line">
            <a:avLst/>
          </a:prstGeom>
          <a:noFill/>
          <a:ln w="19050">
            <a:solidFill>
              <a:srgbClr val="A0B4C3"/>
            </a:solidFill>
            <a:prstDash val="solid"/>
          </a:ln>
        </p:spPr>
        <p:txBody>
          <a:bodyPr/>
          <a:p/>
        </p:txBody>
      </p:sp>
      <p:sp>
        <p:nvSpPr>
          <p:cNvPr id="12" name="Text 10"/>
          <p:cNvSpPr/>
          <p:nvPr/>
        </p:nvSpPr>
        <p:spPr>
          <a:xfrm>
            <a:off x="6233008" y="228600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TENANT UPGRADES &amp; LEASE-UP</a:t>
            </a:r>
            <a:endParaRPr lang="en-US" sz="1100" dirty="0"/>
          </a:p>
        </p:txBody>
      </p:sp>
      <p:sp>
        <p:nvSpPr>
          <p:cNvPr id="13" name="Text 11"/>
          <p:cNvSpPr/>
          <p:nvPr/>
        </p:nvSpPr>
        <p:spPr>
          <a:xfrm>
            <a:off x="6233008" y="260604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Current rents ~21% below market — mark-to-market adds $471K NOI</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Re-tenant smaller suites (1,000–2,500 SF) to higher-credit operators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Target food &amp; beverage, medical, and service tenants for premium rents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Push occupancy from 95.2% to 98%+ with targeted leasing</a:t>
            </a:r>
            <a:endParaRPr lang="en-US" sz="950" dirty="0"/>
          </a:p>
        </p:txBody>
      </p:sp>
      <p:sp>
        <p:nvSpPr>
          <p:cNvPr id="14" name="Shape 12"/>
          <p:cNvSpPr/>
          <p:nvPr/>
        </p:nvSpPr>
        <p:spPr>
          <a:xfrm>
            <a:off x="548640" y="4343400"/>
            <a:ext cx="457200" cy="0"/>
          </a:xfrm>
          <a:prstGeom prst="line">
            <a:avLst/>
          </a:prstGeom>
          <a:noFill/>
          <a:ln w="19050">
            <a:solidFill>
              <a:srgbClr val="A0B4C3"/>
            </a:solidFill>
            <a:prstDash val="solid"/>
          </a:ln>
        </p:spPr>
        <p:txBody>
          <a:bodyPr/>
          <a:p/>
        </p:txBody>
      </p:sp>
      <p:sp>
        <p:nvSpPr>
          <p:cNvPr id="15" name="Text 13"/>
          <p:cNvSpPr/>
          <p:nvPr/>
        </p:nvSpPr>
        <p:spPr>
          <a:xfrm>
            <a:off x="548640" y="443484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PHYSICAL IMPROVEMENTS</a:t>
            </a:r>
            <a:endParaRPr lang="en-US" sz="1100" dirty="0"/>
          </a:p>
        </p:txBody>
      </p:sp>
      <p:sp>
        <p:nvSpPr>
          <p:cNvPr id="16" name="Text 14"/>
          <p:cNvSpPr/>
          <p:nvPr/>
        </p:nvSpPr>
        <p:spPr>
          <a:xfrm>
            <a:off x="548640" y="475488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Façade refresh, signage upgrades, and monument sign on San Felipe</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LED parking lot lighting and landscape improvements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Modernize common areas to attract higher-quality tenants</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Budgeted at $36K/yr CapEx reserve — major projects self-funded</a:t>
            </a:r>
            <a:endParaRPr lang="en-US" sz="950" dirty="0"/>
          </a:p>
        </p:txBody>
      </p:sp>
      <p:sp>
        <p:nvSpPr>
          <p:cNvPr id="17" name="Shape 15"/>
          <p:cNvSpPr/>
          <p:nvPr/>
        </p:nvSpPr>
        <p:spPr>
          <a:xfrm>
            <a:off x="6233008" y="4343400"/>
            <a:ext cx="457200" cy="0"/>
          </a:xfrm>
          <a:prstGeom prst="line">
            <a:avLst/>
          </a:prstGeom>
          <a:noFill/>
          <a:ln w="19050">
            <a:solidFill>
              <a:srgbClr val="A0B4C3"/>
            </a:solidFill>
            <a:prstDash val="solid"/>
          </a:ln>
        </p:spPr>
        <p:txBody>
          <a:bodyPr/>
          <a:p/>
        </p:txBody>
      </p:sp>
      <p:sp>
        <p:nvSpPr>
          <p:cNvPr id="18" name="Text 16"/>
          <p:cNvSpPr/>
          <p:nvPr/>
        </p:nvSpPr>
        <p:spPr>
          <a:xfrm>
            <a:off x="6233008" y="4434840"/>
            <a:ext cx="5410048" cy="274320"/>
          </a:xfrm>
          <a:prstGeom prst="rect">
            <a:avLst/>
          </a:prstGeom>
          <a:noFill/>
          <a:ln/>
        </p:spPr>
        <p:txBody>
          <a:bodyPr wrap="square" lIns="0" tIns="0" rIns="0" bIns="0" rtlCol="0" anchor="ctr"/>
          <a:lstStyle/>
          <a:p>
            <a:pPr indent="0" marL="0">
              <a:buNone/>
            </a:pPr>
            <a:r>
              <a:rPr lang="en-US" sz="1100" b="1" spc="400" kern="0" dirty="0">
                <a:solidFill>
                  <a:srgbClr val="0B163C"/>
                </a:solidFill>
                <a:latin typeface="Joost Medium" pitchFamily="34" charset="0"/>
                <a:ea typeface="Joost Medium" pitchFamily="34" charset="-122"/>
                <a:cs typeface="Joost Medium" pitchFamily="34" charset="-120"/>
              </a:rPr>
              <a:t>STRATEGIC ACQUISITIONS &amp; EXIT</a:t>
            </a:r>
            <a:endParaRPr lang="en-US" sz="1100" dirty="0"/>
          </a:p>
        </p:txBody>
      </p:sp>
      <p:sp>
        <p:nvSpPr>
          <p:cNvPr id="19" name="Text 17"/>
          <p:cNvSpPr/>
          <p:nvPr/>
        </p:nvSpPr>
        <p:spPr>
          <a:xfrm>
            <a:off x="6233008" y="4754880"/>
            <a:ext cx="5410048" cy="1417320"/>
          </a:xfrm>
          <a:prstGeom prst="rect">
            <a:avLst/>
          </a:prstGeom>
          <a:noFill/>
          <a:ln/>
        </p:spPr>
        <p:txBody>
          <a:bodyPr wrap="square" lIns="0" tIns="0" rIns="0" bIns="0" rtlCol="0" anchor="t"/>
          <a:lstStyle/>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Opportunity to purchase hard corner Texaco gas station — expands site for development</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Assemblage creates larger, more valuable MF development parcel</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Pre-entitle for mixed-use to command premium land price at exit</a:t>
            </a:r>
            <a:endParaRPr lang="en-US" sz="950" dirty="0"/>
          </a:p>
          <a:p>
            <a:pPr marL="342900" indent="-342900">
              <a:spcAft>
                <a:spcPts val="400"/>
              </a:spcAft>
              <a:buSzPct val="100000"/>
              <a:buChar char="■"/>
            </a:pPr>
            <a:r>
              <a:rPr lang="en-US" sz="950" dirty="0">
                <a:solidFill>
                  <a:srgbClr val="1E2A50"/>
                </a:solidFill>
                <a:latin typeface="Gotham Book" pitchFamily="34" charset="0"/>
                <a:ea typeface="Gotham Book" pitchFamily="34" charset="-122"/>
                <a:cs typeface="Gotham Book" pitchFamily="34" charset="-120"/>
              </a:rPr>
              <a:t>Competitive tension among developers in Houston's hottest corridor</a:t>
            </a:r>
            <a:endParaRPr lang="en-US" sz="950" dirty="0"/>
          </a:p>
        </p:txBody>
      </p:sp>
      <p:sp>
        <p:nvSpPr>
          <p:cNvPr id="20" name="Shape 18"/>
          <p:cNvSpPr/>
          <p:nvPr/>
        </p:nvSpPr>
        <p:spPr>
          <a:xfrm>
            <a:off x="548640" y="6446520"/>
            <a:ext cx="11094415" cy="0"/>
          </a:xfrm>
          <a:prstGeom prst="line">
            <a:avLst/>
          </a:prstGeom>
          <a:noFill/>
          <a:ln w="6350">
            <a:solidFill>
              <a:srgbClr val="D4D6DC"/>
            </a:solidFill>
            <a:prstDash val="solid"/>
          </a:ln>
        </p:spPr>
        <p:txBody>
          <a:bodyPr/>
          <a:p/>
        </p:txBody>
      </p:sp>
      <p:sp>
        <p:nvSpPr>
          <p:cNvPr id="21" name="Text 19"/>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22" name="Text 20"/>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23" name="Text 21"/>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8</a:t>
            </a:r>
            <a:endParaRPr lang="en-US" sz="750" dirty="0"/>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Return Scenarios — All Cases at a Glance</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Project (gross) deal-level returns across each modeled exit path.</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RETURNS BY SCENARIO  ·  PROJECT (GROSS) DEAL-LEVEL</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86000"/>
          <a:ext cx="11091671" cy="2441448"/>
        </p:xfrm>
        <a:graphic>
          <a:graphicData uri="http://schemas.openxmlformats.org/drawingml/2006/table">
            <a:tbl>
              <a:tblPr firstRow="1" bandRow="1">
                <a:tableStyleId>{5C22544A-7EE6-4342-B048-85BDC9FD1C3A}</a:tableStyleId>
              </a:tblPr>
              <a:tblGrid>
                <a:gridCol w="1874519"/>
                <a:gridCol w="777240"/>
                <a:gridCol w="3017520"/>
                <a:gridCol w="1097280"/>
                <a:gridCol w="1051560"/>
                <a:gridCol w="1216152"/>
              </a:tblGrid>
              <a:tr h="384048">
                <a:tc>
                  <a:txBody>
                    <a:bodyPr wrap="square" anchor="ctr" lIns="54864" rIns="54864"/>
                    <a:lstStyle/>
                    <a:p>
                      <a:pPr algn="l"/>
                      <a:r>
                        <a:rPr sz="900" b="1">
                          <a:solidFill>
                            <a:srgbClr val="FFFFFF"/>
                          </a:solidFill>
                          <a:latin typeface="Joost Medium"/>
                        </a:rPr>
                        <a:t>SCENARIO</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EXIT YR</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BUYER / EXIT $</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PROJECT IRR</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PROJECT EM</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CASE</a:t>
                      </a:r>
                    </a:p>
                  </a:txBody>
                  <a:tcPr marL="64008" marR="64008" marT="36576" marB="36576">
                    <a:solidFill>
                      <a:srgbClr val="0B163C"/>
                    </a:solidFill>
                  </a:tcPr>
                </a:tc>
              </a:tr>
              <a:tr h="411480">
                <a:tc>
                  <a:txBody>
                    <a:bodyPr wrap="square" anchor="ctr" lIns="54864" rIns="54864"/>
                    <a:lstStyle/>
                    <a:p>
                      <a:pPr algn="l"/>
                      <a:r>
                        <a:rPr sz="950" b="1">
                          <a:solidFill>
                            <a:srgbClr val="0B163C"/>
                          </a:solidFill>
                          <a:latin typeface="Gotham Book"/>
                        </a:rPr>
                        <a:t>1  Base Case</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Yr 10</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MF developer / $300 SF</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17.0%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3.71×</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BASE</a:t>
                      </a:r>
                    </a:p>
                  </a:txBody>
                  <a:tcPr marL="64008" marR="64008" marT="36576" marB="36576">
                    <a:solidFill>
                      <a:srgbClr val="FFFFFF"/>
                    </a:solidFill>
                  </a:tcPr>
                </a:tc>
              </a:tr>
              <a:tr h="411480">
                <a:tc>
                  <a:txBody>
                    <a:bodyPr wrap="square" anchor="ctr" lIns="54864" rIns="54864"/>
                    <a:lstStyle/>
                    <a:p>
                      <a:pPr algn="l"/>
                      <a:r>
                        <a:rPr sz="950" b="1">
                          <a:solidFill>
                            <a:srgbClr val="0B163C"/>
                          </a:solidFill>
                          <a:latin typeface="Gotham Book"/>
                        </a:rPr>
                        <a:t>2A  Yr 5 Land Sale</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Yr 5</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MF developer / $246 SF</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21.6%</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2.51×</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ACCELERATED</a:t>
                      </a:r>
                    </a:p>
                  </a:txBody>
                  <a:tcPr marL="64008" marR="64008" marT="36576" marB="36576">
                    <a:solidFill>
                      <a:srgbClr val="F4F2ED"/>
                    </a:solidFill>
                  </a:tcPr>
                </a:tc>
              </a:tr>
              <a:tr h="411480">
                <a:tc>
                  <a:txBody>
                    <a:bodyPr wrap="square" anchor="ctr" lIns="54864" rIns="54864"/>
                    <a:lstStyle/>
                    <a:p>
                      <a:pPr algn="l"/>
                      <a:r>
                        <a:rPr sz="950" b="1">
                          <a:solidFill>
                            <a:srgbClr val="0B163C"/>
                          </a:solidFill>
                          <a:latin typeface="Gotham Book"/>
                        </a:rPr>
                        <a:t>2B  Yr 5 REIT Sale</a:t>
                      </a:r>
                    </a:p>
                  </a:txBody>
                  <a:tcPr marL="64008" marR="64008" marT="36576" marB="36576">
                    <a:solidFill>
                      <a:srgbClr val="FFF8E0"/>
                    </a:solidFill>
                  </a:tcPr>
                </a:tc>
                <a:tc>
                  <a:txBody>
                    <a:bodyPr wrap="square" anchor="ctr" lIns="54864" rIns="54864"/>
                    <a:lstStyle/>
                    <a:p>
                      <a:pPr algn="ctr"/>
                      <a:r>
                        <a:rPr sz="950">
                          <a:solidFill>
                            <a:srgbClr val="0B163C"/>
                          </a:solidFill>
                          <a:latin typeface="Gotham Book"/>
                        </a:rPr>
                        <a:t>Yr 5</a:t>
                      </a:r>
                    </a:p>
                  </a:txBody>
                  <a:tcPr marL="64008" marR="64008" marT="36576" marB="36576">
                    <a:solidFill>
                      <a:srgbClr val="FFF8E0"/>
                    </a:solidFill>
                  </a:tcPr>
                </a:tc>
                <a:tc>
                  <a:txBody>
                    <a:bodyPr wrap="square" anchor="ctr" lIns="54864" rIns="54864"/>
                    <a:lstStyle/>
                    <a:p>
                      <a:pPr algn="l"/>
                      <a:r>
                        <a:rPr sz="950">
                          <a:solidFill>
                            <a:srgbClr val="0B163C"/>
                          </a:solidFill>
                          <a:latin typeface="Gotham Book"/>
                        </a:rPr>
                        <a:t>Institutional / 5.50% cap</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12.2%</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1.70×</a:t>
                      </a:r>
                    </a:p>
                  </a:txBody>
                  <a:tcPr marL="64008" marR="64008" marT="36576" marB="36576">
                    <a:solidFill>
                      <a:srgbClr val="FFF8E0"/>
                    </a:solidFill>
                  </a:tcPr>
                </a:tc>
                <a:tc>
                  <a:txBody>
                    <a:bodyPr wrap="square" anchor="ctr" lIns="54864" rIns="54864"/>
                    <a:lstStyle/>
                    <a:p>
                      <a:pPr algn="ctr"/>
                      <a:r>
                        <a:rPr sz="950">
                          <a:solidFill>
                            <a:srgbClr val="0B163C"/>
                          </a:solidFill>
                          <a:latin typeface="Gotham Book"/>
                        </a:rPr>
                        <a:t>DOWNSIDE</a:t>
                      </a:r>
                    </a:p>
                  </a:txBody>
                  <a:tcPr marL="64008" marR="64008" marT="36576" marB="36576">
                    <a:solidFill>
                      <a:srgbClr val="FFF8E0"/>
                    </a:solidFill>
                  </a:tcPr>
                </a:tc>
              </a:tr>
              <a:tr h="411480">
                <a:tc>
                  <a:txBody>
                    <a:bodyPr wrap="square" anchor="ctr" lIns="54864" rIns="54864"/>
                    <a:lstStyle/>
                    <a:p>
                      <a:pPr algn="l"/>
                      <a:r>
                        <a:rPr sz="950" b="1">
                          <a:solidFill>
                            <a:srgbClr val="0B163C"/>
                          </a:solidFill>
                          <a:latin typeface="Gotham Book"/>
                        </a:rPr>
                        <a:t>3A  CVS Parcel Sale</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Yr 7+10</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MF dev (CVS) + MF dev</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18.3%</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3.37×</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UPSIDE</a:t>
                      </a:r>
                    </a:p>
                  </a:txBody>
                  <a:tcPr marL="64008" marR="64008" marT="36576" marB="36576">
                    <a:solidFill>
                      <a:srgbClr val="F4F2ED"/>
                    </a:solidFill>
                  </a:tcPr>
                </a:tc>
              </a:tr>
              <a:tr h="411480">
                <a:tc>
                  <a:txBody>
                    <a:bodyPr wrap="square" anchor="ctr" lIns="54864" rIns="54864"/>
                    <a:lstStyle/>
                    <a:p>
                      <a:pPr algn="l"/>
                      <a:r>
                        <a:rPr sz="950" b="1">
                          <a:solidFill>
                            <a:srgbClr val="0B163C"/>
                          </a:solidFill>
                          <a:latin typeface="Gotham Book"/>
                        </a:rPr>
                        <a:t>3B  CVS Contribution</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Yr 10</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Ride-along dev equity</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18.5%</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4.25×</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UPSIDE</a:t>
                      </a:r>
                    </a:p>
                  </a:txBody>
                  <a:tcPr marL="64008" marR="64008" marT="36576" marB="36576">
                    <a:solidFill>
                      <a:srgbClr val="FFFFFF"/>
                    </a:solidFill>
                  </a:tcPr>
                </a:tc>
              </a:tr>
            </a:tbl>
          </a:graphicData>
        </a:graphic>
      </p:graphicFrame>
      <p:sp>
        <p:nvSpPr>
          <p:cNvPr id="11" name="Rectangle 10"/>
          <p:cNvSpPr/>
          <p:nvPr/>
        </p:nvSpPr>
        <p:spPr>
          <a:xfrm>
            <a:off x="548640" y="4937760"/>
            <a:ext cx="11091672" cy="50292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4937760"/>
            <a:ext cx="11091672" cy="502920"/>
          </a:xfrm>
          <a:prstGeom prst="rect">
            <a:avLst/>
          </a:prstGeom>
          <a:noFill/>
        </p:spPr>
        <p:txBody>
          <a:bodyPr wrap="square" lIns="36576" rIns="36576" tIns="18288" bIns="18288" anchor="ctr">
            <a:spAutoFit/>
          </a:bodyPr>
          <a:lstStyle/>
          <a:p>
            <a:pPr algn="ctr"/>
            <a:r>
              <a:rPr sz="1200" b="1" i="0">
                <a:solidFill>
                  <a:srgbClr val="FFFFFF"/>
                </a:solidFill>
                <a:latin typeface="Joost Medium"/>
              </a:rPr>
              <a:t>DOWNSIDE FOCUS  ·  Year 5 sale to institutional REIT @ 5.50% cap  →  12.2% Project IRR  ·  1.70× EM (gross / deal-level)</a:t>
            </a:r>
          </a:p>
        </p:txBody>
      </p:sp>
      <p:sp>
        <p:nvSpPr>
          <p:cNvPr id="13" name="TextBox 12"/>
          <p:cNvSpPr txBox="1"/>
          <p:nvPr/>
        </p:nvSpPr>
        <p:spPr>
          <a:xfrm>
            <a:off x="548640" y="55778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KEY TAKEAWAYS</a:t>
            </a:r>
          </a:p>
        </p:txBody>
      </p:sp>
      <p:sp>
        <p:nvSpPr>
          <p:cNvPr id="14" name="Rectangle 13"/>
          <p:cNvSpPr/>
          <p:nvPr/>
        </p:nvSpPr>
        <p:spPr>
          <a:xfrm>
            <a:off x="548640" y="58704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5897880"/>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Downside (5.50% cap REIT exit) returns a 12.2% deal-level IRR / 1.70× EM — anchored on disclosed 2024-25 Houston comps (see comp slide).</a:t>
            </a:r>
          </a:p>
        </p:txBody>
      </p:sp>
      <p:sp>
        <p:nvSpPr>
          <p:cNvPr id="16" name="TextBox 15"/>
          <p:cNvSpPr txBox="1"/>
          <p:nvPr/>
        </p:nvSpPr>
        <p:spPr>
          <a:xfrm>
            <a:off x="548640" y="6062472"/>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5.50% cap reflects the conservative end of disclosed Houston comps for this product type; 5.00% and 5.25% modeled as upside compression cases.</a:t>
            </a:r>
          </a:p>
        </p:txBody>
      </p:sp>
      <p:sp>
        <p:nvSpPr>
          <p:cNvPr id="17" name="TextBox 16"/>
          <p:cNvSpPr txBox="1"/>
          <p:nvPr/>
        </p:nvSpPr>
        <p:spPr>
          <a:xfrm>
            <a:off x="548640" y="6227064"/>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Upside scenarios (CVS parcel optionality) push deal-level EM to 4.25× without changing the base operating assumptions.</a:t>
            </a:r>
          </a:p>
        </p:txBody>
      </p:sp>
      <p:sp>
        <p:nvSpPr>
          <p:cNvPr id="18" name="TextBox 17"/>
          <p:cNvSpPr txBox="1"/>
          <p:nvPr/>
        </p:nvSpPr>
        <p:spPr>
          <a:xfrm>
            <a:off x="548640" y="6391656"/>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Detail on the downside walk-through, REIT buyer universe, comps, and cap-rate sensitivity follows on subsequent slides.</a:t>
            </a:r>
          </a:p>
        </p:txBody>
      </p:sp>
      <p:sp>
        <p:nvSpPr>
          <p:cNvPr id="19" name="TextBox 18"/>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20" name="TextBox 19"/>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21" name="TextBox 20"/>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10</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10-Year Hold  →  Land Sale to MF Developer @ $300/SF</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Continue operating through Year 10, then sell the assemblage to a multifamily developer at $300/SF.</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EXIT MECHANICS</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40280"/>
          <a:ext cx="4572000" cy="2560320"/>
        </p:xfrm>
        <a:graphic>
          <a:graphicData uri="http://schemas.openxmlformats.org/drawingml/2006/table">
            <a:tbl>
              <a:tblPr firstRow="1" bandRow="1">
                <a:tableStyleId>{5C22544A-7EE6-4342-B048-85BDC9FD1C3A}</a:tableStyleId>
              </a:tblPr>
              <a:tblGrid>
                <a:gridCol w="2194560"/>
                <a:gridCol w="2377440"/>
              </a:tblGrid>
              <a:tr h="256032">
                <a:tc>
                  <a:txBody>
                    <a:bodyPr wrap="square" anchor="ctr" lIns="54864" rIns="54864"/>
                    <a:lstStyle/>
                    <a:p>
                      <a:pPr algn="l"/>
                      <a:r>
                        <a:rPr sz="900" b="1">
                          <a:solidFill>
                            <a:srgbClr val="FFFFFF"/>
                          </a:solidFill>
                          <a:latin typeface="Joost Medium"/>
                        </a:rPr>
                        <a:t>Item</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Value</a:t>
                      </a:r>
                    </a:p>
                  </a:txBody>
                  <a:tcPr marL="64008" marR="64008" marT="36576" marB="36576">
                    <a:solidFill>
                      <a:srgbClr val="0B163C"/>
                    </a:solidFill>
                  </a:tcPr>
                </a:tc>
              </a:tr>
              <a:tr h="256032">
                <a:tc>
                  <a:txBody>
                    <a:bodyPr wrap="square" anchor="ctr" lIns="54864" rIns="54864"/>
                    <a:lstStyle/>
                    <a:p>
                      <a:pPr algn="l"/>
                      <a:r>
                        <a:rPr sz="950" b="1">
                          <a:solidFill>
                            <a:srgbClr val="0B163C"/>
                          </a:solidFill>
                          <a:latin typeface="Gotham Book"/>
                        </a:rPr>
                        <a:t>Sale Year</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Year 10</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Exit Land $/SF</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$300</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Gross Sale Price</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$59,328,600</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Land Appreciation vs Basis</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+86.86%</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Implied Cap (Yr 10 NOI)</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3.85%</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Disposition Cost (2%)</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($1,186,572)</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Loan Payoff (Y10)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($21,680,998)</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Refi Cash-Out (Y5)</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+$3,959,494 (LP share)</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Net Sale Proceeds</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$36,461,030</a:t>
                      </a:r>
                    </a:p>
                  </a:txBody>
                  <a:tcPr marL="64008" marR="64008" marT="36576" marB="36576">
                    <a:solidFill>
                      <a:srgbClr val="FFFFFF"/>
                    </a:solidFill>
                  </a:tcPr>
                </a:tc>
              </a:tr>
            </a:tbl>
          </a:graphicData>
        </a:graphic>
      </p:graphicFrame>
      <p:sp>
        <p:nvSpPr>
          <p:cNvPr id="11" name="TextBox 10"/>
          <p:cNvSpPr txBox="1"/>
          <p:nvPr/>
        </p:nvSpPr>
        <p:spPr>
          <a:xfrm>
            <a:off x="5120640" y="1920240"/>
            <a:ext cx="6400800" cy="274320"/>
          </a:xfrm>
          <a:prstGeom prst="rect">
            <a:avLst/>
          </a:prstGeom>
          <a:noFill/>
        </p:spPr>
        <p:txBody>
          <a:bodyPr wrap="square" lIns="36576" rIns="36576" tIns="18288" bIns="18288">
            <a:spAutoFit/>
          </a:bodyPr>
          <a:lstStyle/>
          <a:p>
            <a:pPr algn="l"/>
            <a:r>
              <a:rPr sz="1000" b="1" i="0">
                <a:solidFill>
                  <a:srgbClr val="0B163C"/>
                </a:solidFill>
                <a:latin typeface="Joost Medium"/>
              </a:rPr>
              <a:t>PROJECT (DEAL-LEVEL) RETURNS</a:t>
            </a:r>
          </a:p>
        </p:txBody>
      </p:sp>
      <p:sp>
        <p:nvSpPr>
          <p:cNvPr id="12" name="Rectangle 11"/>
          <p:cNvSpPr/>
          <p:nvPr/>
        </p:nvSpPr>
        <p:spPr>
          <a:xfrm>
            <a:off x="5120640" y="2212848"/>
            <a:ext cx="6519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3" name="Table 12"/>
          <p:cNvGraphicFramePr>
            <a:graphicFrameLocks noGrp="1"/>
          </p:cNvGraphicFramePr>
          <p:nvPr/>
        </p:nvGraphicFramePr>
        <p:xfrm>
          <a:off x="5120640" y="2240280"/>
          <a:ext cx="6519671" cy="2340864"/>
        </p:xfrm>
        <a:graphic>
          <a:graphicData uri="http://schemas.openxmlformats.org/drawingml/2006/table">
            <a:tbl>
              <a:tblPr firstRow="1" bandRow="1">
                <a:tableStyleId>{5C22544A-7EE6-4342-B048-85BDC9FD1C3A}</a:tableStyleId>
              </a:tblPr>
              <a:tblGrid>
                <a:gridCol w="2743200"/>
                <a:gridCol w="1874519"/>
              </a:tblGrid>
              <a:tr h="292608">
                <a:tc>
                  <a:txBody>
                    <a:bodyPr wrap="square" anchor="ctr" lIns="54864" rIns="54864"/>
                    <a:lstStyle/>
                    <a:p>
                      <a:pPr algn="l"/>
                      <a:r>
                        <a:rPr sz="900" b="1">
                          <a:solidFill>
                            <a:srgbClr val="FFFFFF"/>
                          </a:solidFill>
                          <a:latin typeface="Joost Medium"/>
                        </a:rPr>
                        <a:t>Metric</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Project (Gross)</a:t>
                      </a:r>
                    </a:p>
                  </a:txBody>
                  <a:tcPr marL="64008" marR="64008" marT="36576" marB="36576">
                    <a:solidFill>
                      <a:srgbClr val="0B163C"/>
                    </a:solidFill>
                  </a:tcPr>
                </a:tc>
              </a:tr>
              <a:tr h="292608">
                <a:tc>
                  <a:txBody>
                    <a:bodyPr wrap="square" anchor="ctr" lIns="54864" rIns="54864"/>
                    <a:lstStyle/>
                    <a:p>
                      <a:pPr algn="l"/>
                      <a:r>
                        <a:rPr sz="950" b="1">
                          <a:solidFill>
                            <a:srgbClr val="0B163C"/>
                          </a:solidFill>
                          <a:latin typeface="Gotham Book"/>
                        </a:rPr>
                        <a:t>IRR</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17.0%</a:t>
                      </a:r>
                    </a:p>
                  </a:txBody>
                  <a:tcPr marL="64008" marR="64008" marT="36576" marB="36576">
                    <a:solidFill>
                      <a:srgbClr val="FFFFFF"/>
                    </a:solidFill>
                  </a:tcPr>
                </a:tc>
              </a:tr>
              <a:tr h="292608">
                <a:tc>
                  <a:txBody>
                    <a:bodyPr wrap="square" anchor="ctr" lIns="54864" rIns="54864"/>
                    <a:lstStyle/>
                    <a:p>
                      <a:pPr algn="l"/>
                      <a:r>
                        <a:rPr sz="950" b="1">
                          <a:solidFill>
                            <a:srgbClr val="0B163C"/>
                          </a:solidFill>
                          <a:latin typeface="Gotham Book"/>
                        </a:rPr>
                        <a:t>Equity Multiple</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3.71×</a:t>
                      </a:r>
                    </a:p>
                  </a:txBody>
                  <a:tcPr marL="64008" marR="64008" marT="36576" marB="36576">
                    <a:solidFill>
                      <a:srgbClr val="F4F2ED"/>
                    </a:solidFill>
                  </a:tcPr>
                </a:tc>
              </a:tr>
              <a:tr h="292608">
                <a:tc>
                  <a:txBody>
                    <a:bodyPr wrap="square" anchor="ctr" lIns="54864" rIns="54864"/>
                    <a:lstStyle/>
                    <a:p>
                      <a:pPr algn="l"/>
                      <a:r>
                        <a:rPr sz="950" b="1">
                          <a:solidFill>
                            <a:srgbClr val="0B163C"/>
                          </a:solidFill>
                          <a:latin typeface="Gotham Book"/>
                        </a:rPr>
                        <a:t>Avg Cash-on-Cash</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9.0%</a:t>
                      </a:r>
                    </a:p>
                  </a:txBody>
                  <a:tcPr marL="64008" marR="64008" marT="36576" marB="36576">
                    <a:solidFill>
                      <a:srgbClr val="FFFFFF"/>
                    </a:solidFill>
                  </a:tcPr>
                </a:tc>
              </a:tr>
              <a:tr h="292608">
                <a:tc>
                  <a:txBody>
                    <a:bodyPr wrap="square" anchor="ctr" lIns="54864" rIns="54864"/>
                    <a:lstStyle/>
                    <a:p>
                      <a:pPr algn="l"/>
                      <a:r>
                        <a:rPr sz="950" b="1">
                          <a:solidFill>
                            <a:srgbClr val="0B163C"/>
                          </a:solidFill>
                          <a:latin typeface="Gotham Book"/>
                        </a:rPr>
                        <a:t>Y1 Cash-on-Cash</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6.0%</a:t>
                      </a:r>
                    </a:p>
                  </a:txBody>
                  <a:tcPr marL="64008" marR="64008" marT="36576" marB="36576">
                    <a:solidFill>
                      <a:srgbClr val="F4F2ED"/>
                    </a:solidFill>
                  </a:tcPr>
                </a:tc>
              </a:tr>
              <a:tr h="292608">
                <a:tc>
                  <a:txBody>
                    <a:bodyPr wrap="square" anchor="ctr" lIns="54864" rIns="54864"/>
                    <a:lstStyle/>
                    <a:p>
                      <a:pPr algn="l"/>
                      <a:r>
                        <a:rPr sz="950" b="1">
                          <a:solidFill>
                            <a:srgbClr val="0B163C"/>
                          </a:solidFill>
                          <a:latin typeface="Gotham Book"/>
                        </a:rPr>
                        <a:t>Equity Returned (pre-exit)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90.2%</a:t>
                      </a:r>
                    </a:p>
                  </a:txBody>
                  <a:tcPr marL="64008" marR="64008" marT="36576" marB="36576">
                    <a:solidFill>
                      <a:srgbClr val="FFFFFF"/>
                    </a:solidFill>
                  </a:tcPr>
                </a:tc>
              </a:tr>
            </a:tbl>
          </a:graphicData>
        </a:graphic>
      </p:graphicFrame>
      <p:sp>
        <p:nvSpPr>
          <p:cNvPr id="14" name="TextBox 13"/>
          <p:cNvSpPr txBox="1"/>
          <p:nvPr/>
        </p:nvSpPr>
        <p:spPr>
          <a:xfrm>
            <a:off x="548640" y="475488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10-YEAR PROJECT CASH FLOW  ($000s)</a:t>
            </a:r>
          </a:p>
        </p:txBody>
      </p:sp>
      <p:sp>
        <p:nvSpPr>
          <p:cNvPr id="15" name="Rectangle 14"/>
          <p:cNvSpPr/>
          <p:nvPr/>
        </p:nvSpPr>
        <p:spPr>
          <a:xfrm>
            <a:off x="548640" y="504748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6" name="Table 15"/>
          <p:cNvGraphicFramePr>
            <a:graphicFrameLocks noGrp="1"/>
          </p:cNvGraphicFramePr>
          <p:nvPr/>
        </p:nvGraphicFramePr>
        <p:xfrm>
          <a:off x="548640" y="5074920"/>
          <a:ext cx="11091670" cy="1371600"/>
        </p:xfrm>
        <a:graphic>
          <a:graphicData uri="http://schemas.openxmlformats.org/drawingml/2006/table">
            <a:tbl>
              <a:tblPr firstRow="1" bandRow="1">
                <a:tableStyleId>{5C22544A-7EE6-4342-B048-85BDC9FD1C3A}</a:tableStyleId>
              </a:tblPr>
              <a:tblGrid>
                <a:gridCol w="1371600"/>
                <a:gridCol w="972007"/>
                <a:gridCol w="972007"/>
                <a:gridCol w="972007"/>
                <a:gridCol w="972007"/>
                <a:gridCol w="972007"/>
                <a:gridCol w="972007"/>
                <a:gridCol w="972007"/>
                <a:gridCol w="972007"/>
                <a:gridCol w="972007"/>
                <a:gridCol w="972007"/>
              </a:tblGrid>
              <a:tr h="170000">
                <a:tc>
                  <a:txBody>
                    <a:bodyPr wrap="square" anchor="ctr" lIns="54864" rIns="54864"/>
                    <a:lstStyle/>
                    <a:p>
                      <a:pPr algn="l"/>
                      <a:r>
                        <a:rPr sz="800" b="1">
                          <a:solidFill>
                            <a:srgbClr val="FFFFFF"/>
                          </a:solidFill>
                          <a:latin typeface="Joost Medium"/>
                        </a:rPr>
                        <a:t>Year</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Y1</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Y2</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Y3</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Y4</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Y5</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Y6</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Y7</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Y8</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Y9</a:t>
                      </a:r>
                    </a:p>
                  </a:txBody>
                  <a:tcPr marL="64008" marR="64008" marT="18288" marB="18288">
                    <a:solidFill>
                      <a:srgbClr val="0B163C"/>
                    </a:solidFill>
                  </a:tcPr>
                </a:tc>
                <a:tc>
                  <a:txBody>
                    <a:bodyPr wrap="square" anchor="ctr" lIns="54864" rIns="54864"/>
                    <a:lstStyle/>
                    <a:p>
                      <a:pPr algn="r"/>
                      <a:r>
                        <a:rPr sz="800" b="1">
                          <a:solidFill>
                            <a:srgbClr val="FFFFFF"/>
                          </a:solidFill>
                          <a:latin typeface="Joost Medium"/>
                        </a:rPr>
                        <a:t>Y10</a:t>
                      </a:r>
                    </a:p>
                  </a:txBody>
                  <a:tcPr marL="64008" marR="64008" marT="18288" marB="18288">
                    <a:solidFill>
                      <a:srgbClr val="0B163C"/>
                    </a:solidFill>
                  </a:tcPr>
                </a:tc>
              </a:tr>
              <a:tr h="170000">
                <a:tc>
                  <a:txBody>
                    <a:bodyPr wrap="square" anchor="ctr" lIns="54864" rIns="54864"/>
                    <a:lstStyle/>
                    <a:p>
                      <a:pPr algn="l"/>
                      <a:r>
                        <a:rPr sz="750" b="1">
                          <a:solidFill>
                            <a:srgbClr val="0B163C"/>
                          </a:solidFill>
                          <a:latin typeface="Gotham Book"/>
                        </a:rPr>
                        <a:t>NOI</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$1,887</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$1,895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$2,015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$2,009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$2,084</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$2,098</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$2,222</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$2,233</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$2,202</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$2,286</a:t>
                      </a:r>
                    </a:p>
                  </a:txBody>
                  <a:tcPr marL="64008" marR="64008" marT="18288" marB="18288">
                    <a:solidFill>
                      <a:srgbClr val="FFFFFF"/>
                    </a:solidFill>
                  </a:tcPr>
                </a:tc>
              </a:tr>
              <a:tr h="170000">
                <a:tc>
                  <a:txBody>
                    <a:bodyPr wrap="square" anchor="ctr" lIns="54864" rIns="54864"/>
                    <a:lstStyle/>
                    <a:p>
                      <a:pPr algn="l"/>
                      <a:r>
                        <a:rPr sz="750" b="1">
                          <a:solidFill>
                            <a:srgbClr val="0B163C"/>
                          </a:solidFill>
                          <a:latin typeface="Gotham Book"/>
                        </a:rPr>
                        <a:t>CapEx Reserve</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($36)</a:t>
                      </a:r>
                    </a:p>
                  </a:txBody>
                  <a:tcPr marL="64008" marR="64008" marT="18288" marB="18288">
                    <a:solidFill>
                      <a:srgbClr val="FFFFFF"/>
                    </a:solidFill>
                  </a:tcPr>
                </a:tc>
              </a:tr>
              <a:tr h="170000">
                <a:tc>
                  <a:txBody>
                    <a:bodyPr wrap="square" anchor="ctr" lIns="54864" rIns="54864"/>
                    <a:lstStyle/>
                    <a:p>
                      <a:pPr algn="l"/>
                      <a:r>
                        <a:rPr sz="750" b="1">
                          <a:solidFill>
                            <a:srgbClr val="0B163C"/>
                          </a:solidFill>
                          <a:latin typeface="Gotham Book"/>
                        </a:rPr>
                        <a:t>Debt Svc</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($1,073)</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($1,073)</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($1,329)</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($1,329)</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($1,329)</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($1,137)</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($1,137)</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($1,465)</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($1,465)</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($1,465)</a:t>
                      </a:r>
                    </a:p>
                  </a:txBody>
                  <a:tcPr marL="64008" marR="64008" marT="18288" marB="18288">
                    <a:solidFill>
                      <a:srgbClr val="F4F2ED"/>
                    </a:solidFill>
                  </a:tcPr>
                </a:tc>
              </a:tr>
              <a:tr h="170000">
                <a:tc>
                  <a:txBody>
                    <a:bodyPr wrap="square" anchor="ctr" lIns="54864" rIns="54864"/>
                    <a:lstStyle/>
                    <a:p>
                      <a:pPr algn="l"/>
                      <a:r>
                        <a:rPr sz="750" b="1">
                          <a:solidFill>
                            <a:srgbClr val="0B163C"/>
                          </a:solidFill>
                          <a:latin typeface="Gotham Book"/>
                        </a:rPr>
                        <a:t>Op CF</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$779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$786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$650</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$645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$720</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$925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$1,049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$732</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$701</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$785</a:t>
                      </a:r>
                    </a:p>
                  </a:txBody>
                  <a:tcPr marL="64008" marR="64008" marT="18288" marB="18288">
                    <a:solidFill>
                      <a:srgbClr val="FFFFFF"/>
                    </a:solidFill>
                  </a:tcPr>
                </a:tc>
              </a:tr>
              <a:tr h="170000">
                <a:tc>
                  <a:txBody>
                    <a:bodyPr wrap="square" anchor="ctr" lIns="54864" rIns="54864"/>
                    <a:lstStyle/>
                    <a:p>
                      <a:pPr algn="l"/>
                      <a:r>
                        <a:rPr sz="750" b="1">
                          <a:solidFill>
                            <a:srgbClr val="0B163C"/>
                          </a:solidFill>
                          <a:latin typeface="Gotham Book"/>
                        </a:rPr>
                        <a:t>Refi/Exit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$3,959</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750">
                          <a:solidFill>
                            <a:srgbClr val="0B163C"/>
                          </a:solidFill>
                          <a:latin typeface="Gotham Book"/>
                        </a:rPr>
                        <a:t>$36,461</a:t>
                      </a:r>
                    </a:p>
                  </a:txBody>
                  <a:tcPr marL="64008" marR="64008" marT="18288" marB="18288">
                    <a:solidFill>
                      <a:srgbClr val="F4F2ED"/>
                    </a:solidFill>
                  </a:tcPr>
                </a:tc>
              </a:tr>
              <a:tr h="170000">
                <a:tc>
                  <a:txBody>
                    <a:bodyPr wrap="square" anchor="ctr" lIns="54864" rIns="54864"/>
                    <a:lstStyle/>
                    <a:p>
                      <a:pPr algn="l"/>
                      <a:r>
                        <a:rPr sz="750" b="1">
                          <a:solidFill>
                            <a:srgbClr val="0B163C"/>
                          </a:solidFill>
                          <a:latin typeface="Gotham Book"/>
                        </a:rPr>
                        <a:t>Total CF</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$779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$786</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$650</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$645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$4,679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$925</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$1,049</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$732</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$701</a:t>
                      </a:r>
                    </a:p>
                  </a:txBody>
                  <a:tcPr marL="64008" marR="64008" marT="18288" marB="18288">
                    <a:solidFill>
                      <a:srgbClr val="FFFFFF"/>
                    </a:solidFill>
                  </a:tcPr>
                </a:tc>
                <a:tc>
                  <a:txBody>
                    <a:bodyPr wrap="square" anchor="ctr" lIns="54864" rIns="54864"/>
                    <a:lstStyle/>
                    <a:p>
                      <a:pPr algn="r"/>
                      <a:r>
                        <a:rPr sz="750">
                          <a:solidFill>
                            <a:srgbClr val="0B163C"/>
                          </a:solidFill>
                          <a:latin typeface="Gotham Book"/>
                        </a:rPr>
                        <a:t>$37,246</a:t>
                      </a:r>
                    </a:p>
                  </a:txBody>
                  <a:tcPr marL="64008" marR="64008" marT="18288" marB="18288">
                    <a:solidFill>
                      <a:srgbClr val="FFFFFF"/>
                    </a:solidFill>
                  </a:tcPr>
                </a:tc>
              </a:tr>
            </a:tbl>
          </a:graphicData>
        </a:graphic>
      </p:graphicFrame>
      <p:sp>
        <p:nvSpPr>
          <p:cNvPr id="17" name="TextBox 16"/>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8" name="TextBox 17"/>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19" name="TextBox 18"/>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11</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5-Year Hold  →  Land Sale to MF Developer @ $246/SF</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Sell the assemblage in Year 5 to a multifamily developer.  Pricing solves to a 20% IRR / 2.5× target.</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EXIT MECHANICS</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40280"/>
          <a:ext cx="4572000" cy="2304288"/>
        </p:xfrm>
        <a:graphic>
          <a:graphicData uri="http://schemas.openxmlformats.org/drawingml/2006/table">
            <a:tbl>
              <a:tblPr firstRow="1" bandRow="1">
                <a:tableStyleId>{5C22544A-7EE6-4342-B048-85BDC9FD1C3A}</a:tableStyleId>
              </a:tblPr>
              <a:tblGrid>
                <a:gridCol w="2194560"/>
                <a:gridCol w="2377440"/>
              </a:tblGrid>
              <a:tr h="256032">
                <a:tc>
                  <a:txBody>
                    <a:bodyPr wrap="square" anchor="ctr" lIns="54864" rIns="54864"/>
                    <a:lstStyle/>
                    <a:p>
                      <a:pPr algn="l"/>
                      <a:r>
                        <a:rPr sz="900" b="1">
                          <a:solidFill>
                            <a:srgbClr val="FFFFFF"/>
                          </a:solidFill>
                          <a:latin typeface="Joost Medium"/>
                        </a:rPr>
                        <a:t>Item</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Value</a:t>
                      </a:r>
                    </a:p>
                  </a:txBody>
                  <a:tcPr marL="64008" marR="64008" marT="36576" marB="36576">
                    <a:solidFill>
                      <a:srgbClr val="0B163C"/>
                    </a:solidFill>
                  </a:tcPr>
                </a:tc>
              </a:tr>
              <a:tr h="256032">
                <a:tc>
                  <a:txBody>
                    <a:bodyPr wrap="square" anchor="ctr" lIns="54864" rIns="54864"/>
                    <a:lstStyle/>
                    <a:p>
                      <a:pPr algn="l"/>
                      <a:r>
                        <a:rPr sz="950" b="1">
                          <a:solidFill>
                            <a:srgbClr val="0B163C"/>
                          </a:solidFill>
                          <a:latin typeface="Gotham Book"/>
                        </a:rPr>
                        <a:t>Sale Year</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Year 5</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Exit Land $/SF</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$246</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Gross Sale Price</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$48,649,452</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Land Appreciation vs Basis</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+53.23%</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Implied Cap (Yr 5 NOI)</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4.28%</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Disposition Cost (2%)</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($972,989)</a:t>
                      </a:r>
                    </a:p>
                  </a:txBody>
                  <a:tcPr marL="64008" marR="64008" marT="36576" marB="36576">
                    <a:solidFill>
                      <a:srgbClr val="F4F2ED"/>
                    </a:solidFill>
                  </a:tcPr>
                </a:tc>
              </a:tr>
              <a:tr h="256032">
                <a:tc>
                  <a:txBody>
                    <a:bodyPr wrap="square" anchor="ctr" lIns="54864" rIns="54864"/>
                    <a:lstStyle/>
                    <a:p>
                      <a:pPr algn="l"/>
                      <a:r>
                        <a:rPr sz="950" b="1">
                          <a:solidFill>
                            <a:srgbClr val="0B163C"/>
                          </a:solidFill>
                          <a:latin typeface="Gotham Book"/>
                        </a:rPr>
                        <a:t>Loan Payoff (Y5, no refi)</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($18,666,665)</a:t>
                      </a:r>
                    </a:p>
                  </a:txBody>
                  <a:tcPr marL="64008" marR="64008" marT="36576" marB="36576">
                    <a:solidFill>
                      <a:srgbClr val="FFFFFF"/>
                    </a:solidFill>
                  </a:tcPr>
                </a:tc>
              </a:tr>
              <a:tr h="256032">
                <a:tc>
                  <a:txBody>
                    <a:bodyPr wrap="square" anchor="ctr" lIns="54864" rIns="54864"/>
                    <a:lstStyle/>
                    <a:p>
                      <a:pPr algn="l"/>
                      <a:r>
                        <a:rPr sz="950" b="1">
                          <a:solidFill>
                            <a:srgbClr val="0B163C"/>
                          </a:solidFill>
                          <a:latin typeface="Gotham Book"/>
                        </a:rPr>
                        <a:t>Net Sale Proceeds</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$29,009,798</a:t>
                      </a:r>
                    </a:p>
                  </a:txBody>
                  <a:tcPr marL="64008" marR="64008" marT="36576" marB="36576">
                    <a:solidFill>
                      <a:srgbClr val="F4F2ED"/>
                    </a:solidFill>
                  </a:tcPr>
                </a:tc>
              </a:tr>
            </a:tbl>
          </a:graphicData>
        </a:graphic>
      </p:graphicFrame>
      <p:sp>
        <p:nvSpPr>
          <p:cNvPr id="11" name="TextBox 10"/>
          <p:cNvSpPr txBox="1"/>
          <p:nvPr/>
        </p:nvSpPr>
        <p:spPr>
          <a:xfrm>
            <a:off x="5120640" y="1920240"/>
            <a:ext cx="6400800" cy="274320"/>
          </a:xfrm>
          <a:prstGeom prst="rect">
            <a:avLst/>
          </a:prstGeom>
          <a:noFill/>
        </p:spPr>
        <p:txBody>
          <a:bodyPr wrap="square" lIns="36576" rIns="36576" tIns="18288" bIns="18288">
            <a:spAutoFit/>
          </a:bodyPr>
          <a:lstStyle/>
          <a:p>
            <a:pPr algn="l"/>
            <a:r>
              <a:rPr sz="1000" b="1" i="0">
                <a:solidFill>
                  <a:srgbClr val="0B163C"/>
                </a:solidFill>
                <a:latin typeface="Joost Medium"/>
              </a:rPr>
              <a:t>PROJECT (DEAL-LEVEL) RETURNS</a:t>
            </a:r>
          </a:p>
        </p:txBody>
      </p:sp>
      <p:sp>
        <p:nvSpPr>
          <p:cNvPr id="12" name="Rectangle 11"/>
          <p:cNvSpPr/>
          <p:nvPr/>
        </p:nvSpPr>
        <p:spPr>
          <a:xfrm>
            <a:off x="5120640" y="2212848"/>
            <a:ext cx="6519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3" name="Table 12"/>
          <p:cNvGraphicFramePr>
            <a:graphicFrameLocks noGrp="1"/>
          </p:cNvGraphicFramePr>
          <p:nvPr/>
        </p:nvGraphicFramePr>
        <p:xfrm>
          <a:off x="5120640" y="2240280"/>
          <a:ext cx="6519671" cy="2048256"/>
        </p:xfrm>
        <a:graphic>
          <a:graphicData uri="http://schemas.openxmlformats.org/drawingml/2006/table">
            <a:tbl>
              <a:tblPr firstRow="1" bandRow="1">
                <a:tableStyleId>{5C22544A-7EE6-4342-B048-85BDC9FD1C3A}</a:tableStyleId>
              </a:tblPr>
              <a:tblGrid>
                <a:gridCol w="2743200"/>
                <a:gridCol w="1874519"/>
              </a:tblGrid>
              <a:tr h="292608">
                <a:tc>
                  <a:txBody>
                    <a:bodyPr wrap="square" anchor="ctr" lIns="54864" rIns="54864"/>
                    <a:lstStyle/>
                    <a:p>
                      <a:pPr algn="l"/>
                      <a:r>
                        <a:rPr sz="900" b="1">
                          <a:solidFill>
                            <a:srgbClr val="FFFFFF"/>
                          </a:solidFill>
                          <a:latin typeface="Joost Medium"/>
                        </a:rPr>
                        <a:t>Metric</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Project (Gross)</a:t>
                      </a:r>
                    </a:p>
                  </a:txBody>
                  <a:tcPr marL="64008" marR="64008" marT="36576" marB="36576">
                    <a:solidFill>
                      <a:srgbClr val="0B163C"/>
                    </a:solidFill>
                  </a:tcPr>
                </a:tc>
              </a:tr>
              <a:tr h="292608">
                <a:tc>
                  <a:txBody>
                    <a:bodyPr wrap="square" anchor="ctr" lIns="54864" rIns="54864"/>
                    <a:lstStyle/>
                    <a:p>
                      <a:pPr algn="l"/>
                      <a:r>
                        <a:rPr sz="950" b="1">
                          <a:solidFill>
                            <a:srgbClr val="0B163C"/>
                          </a:solidFill>
                          <a:latin typeface="Gotham Book"/>
                        </a:rPr>
                        <a:t>IRR</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21.6%</a:t>
                      </a:r>
                    </a:p>
                  </a:txBody>
                  <a:tcPr marL="64008" marR="64008" marT="36576" marB="36576">
                    <a:solidFill>
                      <a:srgbClr val="FFFFFF"/>
                    </a:solidFill>
                  </a:tcPr>
                </a:tc>
              </a:tr>
              <a:tr h="292608">
                <a:tc>
                  <a:txBody>
                    <a:bodyPr wrap="square" anchor="ctr" lIns="54864" rIns="54864"/>
                    <a:lstStyle/>
                    <a:p>
                      <a:pPr algn="l"/>
                      <a:r>
                        <a:rPr sz="950" b="1">
                          <a:solidFill>
                            <a:srgbClr val="0B163C"/>
                          </a:solidFill>
                          <a:latin typeface="Gotham Book"/>
                        </a:rPr>
                        <a:t>Equity Multiple</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2.51×</a:t>
                      </a:r>
                    </a:p>
                  </a:txBody>
                  <a:tcPr marL="64008" marR="64008" marT="36576" marB="36576">
                    <a:solidFill>
                      <a:srgbClr val="F4F2ED"/>
                    </a:solidFill>
                  </a:tcPr>
                </a:tc>
              </a:tr>
              <a:tr h="292608">
                <a:tc>
                  <a:txBody>
                    <a:bodyPr wrap="square" anchor="ctr" lIns="54864" rIns="54864"/>
                    <a:lstStyle/>
                    <a:p>
                      <a:pPr algn="l"/>
                      <a:r>
                        <a:rPr sz="950" b="1">
                          <a:solidFill>
                            <a:srgbClr val="0B163C"/>
                          </a:solidFill>
                          <a:latin typeface="Gotham Book"/>
                        </a:rPr>
                        <a:t>Y1 Cash-on-Cash</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6.0%</a:t>
                      </a:r>
                    </a:p>
                  </a:txBody>
                  <a:tcPr marL="64008" marR="64008" marT="36576" marB="36576">
                    <a:solidFill>
                      <a:srgbClr val="FFFFFF"/>
                    </a:solidFill>
                  </a:tcPr>
                </a:tc>
              </a:tr>
              <a:tr h="292608">
                <a:tc>
                  <a:txBody>
                    <a:bodyPr wrap="square" anchor="ctr" lIns="54864" rIns="54864"/>
                    <a:lstStyle/>
                    <a:p>
                      <a:pPr algn="l"/>
                      <a:r>
                        <a:rPr sz="950" b="1">
                          <a:solidFill>
                            <a:srgbClr val="0B163C"/>
                          </a:solidFill>
                          <a:latin typeface="Gotham Book"/>
                        </a:rPr>
                        <a:t>Avg Cash-on-Cash (5-yr)</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5.5%</a:t>
                      </a:r>
                    </a:p>
                  </a:txBody>
                  <a:tcPr marL="64008" marR="64008" marT="36576" marB="36576">
                    <a:solidFill>
                      <a:srgbClr val="F4F2ED"/>
                    </a:solidFill>
                  </a:tcPr>
                </a:tc>
              </a:tr>
            </a:tbl>
          </a:graphicData>
        </a:graphic>
      </p:graphicFrame>
      <p:sp>
        <p:nvSpPr>
          <p:cNvPr id="14" name="TextBox 13"/>
          <p:cNvSpPr txBox="1"/>
          <p:nvPr/>
        </p:nvSpPr>
        <p:spPr>
          <a:xfrm>
            <a:off x="548640" y="461772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5-YEAR PROJECT CASH FLOW  ($000s)</a:t>
            </a:r>
          </a:p>
        </p:txBody>
      </p:sp>
      <p:sp>
        <p:nvSpPr>
          <p:cNvPr id="15" name="Rectangle 14"/>
          <p:cNvSpPr/>
          <p:nvPr/>
        </p:nvSpPr>
        <p:spPr>
          <a:xfrm>
            <a:off x="548640" y="491032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6" name="Table 15"/>
          <p:cNvGraphicFramePr>
            <a:graphicFrameLocks noGrp="1"/>
          </p:cNvGraphicFramePr>
          <p:nvPr/>
        </p:nvGraphicFramePr>
        <p:xfrm>
          <a:off x="548640" y="4983480"/>
          <a:ext cx="11091672" cy="1481328"/>
        </p:xfrm>
        <a:graphic>
          <a:graphicData uri="http://schemas.openxmlformats.org/drawingml/2006/table">
            <a:tbl>
              <a:tblPr firstRow="1" bandRow="1">
                <a:tableStyleId>{5C22544A-7EE6-4342-B048-85BDC9FD1C3A}</a:tableStyleId>
              </a:tblPr>
              <a:tblGrid>
                <a:gridCol w="1371600"/>
                <a:gridCol w="1947672"/>
                <a:gridCol w="1947672"/>
                <a:gridCol w="1947672"/>
                <a:gridCol w="1947672"/>
                <a:gridCol w="1929384"/>
              </a:tblGrid>
              <a:tr h="170000">
                <a:tc>
                  <a:txBody>
                    <a:bodyPr wrap="square" anchor="ctr" lIns="54864" rIns="54864"/>
                    <a:lstStyle/>
                    <a:p>
                      <a:pPr algn="l"/>
                      <a:r>
                        <a:rPr sz="900" b="1">
                          <a:solidFill>
                            <a:srgbClr val="FFFFFF"/>
                          </a:solidFill>
                          <a:latin typeface="Joost Medium"/>
                        </a:rPr>
                        <a:t>Year</a:t>
                      </a:r>
                    </a:p>
                  </a:txBody>
                  <a:tcPr marL="64008" marR="64008" marT="18288" marB="18288">
                    <a:solidFill>
                      <a:srgbClr val="0B163C"/>
                    </a:solidFill>
                  </a:tcPr>
                </a:tc>
                <a:tc>
                  <a:txBody>
                    <a:bodyPr wrap="square" anchor="ctr" lIns="54864" rIns="54864"/>
                    <a:lstStyle/>
                    <a:p>
                      <a:pPr algn="r"/>
                      <a:r>
                        <a:rPr sz="900" b="1">
                          <a:solidFill>
                            <a:srgbClr val="FFFFFF"/>
                          </a:solidFill>
                          <a:latin typeface="Joost Medium"/>
                        </a:rPr>
                        <a:t>Y1</a:t>
                      </a:r>
                    </a:p>
                  </a:txBody>
                  <a:tcPr marL="64008" marR="64008" marT="18288" marB="18288">
                    <a:solidFill>
                      <a:srgbClr val="0B163C"/>
                    </a:solidFill>
                  </a:tcPr>
                </a:tc>
                <a:tc>
                  <a:txBody>
                    <a:bodyPr wrap="square" anchor="ctr" lIns="54864" rIns="54864"/>
                    <a:lstStyle/>
                    <a:p>
                      <a:pPr algn="r"/>
                      <a:r>
                        <a:rPr sz="900" b="1">
                          <a:solidFill>
                            <a:srgbClr val="FFFFFF"/>
                          </a:solidFill>
                          <a:latin typeface="Joost Medium"/>
                        </a:rPr>
                        <a:t>Y2</a:t>
                      </a:r>
                    </a:p>
                  </a:txBody>
                  <a:tcPr marL="64008" marR="64008" marT="18288" marB="18288">
                    <a:solidFill>
                      <a:srgbClr val="0B163C"/>
                    </a:solidFill>
                  </a:tcPr>
                </a:tc>
                <a:tc>
                  <a:txBody>
                    <a:bodyPr wrap="square" anchor="ctr" lIns="54864" rIns="54864"/>
                    <a:lstStyle/>
                    <a:p>
                      <a:pPr algn="r"/>
                      <a:r>
                        <a:rPr sz="900" b="1">
                          <a:solidFill>
                            <a:srgbClr val="FFFFFF"/>
                          </a:solidFill>
                          <a:latin typeface="Joost Medium"/>
                        </a:rPr>
                        <a:t>Y3</a:t>
                      </a:r>
                    </a:p>
                  </a:txBody>
                  <a:tcPr marL="64008" marR="64008" marT="18288" marB="18288">
                    <a:solidFill>
                      <a:srgbClr val="0B163C"/>
                    </a:solidFill>
                  </a:tcPr>
                </a:tc>
                <a:tc>
                  <a:txBody>
                    <a:bodyPr wrap="square" anchor="ctr" lIns="54864" rIns="54864"/>
                    <a:lstStyle/>
                    <a:p>
                      <a:pPr algn="r"/>
                      <a:r>
                        <a:rPr sz="900" b="1">
                          <a:solidFill>
                            <a:srgbClr val="FFFFFF"/>
                          </a:solidFill>
                          <a:latin typeface="Joost Medium"/>
                        </a:rPr>
                        <a:t>Y4</a:t>
                      </a:r>
                    </a:p>
                  </a:txBody>
                  <a:tcPr marL="64008" marR="64008" marT="18288" marB="18288">
                    <a:solidFill>
                      <a:srgbClr val="0B163C"/>
                    </a:solidFill>
                  </a:tcPr>
                </a:tc>
                <a:tc>
                  <a:txBody>
                    <a:bodyPr wrap="square" anchor="ctr" lIns="54864" rIns="54864"/>
                    <a:lstStyle/>
                    <a:p>
                      <a:pPr algn="r"/>
                      <a:r>
                        <a:rPr sz="900" b="1">
                          <a:solidFill>
                            <a:srgbClr val="FFFFFF"/>
                          </a:solidFill>
                          <a:latin typeface="Joost Medium"/>
                        </a:rPr>
                        <a:t>Y5</a:t>
                      </a:r>
                    </a:p>
                  </a:txBody>
                  <a:tcPr marL="64008" marR="64008" marT="18288" marB="18288">
                    <a:solidFill>
                      <a:srgbClr val="0B163C"/>
                    </a:solidFill>
                  </a:tcPr>
                </a:tc>
              </a:tr>
              <a:tr h="170000">
                <a:tc>
                  <a:txBody>
                    <a:bodyPr wrap="square" anchor="ctr" lIns="54864" rIns="54864"/>
                    <a:lstStyle/>
                    <a:p>
                      <a:pPr algn="l"/>
                      <a:r>
                        <a:rPr sz="1000" b="1">
                          <a:solidFill>
                            <a:srgbClr val="0B163C"/>
                          </a:solidFill>
                          <a:latin typeface="Gotham Book"/>
                        </a:rPr>
                        <a:t>NOI</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$1,887</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$1,895</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$2,015</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$2,009</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$2,084</a:t>
                      </a:r>
                    </a:p>
                  </a:txBody>
                  <a:tcPr marL="64008" marR="64008" marT="18288" marB="18288">
                    <a:solidFill>
                      <a:srgbClr val="FFFFFF"/>
                    </a:solidFill>
                  </a:tcPr>
                </a:tc>
              </a:tr>
              <a:tr h="170000">
                <a:tc>
                  <a:txBody>
                    <a:bodyPr wrap="square" anchor="ctr" lIns="54864" rIns="54864"/>
                    <a:lstStyle/>
                    <a:p>
                      <a:pPr algn="l"/>
                      <a:r>
                        <a:rPr sz="1000" b="1">
                          <a:solidFill>
                            <a:srgbClr val="0B163C"/>
                          </a:solidFill>
                          <a:latin typeface="Gotham Book"/>
                        </a:rPr>
                        <a:t>CapEx Reserve</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($36)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($36)</a:t>
                      </a:r>
                    </a:p>
                  </a:txBody>
                  <a:tcPr marL="64008" marR="64008" marT="18288" marB="18288">
                    <a:solidFill>
                      <a:srgbClr val="FFFFFF"/>
                    </a:solidFill>
                  </a:tcPr>
                </a:tc>
              </a:tr>
              <a:tr h="170000">
                <a:tc>
                  <a:txBody>
                    <a:bodyPr wrap="square" anchor="ctr" lIns="54864" rIns="54864"/>
                    <a:lstStyle/>
                    <a:p>
                      <a:pPr algn="l"/>
                      <a:r>
                        <a:rPr sz="1000" b="1">
                          <a:solidFill>
                            <a:srgbClr val="0B163C"/>
                          </a:solidFill>
                          <a:latin typeface="Gotham Book"/>
                        </a:rPr>
                        <a:t>Debt Svc</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($1,073)</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($1,073)</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($1,329)</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($1,329)</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($1,329)</a:t>
                      </a:r>
                    </a:p>
                  </a:txBody>
                  <a:tcPr marL="64008" marR="64008" marT="18288" marB="18288">
                    <a:solidFill>
                      <a:srgbClr val="F4F2ED"/>
                    </a:solidFill>
                  </a:tcPr>
                </a:tc>
              </a:tr>
              <a:tr h="170000">
                <a:tc>
                  <a:txBody>
                    <a:bodyPr wrap="square" anchor="ctr" lIns="54864" rIns="54864"/>
                    <a:lstStyle/>
                    <a:p>
                      <a:pPr algn="l"/>
                      <a:r>
                        <a:rPr sz="1000" b="1">
                          <a:solidFill>
                            <a:srgbClr val="0B163C"/>
                          </a:solidFill>
                          <a:latin typeface="Gotham Book"/>
                        </a:rPr>
                        <a:t>Op CF</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$779</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$786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$650</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$645</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$720</a:t>
                      </a:r>
                    </a:p>
                  </a:txBody>
                  <a:tcPr marL="64008" marR="64008" marT="18288" marB="18288">
                    <a:solidFill>
                      <a:srgbClr val="FFFFFF"/>
                    </a:solidFill>
                  </a:tcPr>
                </a:tc>
              </a:tr>
              <a:tr h="170000">
                <a:tc>
                  <a:txBody>
                    <a:bodyPr wrap="square" anchor="ctr" lIns="54864" rIns="54864"/>
                    <a:lstStyle/>
                    <a:p>
                      <a:pPr algn="l"/>
                      <a:r>
                        <a:rPr sz="1000" b="1">
                          <a:solidFill>
                            <a:srgbClr val="0B163C"/>
                          </a:solidFill>
                          <a:latin typeface="Gotham Book"/>
                        </a:rPr>
                        <a:t>Sale Proceeds</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a:t>
                      </a:r>
                    </a:p>
                  </a:txBody>
                  <a:tcPr marL="64008" marR="64008" marT="18288" marB="18288">
                    <a:solidFill>
                      <a:srgbClr val="F4F2ED"/>
                    </a:solidFill>
                  </a:tcPr>
                </a:tc>
                <a:tc>
                  <a:txBody>
                    <a:bodyPr wrap="square" anchor="ctr" lIns="54864" rIns="54864"/>
                    <a:lstStyle/>
                    <a:p>
                      <a:pPr algn="r"/>
                      <a:r>
                        <a:rPr sz="1000">
                          <a:solidFill>
                            <a:srgbClr val="0B163C"/>
                          </a:solidFill>
                          <a:latin typeface="Gotham Book"/>
                        </a:rPr>
                        <a:t>$29,010</a:t>
                      </a:r>
                    </a:p>
                  </a:txBody>
                  <a:tcPr marL="64008" marR="64008" marT="18288" marB="18288">
                    <a:solidFill>
                      <a:srgbClr val="F4F2ED"/>
                    </a:solidFill>
                  </a:tcPr>
                </a:tc>
              </a:tr>
              <a:tr h="170000">
                <a:tc>
                  <a:txBody>
                    <a:bodyPr wrap="square" anchor="ctr" lIns="54864" rIns="54864"/>
                    <a:lstStyle/>
                    <a:p>
                      <a:pPr algn="l"/>
                      <a:r>
                        <a:rPr sz="1000" b="1">
                          <a:solidFill>
                            <a:srgbClr val="0B163C"/>
                          </a:solidFill>
                          <a:latin typeface="Gotham Book"/>
                        </a:rPr>
                        <a:t>Total CF</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$779</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$786</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$650</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$645</a:t>
                      </a:r>
                    </a:p>
                  </a:txBody>
                  <a:tcPr marL="64008" marR="64008" marT="18288" marB="18288">
                    <a:solidFill>
                      <a:srgbClr val="FFFFFF"/>
                    </a:solidFill>
                  </a:tcPr>
                </a:tc>
                <a:tc>
                  <a:txBody>
                    <a:bodyPr wrap="square" anchor="ctr" lIns="54864" rIns="54864"/>
                    <a:lstStyle/>
                    <a:p>
                      <a:pPr algn="r"/>
                      <a:r>
                        <a:rPr sz="1000">
                          <a:solidFill>
                            <a:srgbClr val="0B163C"/>
                          </a:solidFill>
                          <a:latin typeface="Gotham Book"/>
                        </a:rPr>
                        <a:t>$29,729</a:t>
                      </a:r>
                    </a:p>
                  </a:txBody>
                  <a:tcPr marL="64008" marR="64008" marT="18288" marB="18288">
                    <a:solidFill>
                      <a:srgbClr val="FFFFFF"/>
                    </a:solidFill>
                  </a:tcPr>
                </a:tc>
              </a:tr>
            </a:tbl>
          </a:graphicData>
        </a:graphic>
      </p:graphicFrame>
      <p:sp>
        <p:nvSpPr>
          <p:cNvPr id="17" name="TextBox 16"/>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8" name="TextBox 17"/>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19" name="TextBox 18"/>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12</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4" name="TextBox 3"/>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5" name="Connector 4"/>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7" name="TextBox 6"/>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Year 5 Sale to Institutional REIT Buyer @ 5.50% Cap</a:t>
            </a:r>
          </a:p>
        </p:txBody>
      </p:sp>
      <p:sp>
        <p:nvSpPr>
          <p:cNvPr id="8" name="Rectangle 7"/>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If the multifamily-developer thesis fails, the property is still a stabilized core retail asset that public REITs (Regency, Curbline, Federal, Kimco) buy in size.</a:t>
            </a:r>
          </a:p>
        </p:txBody>
      </p:sp>
      <p:sp>
        <p:nvSpPr>
          <p:cNvPr id="10" name="TextBox 9"/>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WHY THIS IS THE TRUE DOWNSIDE</a:t>
            </a:r>
          </a:p>
        </p:txBody>
      </p:sp>
      <p:sp>
        <p:nvSpPr>
          <p:cNvPr id="11" name="Rectangle 10"/>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2286000"/>
            <a:ext cx="11091672" cy="411480"/>
          </a:xfrm>
          <a:prstGeom prst="rect">
            <a:avLst/>
          </a:prstGeom>
          <a:noFill/>
        </p:spPr>
        <p:txBody>
          <a:bodyPr wrap="square" lIns="36576" rIns="36576" tIns="18288" bIns="18288">
            <a:spAutoFit/>
          </a:bodyPr>
          <a:lstStyle/>
          <a:p>
            <a:pPr algn="l"/>
            <a:r>
              <a:rPr sz="1150" b="0" i="0">
                <a:solidFill>
                  <a:srgbClr val="0B163C"/>
                </a:solidFill>
                <a:latin typeface="Gotham Book"/>
              </a:rPr>
              <a:t>• MF developers pay for the land — assuming a future entitlement that delivers ~$300/SF.  If that bid does not materialize, an institutional retail REIT will pay for the going-concern asset.</a:t>
            </a:r>
          </a:p>
        </p:txBody>
      </p:sp>
      <p:sp>
        <p:nvSpPr>
          <p:cNvPr id="13" name="TextBox 12"/>
          <p:cNvSpPr txBox="1"/>
          <p:nvPr/>
        </p:nvSpPr>
        <p:spPr>
          <a:xfrm>
            <a:off x="548640" y="2743200"/>
            <a:ext cx="11091672" cy="411480"/>
          </a:xfrm>
          <a:prstGeom prst="rect">
            <a:avLst/>
          </a:prstGeom>
          <a:noFill/>
        </p:spPr>
        <p:txBody>
          <a:bodyPr wrap="square" lIns="36576" rIns="36576" tIns="18288" bIns="18288">
            <a:spAutoFit/>
          </a:bodyPr>
          <a:lstStyle/>
          <a:p>
            <a:pPr algn="l"/>
            <a:r>
              <a:rPr sz="1150" b="0" i="0">
                <a:solidFill>
                  <a:srgbClr val="0B163C"/>
                </a:solidFill>
                <a:latin typeface="Gotham Book"/>
              </a:rPr>
              <a:t>• Curbline Properties bought Village Plaza Houston (Aug 2024, 42K SF, $738/SF) implying a sub-6.0% cap.  Curbline mgmt commentary places their 2024-25 program in the 'low-6% range' with strongest deals 'mid-5%'.</a:t>
            </a:r>
          </a:p>
        </p:txBody>
      </p:sp>
      <p:sp>
        <p:nvSpPr>
          <p:cNvPr id="14" name="TextBox 13"/>
          <p:cNvSpPr txBox="1"/>
          <p:nvPr/>
        </p:nvSpPr>
        <p:spPr>
          <a:xfrm>
            <a:off x="548640" y="3200400"/>
            <a:ext cx="11091672" cy="411480"/>
          </a:xfrm>
          <a:prstGeom prst="rect">
            <a:avLst/>
          </a:prstGeom>
          <a:noFill/>
        </p:spPr>
        <p:txBody>
          <a:bodyPr wrap="square" lIns="36576" rIns="36576" tIns="18288" bIns="18288">
            <a:spAutoFit/>
          </a:bodyPr>
          <a:lstStyle/>
          <a:p>
            <a:pPr algn="l"/>
            <a:r>
              <a:rPr sz="1150" b="0" i="0">
                <a:solidFill>
                  <a:srgbClr val="0B163C"/>
                </a:solidFill>
                <a:latin typeface="Gotham Book"/>
              </a:rPr>
              <a:t>• At 5.50% cap, the property generates a 12.2% project IRR and 1.70× equity multiple over 5 years — deal-level / gross.</a:t>
            </a:r>
          </a:p>
        </p:txBody>
      </p:sp>
      <p:sp>
        <p:nvSpPr>
          <p:cNvPr id="15" name="TextBox 14"/>
          <p:cNvSpPr txBox="1"/>
          <p:nvPr/>
        </p:nvSpPr>
        <p:spPr>
          <a:xfrm>
            <a:off x="548640" y="3657600"/>
            <a:ext cx="11091672" cy="411480"/>
          </a:xfrm>
          <a:prstGeom prst="rect">
            <a:avLst/>
          </a:prstGeom>
          <a:noFill/>
        </p:spPr>
        <p:txBody>
          <a:bodyPr wrap="square" lIns="36576" rIns="36576" tIns="18288" bIns="18288">
            <a:spAutoFit/>
          </a:bodyPr>
          <a:lstStyle/>
          <a:p>
            <a:pPr algn="l"/>
            <a:r>
              <a:rPr sz="1150" b="0" i="0">
                <a:solidFill>
                  <a:srgbClr val="0B163C"/>
                </a:solidFill>
                <a:latin typeface="Gotham Book"/>
              </a:rPr>
              <a:t>• Houston market-wide small-strip cap rates per Integra Realty Resources Q1 2025 = 6.45% average.  Memorial corridor product clears at the tight end (5.50%–5.75%).  Full comp set on the following slide.</a:t>
            </a:r>
          </a:p>
        </p:txBody>
      </p:sp>
      <p:sp>
        <p:nvSpPr>
          <p:cNvPr id="16" name="Rectangle 15"/>
          <p:cNvSpPr/>
          <p:nvPr/>
        </p:nvSpPr>
        <p:spPr>
          <a:xfrm>
            <a:off x="548640" y="4251960"/>
            <a:ext cx="11091672" cy="17830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548640" y="4343400"/>
            <a:ext cx="11091672" cy="365760"/>
          </a:xfrm>
          <a:prstGeom prst="rect">
            <a:avLst/>
          </a:prstGeom>
          <a:noFill/>
        </p:spPr>
        <p:txBody>
          <a:bodyPr wrap="square" lIns="36576" rIns="36576" tIns="18288" bIns="18288">
            <a:spAutoFit/>
          </a:bodyPr>
          <a:lstStyle/>
          <a:p>
            <a:pPr algn="ctr"/>
            <a:r>
              <a:rPr sz="1400" b="1" i="0">
                <a:solidFill>
                  <a:srgbClr val="C9A557"/>
                </a:solidFill>
                <a:latin typeface="Joost Medium"/>
              </a:rPr>
              <a:t>DOWNSIDE — YEAR 5 INSTITUTIONAL EXIT @ 5.50% CAP</a:t>
            </a:r>
          </a:p>
        </p:txBody>
      </p:sp>
      <p:sp>
        <p:nvSpPr>
          <p:cNvPr id="18" name="TextBox 17"/>
          <p:cNvSpPr txBox="1"/>
          <p:nvPr/>
        </p:nvSpPr>
        <p:spPr>
          <a:xfrm>
            <a:off x="640080" y="4754880"/>
            <a:ext cx="2651760" cy="594360"/>
          </a:xfrm>
          <a:prstGeom prst="rect">
            <a:avLst/>
          </a:prstGeom>
          <a:noFill/>
        </p:spPr>
        <p:txBody>
          <a:bodyPr wrap="square" lIns="36576" rIns="36576" tIns="18288" bIns="18288">
            <a:spAutoFit/>
          </a:bodyPr>
          <a:lstStyle/>
          <a:p>
            <a:pPr algn="ctr"/>
            <a:r>
              <a:rPr sz="3400" b="1" i="0">
                <a:solidFill>
                  <a:srgbClr val="FFFFFF"/>
                </a:solidFill>
                <a:latin typeface="Joost Medium"/>
              </a:rPr>
              <a:t>12.2%</a:t>
            </a:r>
          </a:p>
        </p:txBody>
      </p:sp>
      <p:sp>
        <p:nvSpPr>
          <p:cNvPr id="19" name="TextBox 18"/>
          <p:cNvSpPr txBox="1"/>
          <p:nvPr/>
        </p:nvSpPr>
        <p:spPr>
          <a:xfrm>
            <a:off x="640080" y="5349240"/>
            <a:ext cx="2651760" cy="274320"/>
          </a:xfrm>
          <a:prstGeom prst="rect">
            <a:avLst/>
          </a:prstGeom>
          <a:noFill/>
        </p:spPr>
        <p:txBody>
          <a:bodyPr wrap="square" lIns="36576" rIns="36576" tIns="18288" bIns="18288">
            <a:spAutoFit/>
          </a:bodyPr>
          <a:lstStyle/>
          <a:p>
            <a:pPr algn="ctr"/>
            <a:r>
              <a:rPr sz="900" b="1" i="0">
                <a:solidFill>
                  <a:srgbClr val="A0B4C3"/>
                </a:solidFill>
                <a:latin typeface="Joost Medium"/>
              </a:rPr>
              <a:t>PROJECT IRR (GROSS)</a:t>
            </a:r>
          </a:p>
        </p:txBody>
      </p:sp>
      <p:sp>
        <p:nvSpPr>
          <p:cNvPr id="20" name="TextBox 19"/>
          <p:cNvSpPr txBox="1"/>
          <p:nvPr/>
        </p:nvSpPr>
        <p:spPr>
          <a:xfrm>
            <a:off x="3337560" y="4754880"/>
            <a:ext cx="2651760" cy="594360"/>
          </a:xfrm>
          <a:prstGeom prst="rect">
            <a:avLst/>
          </a:prstGeom>
          <a:noFill/>
        </p:spPr>
        <p:txBody>
          <a:bodyPr wrap="square" lIns="36576" rIns="36576" tIns="18288" bIns="18288">
            <a:spAutoFit/>
          </a:bodyPr>
          <a:lstStyle/>
          <a:p>
            <a:pPr algn="ctr"/>
            <a:r>
              <a:rPr sz="3400" b="1" i="0">
                <a:solidFill>
                  <a:srgbClr val="FFFFFF"/>
                </a:solidFill>
                <a:latin typeface="Joost Medium"/>
              </a:rPr>
              <a:t>1.70×</a:t>
            </a:r>
          </a:p>
        </p:txBody>
      </p:sp>
      <p:sp>
        <p:nvSpPr>
          <p:cNvPr id="21" name="TextBox 20"/>
          <p:cNvSpPr txBox="1"/>
          <p:nvPr/>
        </p:nvSpPr>
        <p:spPr>
          <a:xfrm>
            <a:off x="3337560" y="5349240"/>
            <a:ext cx="2651760" cy="274320"/>
          </a:xfrm>
          <a:prstGeom prst="rect">
            <a:avLst/>
          </a:prstGeom>
          <a:noFill/>
        </p:spPr>
        <p:txBody>
          <a:bodyPr wrap="square" lIns="36576" rIns="36576" tIns="18288" bIns="18288">
            <a:spAutoFit/>
          </a:bodyPr>
          <a:lstStyle/>
          <a:p>
            <a:pPr algn="ctr"/>
            <a:r>
              <a:rPr sz="900" b="1" i="0">
                <a:solidFill>
                  <a:srgbClr val="A0B4C3"/>
                </a:solidFill>
                <a:latin typeface="Joost Medium"/>
              </a:rPr>
              <a:t>PROJECT EQUITY MULTIPLE</a:t>
            </a:r>
          </a:p>
        </p:txBody>
      </p:sp>
      <p:sp>
        <p:nvSpPr>
          <p:cNvPr id="22" name="TextBox 21"/>
          <p:cNvSpPr txBox="1"/>
          <p:nvPr/>
        </p:nvSpPr>
        <p:spPr>
          <a:xfrm>
            <a:off x="6035040" y="4754880"/>
            <a:ext cx="2651760" cy="594360"/>
          </a:xfrm>
          <a:prstGeom prst="rect">
            <a:avLst/>
          </a:prstGeom>
          <a:noFill/>
        </p:spPr>
        <p:txBody>
          <a:bodyPr wrap="square" lIns="36576" rIns="36576" tIns="18288" bIns="18288">
            <a:spAutoFit/>
          </a:bodyPr>
          <a:lstStyle/>
          <a:p>
            <a:pPr algn="ctr"/>
            <a:r>
              <a:rPr sz="3400" b="1" i="0">
                <a:solidFill>
                  <a:srgbClr val="FFFFFF"/>
                </a:solidFill>
                <a:latin typeface="Joost Medium"/>
              </a:rPr>
              <a:t>5.51%</a:t>
            </a:r>
          </a:p>
        </p:txBody>
      </p:sp>
      <p:sp>
        <p:nvSpPr>
          <p:cNvPr id="23" name="TextBox 22"/>
          <p:cNvSpPr txBox="1"/>
          <p:nvPr/>
        </p:nvSpPr>
        <p:spPr>
          <a:xfrm>
            <a:off x="6035040" y="5349240"/>
            <a:ext cx="2651760" cy="274320"/>
          </a:xfrm>
          <a:prstGeom prst="rect">
            <a:avLst/>
          </a:prstGeom>
          <a:noFill/>
        </p:spPr>
        <p:txBody>
          <a:bodyPr wrap="square" lIns="36576" rIns="36576" tIns="18288" bIns="18288">
            <a:spAutoFit/>
          </a:bodyPr>
          <a:lstStyle/>
          <a:p>
            <a:pPr algn="ctr"/>
            <a:r>
              <a:rPr sz="900" b="1" i="0">
                <a:solidFill>
                  <a:srgbClr val="A0B4C3"/>
                </a:solidFill>
                <a:latin typeface="Joost Medium"/>
              </a:rPr>
              <a:t>AVG CASH-ON-CASH (5-YR)</a:t>
            </a:r>
          </a:p>
        </p:txBody>
      </p:sp>
      <p:sp>
        <p:nvSpPr>
          <p:cNvPr id="24" name="TextBox 23"/>
          <p:cNvSpPr txBox="1"/>
          <p:nvPr/>
        </p:nvSpPr>
        <p:spPr>
          <a:xfrm>
            <a:off x="8732520" y="4754880"/>
            <a:ext cx="2651760" cy="594360"/>
          </a:xfrm>
          <a:prstGeom prst="rect">
            <a:avLst/>
          </a:prstGeom>
          <a:noFill/>
        </p:spPr>
        <p:txBody>
          <a:bodyPr wrap="square" lIns="36576" rIns="36576" tIns="18288" bIns="18288">
            <a:spAutoFit/>
          </a:bodyPr>
          <a:lstStyle/>
          <a:p>
            <a:pPr algn="ctr"/>
            <a:r>
              <a:rPr sz="3400" b="1" i="0">
                <a:solidFill>
                  <a:srgbClr val="FFFFFF"/>
                </a:solidFill>
                <a:latin typeface="Joost Medium"/>
              </a:rPr>
              <a:t>1.57×</a:t>
            </a:r>
          </a:p>
        </p:txBody>
      </p:sp>
      <p:sp>
        <p:nvSpPr>
          <p:cNvPr id="25" name="TextBox 24"/>
          <p:cNvSpPr txBox="1"/>
          <p:nvPr/>
        </p:nvSpPr>
        <p:spPr>
          <a:xfrm>
            <a:off x="8732520" y="5349240"/>
            <a:ext cx="2651760" cy="274320"/>
          </a:xfrm>
          <a:prstGeom prst="rect">
            <a:avLst/>
          </a:prstGeom>
          <a:noFill/>
        </p:spPr>
        <p:txBody>
          <a:bodyPr wrap="square" lIns="36576" rIns="36576" tIns="18288" bIns="18288">
            <a:spAutoFit/>
          </a:bodyPr>
          <a:lstStyle/>
          <a:p>
            <a:pPr algn="ctr"/>
            <a:r>
              <a:rPr sz="900" b="1" i="0">
                <a:solidFill>
                  <a:srgbClr val="A0B4C3"/>
                </a:solidFill>
                <a:latin typeface="Joost Medium"/>
              </a:rPr>
              <a:t>YEAR 5 DSCR</a:t>
            </a:r>
          </a:p>
        </p:txBody>
      </p:sp>
      <p:sp>
        <p:nvSpPr>
          <p:cNvPr id="26" name="TextBox 25"/>
          <p:cNvSpPr txBox="1"/>
          <p:nvPr/>
        </p:nvSpPr>
        <p:spPr>
          <a:xfrm>
            <a:off x="548640" y="5715000"/>
            <a:ext cx="11091672" cy="292608"/>
          </a:xfrm>
          <a:prstGeom prst="rect">
            <a:avLst/>
          </a:prstGeom>
          <a:noFill/>
        </p:spPr>
        <p:txBody>
          <a:bodyPr wrap="square" lIns="36576" rIns="36576" tIns="18288" bIns="18288">
            <a:spAutoFit/>
          </a:bodyPr>
          <a:lstStyle/>
          <a:p>
            <a:pPr algn="ctr"/>
            <a:r>
              <a:rPr sz="1000" b="0" i="1">
                <a:solidFill>
                  <a:srgbClr val="C9A557"/>
                </a:solidFill>
                <a:latin typeface="Gotham Book"/>
              </a:rPr>
              <a:t>Full assumption walk-through and year-by-year cash flow on the next two slides.</a:t>
            </a:r>
          </a:p>
        </p:txBody>
      </p:sp>
      <p:sp>
        <p:nvSpPr>
          <p:cNvPr id="27" name="TextBox 26"/>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28" name="TextBox 27"/>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29" name="TextBox 28"/>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13</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Every Input Behind the 12.16% Project IRR / 1.70× Multiple</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Disclosed here so the case can be replicated, stress-tested, or flexed by any underwriter.</a:t>
            </a:r>
          </a:p>
        </p:txBody>
      </p:sp>
      <p:sp>
        <p:nvSpPr>
          <p:cNvPr id="8" name="TextBox 7"/>
          <p:cNvSpPr txBox="1"/>
          <p:nvPr/>
        </p:nvSpPr>
        <p:spPr>
          <a:xfrm>
            <a:off x="548640" y="1920240"/>
            <a:ext cx="5486400" cy="274320"/>
          </a:xfrm>
          <a:prstGeom prst="rect">
            <a:avLst/>
          </a:prstGeom>
          <a:noFill/>
        </p:spPr>
        <p:txBody>
          <a:bodyPr wrap="square" lIns="36576" rIns="36576" tIns="18288" bIns="18288">
            <a:spAutoFit/>
          </a:bodyPr>
          <a:lstStyle/>
          <a:p>
            <a:pPr algn="l"/>
            <a:r>
              <a:rPr sz="1000" b="1" i="0">
                <a:solidFill>
                  <a:srgbClr val="0B163C"/>
                </a:solidFill>
                <a:latin typeface="Joost Medium"/>
              </a:rPr>
              <a:t>EXIT ASSUMPTIONS  ·  YEAR 5 INSTITUTIONAL SALE</a:t>
            </a:r>
          </a:p>
        </p:txBody>
      </p:sp>
      <p:sp>
        <p:nvSpPr>
          <p:cNvPr id="9" name="Rectangle 8"/>
          <p:cNvSpPr/>
          <p:nvPr/>
        </p:nvSpPr>
        <p:spPr>
          <a:xfrm>
            <a:off x="548640" y="2212848"/>
            <a:ext cx="5486400"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48640" y="2286000"/>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Sale Year</a:t>
            </a:r>
          </a:p>
        </p:txBody>
      </p:sp>
      <p:sp>
        <p:nvSpPr>
          <p:cNvPr id="11" name="TextBox 10"/>
          <p:cNvSpPr txBox="1"/>
          <p:nvPr/>
        </p:nvSpPr>
        <p:spPr>
          <a:xfrm>
            <a:off x="3840480" y="2286000"/>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Year 5</a:t>
            </a:r>
          </a:p>
        </p:txBody>
      </p:sp>
      <p:sp>
        <p:nvSpPr>
          <p:cNvPr id="12" name="TextBox 11"/>
          <p:cNvSpPr txBox="1"/>
          <p:nvPr/>
        </p:nvSpPr>
        <p:spPr>
          <a:xfrm>
            <a:off x="548640" y="2532888"/>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Buyer Type</a:t>
            </a:r>
          </a:p>
        </p:txBody>
      </p:sp>
      <p:sp>
        <p:nvSpPr>
          <p:cNvPr id="13" name="TextBox 12"/>
          <p:cNvSpPr txBox="1"/>
          <p:nvPr/>
        </p:nvSpPr>
        <p:spPr>
          <a:xfrm>
            <a:off x="3840480" y="2532888"/>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Public retail REIT (IG-rated)</a:t>
            </a:r>
          </a:p>
        </p:txBody>
      </p:sp>
      <p:sp>
        <p:nvSpPr>
          <p:cNvPr id="14" name="TextBox 13"/>
          <p:cNvSpPr txBox="1"/>
          <p:nvPr/>
        </p:nvSpPr>
        <p:spPr>
          <a:xfrm>
            <a:off x="548640" y="2779776"/>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Pricing Method</a:t>
            </a:r>
          </a:p>
        </p:txBody>
      </p:sp>
      <p:sp>
        <p:nvSpPr>
          <p:cNvPr id="15" name="TextBox 14"/>
          <p:cNvSpPr txBox="1"/>
          <p:nvPr/>
        </p:nvSpPr>
        <p:spPr>
          <a:xfrm>
            <a:off x="3840480" y="2779776"/>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Cap-rate on Year 5 in-place NOI</a:t>
            </a:r>
          </a:p>
        </p:txBody>
      </p:sp>
      <p:sp>
        <p:nvSpPr>
          <p:cNvPr id="16" name="TextBox 15"/>
          <p:cNvSpPr txBox="1"/>
          <p:nvPr/>
        </p:nvSpPr>
        <p:spPr>
          <a:xfrm>
            <a:off x="548640" y="3026664"/>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Year 5 In-Place NOI</a:t>
            </a:r>
          </a:p>
        </p:txBody>
      </p:sp>
      <p:sp>
        <p:nvSpPr>
          <p:cNvPr id="17" name="TextBox 16"/>
          <p:cNvSpPr txBox="1"/>
          <p:nvPr/>
        </p:nvSpPr>
        <p:spPr>
          <a:xfrm>
            <a:off x="3840480" y="3026664"/>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$2,084,487</a:t>
            </a:r>
          </a:p>
        </p:txBody>
      </p:sp>
      <p:sp>
        <p:nvSpPr>
          <p:cNvPr id="18" name="TextBox 17"/>
          <p:cNvSpPr txBox="1"/>
          <p:nvPr/>
        </p:nvSpPr>
        <p:spPr>
          <a:xfrm>
            <a:off x="548640" y="3273552"/>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Exit Cap Rate</a:t>
            </a:r>
          </a:p>
        </p:txBody>
      </p:sp>
      <p:sp>
        <p:nvSpPr>
          <p:cNvPr id="19" name="TextBox 18"/>
          <p:cNvSpPr txBox="1"/>
          <p:nvPr/>
        </p:nvSpPr>
        <p:spPr>
          <a:xfrm>
            <a:off x="3840480" y="3273552"/>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5.50%</a:t>
            </a:r>
          </a:p>
        </p:txBody>
      </p:sp>
      <p:sp>
        <p:nvSpPr>
          <p:cNvPr id="20" name="TextBox 19"/>
          <p:cNvSpPr txBox="1"/>
          <p:nvPr/>
        </p:nvSpPr>
        <p:spPr>
          <a:xfrm>
            <a:off x="548640" y="3520440"/>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Gross Sale Price</a:t>
            </a:r>
          </a:p>
        </p:txBody>
      </p:sp>
      <p:sp>
        <p:nvSpPr>
          <p:cNvPr id="21" name="TextBox 20"/>
          <p:cNvSpPr txBox="1"/>
          <p:nvPr/>
        </p:nvSpPr>
        <p:spPr>
          <a:xfrm>
            <a:off x="3840480" y="3520440"/>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$37,899,764</a:t>
            </a:r>
          </a:p>
        </p:txBody>
      </p:sp>
      <p:sp>
        <p:nvSpPr>
          <p:cNvPr id="22" name="TextBox 21"/>
          <p:cNvSpPr txBox="1"/>
          <p:nvPr/>
        </p:nvSpPr>
        <p:spPr>
          <a:xfrm>
            <a:off x="548640" y="3767328"/>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Implied Land $/SF</a:t>
            </a:r>
          </a:p>
        </p:txBody>
      </p:sp>
      <p:sp>
        <p:nvSpPr>
          <p:cNvPr id="23" name="TextBox 22"/>
          <p:cNvSpPr txBox="1"/>
          <p:nvPr/>
        </p:nvSpPr>
        <p:spPr>
          <a:xfrm>
            <a:off x="3840480" y="3767328"/>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$191.64</a:t>
            </a:r>
          </a:p>
        </p:txBody>
      </p:sp>
      <p:sp>
        <p:nvSpPr>
          <p:cNvPr id="24" name="TextBox 23"/>
          <p:cNvSpPr txBox="1"/>
          <p:nvPr/>
        </p:nvSpPr>
        <p:spPr>
          <a:xfrm>
            <a:off x="548640" y="4014216"/>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Implied Building $/SF</a:t>
            </a:r>
          </a:p>
        </p:txBody>
      </p:sp>
      <p:sp>
        <p:nvSpPr>
          <p:cNvPr id="25" name="TextBox 24"/>
          <p:cNvSpPr txBox="1"/>
          <p:nvPr/>
        </p:nvSpPr>
        <p:spPr>
          <a:xfrm>
            <a:off x="3840480" y="4014216"/>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$619.32</a:t>
            </a:r>
          </a:p>
        </p:txBody>
      </p:sp>
      <p:sp>
        <p:nvSpPr>
          <p:cNvPr id="26" name="TextBox 25"/>
          <p:cNvSpPr txBox="1"/>
          <p:nvPr/>
        </p:nvSpPr>
        <p:spPr>
          <a:xfrm>
            <a:off x="548640" y="4261104"/>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Land Appreciation vs Basis</a:t>
            </a:r>
          </a:p>
        </p:txBody>
      </p:sp>
      <p:sp>
        <p:nvSpPr>
          <p:cNvPr id="27" name="TextBox 26"/>
          <p:cNvSpPr txBox="1"/>
          <p:nvPr/>
        </p:nvSpPr>
        <p:spPr>
          <a:xfrm>
            <a:off x="3840480" y="4261104"/>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+19.37%</a:t>
            </a:r>
          </a:p>
        </p:txBody>
      </p:sp>
      <p:sp>
        <p:nvSpPr>
          <p:cNvPr id="28" name="TextBox 27"/>
          <p:cNvSpPr txBox="1"/>
          <p:nvPr/>
        </p:nvSpPr>
        <p:spPr>
          <a:xfrm>
            <a:off x="548640" y="4507992"/>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Disposition Cost (broker + legal)</a:t>
            </a:r>
          </a:p>
        </p:txBody>
      </p:sp>
      <p:sp>
        <p:nvSpPr>
          <p:cNvPr id="29" name="TextBox 28"/>
          <p:cNvSpPr txBox="1"/>
          <p:nvPr/>
        </p:nvSpPr>
        <p:spPr>
          <a:xfrm>
            <a:off x="3840480" y="4507992"/>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2.00% / ($757,995)</a:t>
            </a:r>
          </a:p>
        </p:txBody>
      </p:sp>
      <p:sp>
        <p:nvSpPr>
          <p:cNvPr id="30" name="TextBox 29"/>
          <p:cNvSpPr txBox="1"/>
          <p:nvPr/>
        </p:nvSpPr>
        <p:spPr>
          <a:xfrm>
            <a:off x="548640" y="4754880"/>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Loan Payoff (Y5, no prior refi)</a:t>
            </a:r>
          </a:p>
        </p:txBody>
      </p:sp>
      <p:sp>
        <p:nvSpPr>
          <p:cNvPr id="31" name="TextBox 30"/>
          <p:cNvSpPr txBox="1"/>
          <p:nvPr/>
        </p:nvSpPr>
        <p:spPr>
          <a:xfrm>
            <a:off x="3840480" y="4754880"/>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($18,666,665)</a:t>
            </a:r>
          </a:p>
        </p:txBody>
      </p:sp>
      <p:sp>
        <p:nvSpPr>
          <p:cNvPr id="32" name="TextBox 31"/>
          <p:cNvSpPr txBox="1"/>
          <p:nvPr/>
        </p:nvSpPr>
        <p:spPr>
          <a:xfrm>
            <a:off x="548640" y="5001768"/>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Net Sale Proceeds to Equity</a:t>
            </a:r>
          </a:p>
        </p:txBody>
      </p:sp>
      <p:sp>
        <p:nvSpPr>
          <p:cNvPr id="33" name="TextBox 32"/>
          <p:cNvSpPr txBox="1"/>
          <p:nvPr/>
        </p:nvSpPr>
        <p:spPr>
          <a:xfrm>
            <a:off x="3840480" y="5001768"/>
            <a:ext cx="2194560" cy="274320"/>
          </a:xfrm>
          <a:prstGeom prst="rect">
            <a:avLst/>
          </a:prstGeom>
          <a:noFill/>
        </p:spPr>
        <p:txBody>
          <a:bodyPr wrap="square" lIns="36576" rIns="36576" tIns="18288" bIns="18288">
            <a:spAutoFit/>
          </a:bodyPr>
          <a:lstStyle/>
          <a:p>
            <a:pPr algn="r"/>
            <a:r>
              <a:rPr sz="1000" b="1" i="0">
                <a:solidFill>
                  <a:srgbClr val="0B163C"/>
                </a:solidFill>
                <a:latin typeface="Joost Medium"/>
              </a:rPr>
              <a:t>$18,475,104</a:t>
            </a:r>
          </a:p>
        </p:txBody>
      </p:sp>
      <p:sp>
        <p:nvSpPr>
          <p:cNvPr id="34" name="TextBox 33"/>
          <p:cNvSpPr txBox="1"/>
          <p:nvPr/>
        </p:nvSpPr>
        <p:spPr>
          <a:xfrm>
            <a:off x="6400800" y="1920240"/>
            <a:ext cx="5486400" cy="274320"/>
          </a:xfrm>
          <a:prstGeom prst="rect">
            <a:avLst/>
          </a:prstGeom>
          <a:noFill/>
        </p:spPr>
        <p:txBody>
          <a:bodyPr wrap="square" lIns="36576" rIns="36576" tIns="18288" bIns="18288">
            <a:spAutoFit/>
          </a:bodyPr>
          <a:lstStyle/>
          <a:p>
            <a:pPr algn="l"/>
            <a:r>
              <a:rPr sz="1000" b="1" i="0">
                <a:solidFill>
                  <a:srgbClr val="0B163C"/>
                </a:solidFill>
                <a:latin typeface="Joost Medium"/>
              </a:rPr>
              <a:t>OPERATING &amp; DEBT ASSUMPTIONS THROUGH EXIT</a:t>
            </a:r>
          </a:p>
        </p:txBody>
      </p:sp>
      <p:sp>
        <p:nvSpPr>
          <p:cNvPr id="35" name="Rectangle 34"/>
          <p:cNvSpPr/>
          <p:nvPr/>
        </p:nvSpPr>
        <p:spPr>
          <a:xfrm>
            <a:off x="6400800" y="2212848"/>
            <a:ext cx="5486400"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6400800" y="2286000"/>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Year 1 NOI</a:t>
            </a:r>
          </a:p>
        </p:txBody>
      </p:sp>
      <p:sp>
        <p:nvSpPr>
          <p:cNvPr id="37" name="TextBox 36"/>
          <p:cNvSpPr txBox="1"/>
          <p:nvPr/>
        </p:nvSpPr>
        <p:spPr>
          <a:xfrm>
            <a:off x="9692640" y="2286000"/>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$1,887,280</a:t>
            </a:r>
          </a:p>
        </p:txBody>
      </p:sp>
      <p:sp>
        <p:nvSpPr>
          <p:cNvPr id="38" name="TextBox 37"/>
          <p:cNvSpPr txBox="1"/>
          <p:nvPr/>
        </p:nvSpPr>
        <p:spPr>
          <a:xfrm>
            <a:off x="6400800" y="2532888"/>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NOI CAGR (Y1–Y5)</a:t>
            </a:r>
          </a:p>
        </p:txBody>
      </p:sp>
      <p:sp>
        <p:nvSpPr>
          <p:cNvPr id="39" name="TextBox 38"/>
          <p:cNvSpPr txBox="1"/>
          <p:nvPr/>
        </p:nvSpPr>
        <p:spPr>
          <a:xfrm>
            <a:off x="9692640" y="2532888"/>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2.52%</a:t>
            </a:r>
          </a:p>
        </p:txBody>
      </p:sp>
      <p:sp>
        <p:nvSpPr>
          <p:cNvPr id="40" name="TextBox 39"/>
          <p:cNvSpPr txBox="1"/>
          <p:nvPr/>
        </p:nvSpPr>
        <p:spPr>
          <a:xfrm>
            <a:off x="6400800" y="2779776"/>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CapEx Reserve</a:t>
            </a:r>
          </a:p>
        </p:txBody>
      </p:sp>
      <p:sp>
        <p:nvSpPr>
          <p:cNvPr id="41" name="TextBox 40"/>
          <p:cNvSpPr txBox="1"/>
          <p:nvPr/>
        </p:nvSpPr>
        <p:spPr>
          <a:xfrm>
            <a:off x="9692640" y="2779776"/>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$36,147 / yr</a:t>
            </a:r>
          </a:p>
        </p:txBody>
      </p:sp>
      <p:sp>
        <p:nvSpPr>
          <p:cNvPr id="42" name="TextBox 41"/>
          <p:cNvSpPr txBox="1"/>
          <p:nvPr/>
        </p:nvSpPr>
        <p:spPr>
          <a:xfrm>
            <a:off x="6400800" y="3026664"/>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Loan IO Period</a:t>
            </a:r>
          </a:p>
        </p:txBody>
      </p:sp>
      <p:sp>
        <p:nvSpPr>
          <p:cNvPr id="43" name="TextBox 42"/>
          <p:cNvSpPr txBox="1"/>
          <p:nvPr/>
        </p:nvSpPr>
        <p:spPr>
          <a:xfrm>
            <a:off x="9692640" y="3026664"/>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Years 1–2</a:t>
            </a:r>
          </a:p>
        </p:txBody>
      </p:sp>
      <p:sp>
        <p:nvSpPr>
          <p:cNvPr id="44" name="TextBox 43"/>
          <p:cNvSpPr txBox="1"/>
          <p:nvPr/>
        </p:nvSpPr>
        <p:spPr>
          <a:xfrm>
            <a:off x="6400800" y="3273552"/>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Loan Amortization (Y3+)</a:t>
            </a:r>
          </a:p>
        </p:txBody>
      </p:sp>
      <p:sp>
        <p:nvSpPr>
          <p:cNvPr id="45" name="TextBox 44"/>
          <p:cNvSpPr txBox="1"/>
          <p:nvPr/>
        </p:nvSpPr>
        <p:spPr>
          <a:xfrm>
            <a:off x="9692640" y="3273552"/>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30 years</a:t>
            </a:r>
          </a:p>
        </p:txBody>
      </p:sp>
      <p:sp>
        <p:nvSpPr>
          <p:cNvPr id="46" name="TextBox 45"/>
          <p:cNvSpPr txBox="1"/>
          <p:nvPr/>
        </p:nvSpPr>
        <p:spPr>
          <a:xfrm>
            <a:off x="6400800" y="3520440"/>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Y5 Loan Balance</a:t>
            </a:r>
          </a:p>
        </p:txBody>
      </p:sp>
      <p:sp>
        <p:nvSpPr>
          <p:cNvPr id="47" name="TextBox 46"/>
          <p:cNvSpPr txBox="1"/>
          <p:nvPr/>
        </p:nvSpPr>
        <p:spPr>
          <a:xfrm>
            <a:off x="9692640" y="3520440"/>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$18,666,665</a:t>
            </a:r>
          </a:p>
        </p:txBody>
      </p:sp>
      <p:sp>
        <p:nvSpPr>
          <p:cNvPr id="48" name="TextBox 47"/>
          <p:cNvSpPr txBox="1"/>
          <p:nvPr/>
        </p:nvSpPr>
        <p:spPr>
          <a:xfrm>
            <a:off x="6400800" y="3767328"/>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Refinance in Year 5</a:t>
            </a:r>
          </a:p>
        </p:txBody>
      </p:sp>
      <p:sp>
        <p:nvSpPr>
          <p:cNvPr id="49" name="TextBox 48"/>
          <p:cNvSpPr txBox="1"/>
          <p:nvPr/>
        </p:nvSpPr>
        <p:spPr>
          <a:xfrm>
            <a:off x="9692640" y="3767328"/>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NO  (sale, not refi)</a:t>
            </a:r>
          </a:p>
        </p:txBody>
      </p:sp>
      <p:sp>
        <p:nvSpPr>
          <p:cNvPr id="50" name="TextBox 49"/>
          <p:cNvSpPr txBox="1"/>
          <p:nvPr/>
        </p:nvSpPr>
        <p:spPr>
          <a:xfrm>
            <a:off x="6400800" y="4014216"/>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Year 1 DSCR</a:t>
            </a:r>
          </a:p>
        </p:txBody>
      </p:sp>
      <p:sp>
        <p:nvSpPr>
          <p:cNvPr id="51" name="TextBox 50"/>
          <p:cNvSpPr txBox="1"/>
          <p:nvPr/>
        </p:nvSpPr>
        <p:spPr>
          <a:xfrm>
            <a:off x="9692640" y="4014216"/>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1.76×</a:t>
            </a:r>
          </a:p>
        </p:txBody>
      </p:sp>
      <p:sp>
        <p:nvSpPr>
          <p:cNvPr id="52" name="TextBox 51"/>
          <p:cNvSpPr txBox="1"/>
          <p:nvPr/>
        </p:nvSpPr>
        <p:spPr>
          <a:xfrm>
            <a:off x="6400800" y="4261104"/>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Year 5 DSCR</a:t>
            </a:r>
          </a:p>
        </p:txBody>
      </p:sp>
      <p:sp>
        <p:nvSpPr>
          <p:cNvPr id="53" name="TextBox 52"/>
          <p:cNvSpPr txBox="1"/>
          <p:nvPr/>
        </p:nvSpPr>
        <p:spPr>
          <a:xfrm>
            <a:off x="9692640" y="4261104"/>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1.57×</a:t>
            </a:r>
          </a:p>
        </p:txBody>
      </p:sp>
      <p:sp>
        <p:nvSpPr>
          <p:cNvPr id="54" name="TextBox 53"/>
          <p:cNvSpPr txBox="1"/>
          <p:nvPr/>
        </p:nvSpPr>
        <p:spPr>
          <a:xfrm>
            <a:off x="6400800" y="4507992"/>
            <a:ext cx="3291840" cy="274320"/>
          </a:xfrm>
          <a:prstGeom prst="rect">
            <a:avLst/>
          </a:prstGeom>
          <a:noFill/>
        </p:spPr>
        <p:txBody>
          <a:bodyPr wrap="square" lIns="36576" rIns="36576" tIns="18288" bIns="18288">
            <a:spAutoFit/>
          </a:bodyPr>
          <a:lstStyle/>
          <a:p>
            <a:pPr algn="l"/>
            <a:r>
              <a:rPr sz="1000" b="0" i="0">
                <a:solidFill>
                  <a:srgbClr val="6E6A61"/>
                </a:solidFill>
                <a:latin typeface="Gotham Book"/>
              </a:rPr>
              <a:t>Year 5 Cash-on-Cash (Op only)</a:t>
            </a:r>
          </a:p>
        </p:txBody>
      </p:sp>
      <p:sp>
        <p:nvSpPr>
          <p:cNvPr id="55" name="TextBox 54"/>
          <p:cNvSpPr txBox="1"/>
          <p:nvPr/>
        </p:nvSpPr>
        <p:spPr>
          <a:xfrm>
            <a:off x="9692640" y="4507992"/>
            <a:ext cx="1947672" cy="274320"/>
          </a:xfrm>
          <a:prstGeom prst="rect">
            <a:avLst/>
          </a:prstGeom>
          <a:noFill/>
        </p:spPr>
        <p:txBody>
          <a:bodyPr wrap="square" lIns="36576" rIns="36576" tIns="18288" bIns="18288">
            <a:spAutoFit/>
          </a:bodyPr>
          <a:lstStyle/>
          <a:p>
            <a:pPr algn="r"/>
            <a:r>
              <a:rPr sz="1000" b="1" i="0">
                <a:solidFill>
                  <a:srgbClr val="0B163C"/>
                </a:solidFill>
                <a:latin typeface="Joost Medium"/>
              </a:rPr>
              <a:t>5.5%</a:t>
            </a:r>
          </a:p>
        </p:txBody>
      </p:sp>
      <p:sp>
        <p:nvSpPr>
          <p:cNvPr id="60" name="Rectangle 59"/>
          <p:cNvSpPr/>
          <p:nvPr/>
        </p:nvSpPr>
        <p:spPr>
          <a:xfrm>
            <a:off x="548640" y="5486400"/>
            <a:ext cx="11091672" cy="457200"/>
          </a:xfrm>
          <a:prstGeom prst="rect">
            <a:avLst/>
          </a:prstGeom>
          <a:solidFill>
            <a:srgbClr val="FFF8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1" name="TextBox 60"/>
          <p:cNvSpPr txBox="1"/>
          <p:nvPr/>
        </p:nvSpPr>
        <p:spPr>
          <a:xfrm>
            <a:off x="548640" y="5486400"/>
            <a:ext cx="11091672" cy="457200"/>
          </a:xfrm>
          <a:prstGeom prst="rect">
            <a:avLst/>
          </a:prstGeom>
          <a:noFill/>
        </p:spPr>
        <p:txBody>
          <a:bodyPr wrap="square" lIns="36576" rIns="36576" tIns="18288" bIns="18288" anchor="ctr">
            <a:spAutoFit/>
          </a:bodyPr>
          <a:lstStyle/>
          <a:p>
            <a:pPr algn="ctr"/>
            <a:r>
              <a:rPr sz="1100" b="1" i="0">
                <a:solidFill>
                  <a:srgbClr val="0B163C"/>
                </a:solidFill>
                <a:latin typeface="Joost Medium"/>
              </a:rPr>
              <a:t>RESULT  ·  DEAL-LEVEL: 12.16% IRR / 1.70× EM   ·   Year 5 In-Place NOI capitalized at 5.50%   ·   Net Sale Proceeds $18.48M</a:t>
            </a:r>
          </a:p>
        </p:txBody>
      </p:sp>
      <p:sp>
        <p:nvSpPr>
          <p:cNvPr id="62" name="Rectangle 61"/>
          <p:cNvSpPr/>
          <p:nvPr/>
        </p:nvSpPr>
        <p:spPr>
          <a:xfrm>
            <a:off x="548640" y="5989320"/>
            <a:ext cx="11091672" cy="4114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3" name="TextBox 62"/>
          <p:cNvSpPr txBox="1"/>
          <p:nvPr/>
        </p:nvSpPr>
        <p:spPr>
          <a:xfrm>
            <a:off x="548640" y="5989320"/>
            <a:ext cx="11091672" cy="411480"/>
          </a:xfrm>
          <a:prstGeom prst="rect">
            <a:avLst/>
          </a:prstGeom>
          <a:noFill/>
        </p:spPr>
        <p:txBody>
          <a:bodyPr wrap="square" lIns="36576" rIns="36576" tIns="18288" bIns="18288" anchor="ctr">
            <a:spAutoFit/>
          </a:bodyPr>
          <a:lstStyle/>
          <a:p>
            <a:pPr algn="ctr"/>
            <a:r>
              <a:rPr sz="1100" b="1" i="0">
                <a:solidFill>
                  <a:srgbClr val="FFFFFF"/>
                </a:solidFill>
                <a:latin typeface="Joost Medium"/>
              </a:rPr>
              <a:t>5.50% cap = conservative end of 2024-25 Houston Memorial-corridor convenience-strip range; Curbline / Brixmor / Hines disclosed comps support 5.25%-6.25% NOI cap for this product type.</a:t>
            </a:r>
          </a:p>
        </p:txBody>
      </p:sp>
      <p:sp>
        <p:nvSpPr>
          <p:cNvPr id="64" name="TextBox 63"/>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65" name="TextBox 64"/>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66" name="TextBox 65"/>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14</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Year-by-Year Project Cash Flow &amp; IRR Build</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Driven directly off the IRR model — no mid-period adjustments, no escalator changes.</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PROJECT CASH FLOW  ·  YEARS 0–5  ($)</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40280"/>
          <a:ext cx="11091672" cy="2194560"/>
        </p:xfrm>
        <a:graphic>
          <a:graphicData uri="http://schemas.openxmlformats.org/drawingml/2006/table">
            <a:tbl>
              <a:tblPr firstRow="1" bandRow="1">
                <a:tableStyleId>{5C22544A-7EE6-4342-B048-85BDC9FD1C3A}</a:tableStyleId>
              </a:tblPr>
              <a:tblGrid>
                <a:gridCol w="2286000"/>
                <a:gridCol w="1467612"/>
                <a:gridCol w="1467612"/>
                <a:gridCol w="1467612"/>
                <a:gridCol w="1467612"/>
                <a:gridCol w="1467612"/>
                <a:gridCol w="1467612"/>
              </a:tblGrid>
              <a:tr h="274320">
                <a:tc>
                  <a:txBody>
                    <a:bodyPr wrap="square" anchor="ctr" lIns="54864" rIns="54864"/>
                    <a:lstStyle/>
                    <a:p>
                      <a:pPr algn="l"/>
                      <a:r>
                        <a:rPr sz="900" b="1">
                          <a:solidFill>
                            <a:srgbClr val="FFFFFF"/>
                          </a:solidFill>
                          <a:latin typeface="Joost Medium"/>
                        </a:rPr>
                        <a:t>Item</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Y0</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Y1</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Y2</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Y3</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Y4</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Y5</a:t>
                      </a:r>
                    </a:p>
                  </a:txBody>
                  <a:tcPr marL="64008" marR="64008" marT="36576" marB="36576">
                    <a:solidFill>
                      <a:srgbClr val="0B163C"/>
                    </a:solidFill>
                  </a:tcPr>
                </a:tc>
              </a:tr>
              <a:tr h="274320">
                <a:tc>
                  <a:txBody>
                    <a:bodyPr wrap="square" anchor="ctr" lIns="54864" rIns="54864"/>
                    <a:lstStyle/>
                    <a:p>
                      <a:pPr algn="l"/>
                      <a:r>
                        <a:rPr sz="950" b="1">
                          <a:solidFill>
                            <a:srgbClr val="0B163C"/>
                          </a:solidFill>
                          <a:latin typeface="Gotham Book"/>
                        </a:rPr>
                        <a:t>Net Operating Income</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$1,887,280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$1,894,842</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$2,015,060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$2,009,428</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$2,084,487</a:t>
                      </a:r>
                    </a:p>
                  </a:txBody>
                  <a:tcPr marL="64008" marR="64008" marT="36576" marB="36576">
                    <a:solidFill>
                      <a:srgbClr val="FFFFFF"/>
                    </a:solidFill>
                  </a:tcPr>
                </a:tc>
              </a:tr>
              <a:tr h="274320">
                <a:tc>
                  <a:txBody>
                    <a:bodyPr wrap="square" anchor="ctr" lIns="54864" rIns="54864"/>
                    <a:lstStyle/>
                    <a:p>
                      <a:pPr algn="l"/>
                      <a:r>
                        <a:rPr sz="950" b="1">
                          <a:solidFill>
                            <a:srgbClr val="0B163C"/>
                          </a:solidFill>
                          <a:latin typeface="Gotham Book"/>
                        </a:rPr>
                        <a:t>Less: CapEx Reserve</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($36,147)</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($36,147)</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($36,147)</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($36,147)</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($36,147)</a:t>
                      </a:r>
                    </a:p>
                  </a:txBody>
                  <a:tcPr marL="64008" marR="64008" marT="36576" marB="36576">
                    <a:solidFill>
                      <a:srgbClr val="F4F2ED"/>
                    </a:solidFill>
                  </a:tcPr>
                </a:tc>
              </a:tr>
              <a:tr h="274320">
                <a:tc>
                  <a:txBody>
                    <a:bodyPr wrap="square" anchor="ctr" lIns="54864" rIns="54864"/>
                    <a:lstStyle/>
                    <a:p>
                      <a:pPr algn="l"/>
                      <a:r>
                        <a:rPr sz="950" b="1">
                          <a:solidFill>
                            <a:srgbClr val="0B163C"/>
                          </a:solidFill>
                          <a:latin typeface="Gotham Book"/>
                        </a:rPr>
                        <a:t>Less: Debt Service</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($1,072,500)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($1,072,500)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($1,328,626)</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($1,328,626)</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($1,328,626)</a:t>
                      </a:r>
                    </a:p>
                  </a:txBody>
                  <a:tcPr marL="64008" marR="64008" marT="36576" marB="36576">
                    <a:solidFill>
                      <a:srgbClr val="FFFFFF"/>
                    </a:solidFill>
                  </a:tcPr>
                </a:tc>
              </a:tr>
              <a:tr h="274320">
                <a:tc>
                  <a:txBody>
                    <a:bodyPr wrap="square" anchor="ctr" lIns="54864" rIns="54864"/>
                    <a:lstStyle/>
                    <a:p>
                      <a:pPr algn="l"/>
                      <a:r>
                        <a:rPr sz="950" b="1">
                          <a:solidFill>
                            <a:srgbClr val="0B163C"/>
                          </a:solidFill>
                          <a:latin typeface="Gotham Book"/>
                        </a:rPr>
                        <a:t>Operating Cash Flow</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$778,633</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$786,195</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$650,287</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$644,655</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$719,714</a:t>
                      </a:r>
                    </a:p>
                  </a:txBody>
                  <a:tcPr marL="64008" marR="64008" marT="36576" marB="36576">
                    <a:solidFill>
                      <a:srgbClr val="F4F2ED"/>
                    </a:solidFill>
                  </a:tcPr>
                </a:tc>
              </a:tr>
              <a:tr h="274320">
                <a:tc>
                  <a:txBody>
                    <a:bodyPr wrap="square" anchor="ctr" lIns="54864" rIns="54864"/>
                    <a:lstStyle/>
                    <a:p>
                      <a:pPr algn="l"/>
                      <a:r>
                        <a:rPr sz="950" b="1">
                          <a:solidFill>
                            <a:srgbClr val="0B163C"/>
                          </a:solidFill>
                          <a:latin typeface="Gotham Book"/>
                        </a:rPr>
                        <a:t>Equity Invested</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($13,000,000)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FFFFF"/>
                    </a:solidFill>
                  </a:tcPr>
                </a:tc>
              </a:tr>
              <a:tr h="274320">
                <a:tc>
                  <a:txBody>
                    <a:bodyPr wrap="square" anchor="ctr" lIns="54864" rIns="54864"/>
                    <a:lstStyle/>
                    <a:p>
                      <a:pPr algn="l"/>
                      <a:r>
                        <a:rPr sz="950" b="1">
                          <a:solidFill>
                            <a:srgbClr val="0B163C"/>
                          </a:solidFill>
                          <a:latin typeface="Gotham Book"/>
                        </a:rPr>
                        <a:t>Net Sale Proceeds (Y5)</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$18,475,104</a:t>
                      </a:r>
                    </a:p>
                  </a:txBody>
                  <a:tcPr marL="64008" marR="64008" marT="36576" marB="36576">
                    <a:solidFill>
                      <a:srgbClr val="F4F2ED"/>
                    </a:solidFill>
                  </a:tcPr>
                </a:tc>
              </a:tr>
              <a:tr h="274320">
                <a:tc>
                  <a:txBody>
                    <a:bodyPr wrap="square" anchor="ctr" lIns="54864" rIns="54864"/>
                    <a:lstStyle/>
                    <a:p>
                      <a:pPr algn="l"/>
                      <a:r>
                        <a:rPr sz="950" b="1">
                          <a:solidFill>
                            <a:srgbClr val="0B163C"/>
                          </a:solidFill>
                          <a:latin typeface="Gotham Book"/>
                        </a:rPr>
                        <a:t>Total Project Cash Flow</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($13,000,000)</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$778,633</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$786,195</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$650,287</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$644,655</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$19,194,818</a:t>
                      </a:r>
                    </a:p>
                  </a:txBody>
                  <a:tcPr marL="64008" marR="64008" marT="36576" marB="36576">
                    <a:solidFill>
                      <a:srgbClr val="FFF8E0"/>
                    </a:solidFill>
                  </a:tcPr>
                </a:tc>
              </a:tr>
            </a:tbl>
          </a:graphicData>
        </a:graphic>
      </p:graphicFrame>
      <p:sp>
        <p:nvSpPr>
          <p:cNvPr id="11" name="TextBox 10"/>
          <p:cNvSpPr txBox="1"/>
          <p:nvPr/>
        </p:nvSpPr>
        <p:spPr>
          <a:xfrm>
            <a:off x="548640" y="461772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PROJECT (DEAL-LEVEL) RETURNS</a:t>
            </a:r>
          </a:p>
        </p:txBody>
      </p:sp>
      <p:sp>
        <p:nvSpPr>
          <p:cNvPr id="12" name="Rectangle 11"/>
          <p:cNvSpPr/>
          <p:nvPr/>
        </p:nvSpPr>
        <p:spPr>
          <a:xfrm>
            <a:off x="548640" y="491032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3" name="Table 12"/>
          <p:cNvGraphicFramePr>
            <a:graphicFrameLocks noGrp="1"/>
          </p:cNvGraphicFramePr>
          <p:nvPr/>
        </p:nvGraphicFramePr>
        <p:xfrm>
          <a:off x="548640" y="4937760"/>
          <a:ext cx="11091672" cy="1481328"/>
        </p:xfrm>
        <a:graphic>
          <a:graphicData uri="http://schemas.openxmlformats.org/drawingml/2006/table">
            <a:tbl>
              <a:tblPr firstRow="1" bandRow="1">
                <a:tableStyleId>{5C22544A-7EE6-4342-B048-85BDC9FD1C3A}</a:tableStyleId>
              </a:tblPr>
              <a:tblGrid>
                <a:gridCol w="2286000"/>
                <a:gridCol w="5029200"/>
              </a:tblGrid>
              <a:tr h="246888">
                <a:tc>
                  <a:txBody>
                    <a:bodyPr wrap="square" anchor="ctr" lIns="54864" rIns="54864"/>
                    <a:lstStyle/>
                    <a:p>
                      <a:pPr algn="l"/>
                      <a:r>
                        <a:rPr sz="900" b="1">
                          <a:solidFill>
                            <a:srgbClr val="FFFFFF"/>
                          </a:solidFill>
                          <a:latin typeface="Joost Medium"/>
                        </a:rPr>
                        <a:t>Metric</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Project / Deal-Level (Gross)</a:t>
                      </a:r>
                    </a:p>
                  </a:txBody>
                  <a:tcPr marL="64008" marR="64008" marT="36576" marB="36576">
                    <a:solidFill>
                      <a:srgbClr val="0B163C"/>
                    </a:solidFill>
                  </a:tcPr>
                </a:tc>
              </a:tr>
              <a:tr h="246888">
                <a:tc>
                  <a:txBody>
                    <a:bodyPr wrap="square" anchor="ctr" lIns="54864" rIns="54864"/>
                    <a:lstStyle/>
                    <a:p>
                      <a:pPr algn="l"/>
                      <a:r>
                        <a:rPr sz="950" b="1">
                          <a:solidFill>
                            <a:srgbClr val="0B163C"/>
                          </a:solidFill>
                          <a:latin typeface="Gotham Book"/>
                        </a:rPr>
                        <a:t>IRR</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12.16%</a:t>
                      </a:r>
                    </a:p>
                  </a:txBody>
                  <a:tcPr marL="64008" marR="64008" marT="36576" marB="36576">
                    <a:solidFill>
                      <a:srgbClr val="FFFFFF"/>
                    </a:solidFill>
                  </a:tcPr>
                </a:tc>
              </a:tr>
              <a:tr h="246888">
                <a:tc>
                  <a:txBody>
                    <a:bodyPr wrap="square" anchor="ctr" lIns="54864" rIns="54864"/>
                    <a:lstStyle/>
                    <a:p>
                      <a:pPr algn="l"/>
                      <a:r>
                        <a:rPr sz="950" b="1">
                          <a:solidFill>
                            <a:srgbClr val="0B163C"/>
                          </a:solidFill>
                          <a:latin typeface="Gotham Book"/>
                        </a:rPr>
                        <a:t>Equity Multiple</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1.70× ($22.06M / $13M)</a:t>
                      </a:r>
                    </a:p>
                  </a:txBody>
                  <a:tcPr marL="64008" marR="64008" marT="36576" marB="36576">
                    <a:solidFill>
                      <a:srgbClr val="F4F2ED"/>
                    </a:solidFill>
                  </a:tcPr>
                </a:tc>
              </a:tr>
              <a:tr h="246888">
                <a:tc>
                  <a:txBody>
                    <a:bodyPr wrap="square" anchor="ctr" lIns="54864" rIns="54864"/>
                    <a:lstStyle/>
                    <a:p>
                      <a:pPr algn="l"/>
                      <a:r>
                        <a:rPr sz="950" b="1">
                          <a:solidFill>
                            <a:srgbClr val="0B163C"/>
                          </a:solidFill>
                          <a:latin typeface="Gotham Book"/>
                        </a:rPr>
                        <a:t>Y1 Cash-on-Cash</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5.99%</a:t>
                      </a:r>
                    </a:p>
                  </a:txBody>
                  <a:tcPr marL="64008" marR="64008" marT="36576" marB="36576">
                    <a:solidFill>
                      <a:srgbClr val="FFFFFF"/>
                    </a:solidFill>
                  </a:tcPr>
                </a:tc>
              </a:tr>
              <a:tr h="246888">
                <a:tc>
                  <a:txBody>
                    <a:bodyPr wrap="square" anchor="ctr" lIns="54864" rIns="54864"/>
                    <a:lstStyle/>
                    <a:p>
                      <a:pPr algn="l"/>
                      <a:r>
                        <a:rPr sz="950" b="1">
                          <a:solidFill>
                            <a:srgbClr val="0B163C"/>
                          </a:solidFill>
                          <a:latin typeface="Gotham Book"/>
                        </a:rPr>
                        <a:t>Avg Cash-on-Cash</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5.51% (5-yr op only)</a:t>
                      </a:r>
                    </a:p>
                  </a:txBody>
                  <a:tcPr marL="64008" marR="64008" marT="36576" marB="36576">
                    <a:solidFill>
                      <a:srgbClr val="F4F2ED"/>
                    </a:solidFill>
                  </a:tcPr>
                </a:tc>
              </a:tr>
              <a:tr h="246888">
                <a:tc>
                  <a:txBody>
                    <a:bodyPr wrap="square" anchor="ctr" lIns="54864" rIns="54864"/>
                    <a:lstStyle/>
                    <a:p>
                      <a:pPr algn="l"/>
                      <a:r>
                        <a:rPr sz="950" b="1">
                          <a:solidFill>
                            <a:srgbClr val="0B163C"/>
                          </a:solidFill>
                          <a:latin typeface="Gotham Book"/>
                        </a:rPr>
                        <a:t>Total Cash Returned</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$22.06M (incl. $18.48M sale)</a:t>
                      </a:r>
                    </a:p>
                  </a:txBody>
                  <a:tcPr marL="64008" marR="64008" marT="36576" marB="36576">
                    <a:solidFill>
                      <a:srgbClr val="FFFFFF"/>
                    </a:solidFill>
                  </a:tcPr>
                </a:tc>
              </a:tr>
            </a:tbl>
          </a:graphicData>
        </a:graphic>
      </p:graphicFrame>
      <p:sp>
        <p:nvSpPr>
          <p:cNvPr id="14" name="TextBox 13"/>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5" name="TextBox 14"/>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16" name="TextBox 15"/>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15</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CVS Parcel Optionality  ·  Sale (Yr 7) or Land Contribution</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Standalone monetization of the 1.48-acre / 64,417 SF CVS parcel boosts returns without changing the base operating thesis.</a:t>
            </a:r>
          </a:p>
        </p:txBody>
      </p:sp>
      <p:sp>
        <p:nvSpPr>
          <p:cNvPr id="8" name="TextBox 7"/>
          <p:cNvSpPr txBox="1"/>
          <p:nvPr/>
        </p:nvSpPr>
        <p:spPr>
          <a:xfrm>
            <a:off x="548640" y="1920240"/>
            <a:ext cx="5486400" cy="292608"/>
          </a:xfrm>
          <a:prstGeom prst="rect">
            <a:avLst/>
          </a:prstGeom>
          <a:noFill/>
        </p:spPr>
        <p:txBody>
          <a:bodyPr wrap="square" lIns="36576" rIns="36576" tIns="18288" bIns="18288">
            <a:spAutoFit/>
          </a:bodyPr>
          <a:lstStyle/>
          <a:p>
            <a:pPr algn="l"/>
            <a:r>
              <a:rPr sz="1100" b="1" i="0">
                <a:solidFill>
                  <a:srgbClr val="0B163C"/>
                </a:solidFill>
                <a:latin typeface="Joost Medium"/>
              </a:rPr>
              <a:t>SCENARIO 3A  ·  CVS PARCEL SALE (YEAR 7)</a:t>
            </a:r>
          </a:p>
        </p:txBody>
      </p:sp>
      <p:sp>
        <p:nvSpPr>
          <p:cNvPr id="9" name="Rectangle 8"/>
          <p:cNvSpPr/>
          <p:nvPr/>
        </p:nvSpPr>
        <p:spPr>
          <a:xfrm>
            <a:off x="548640" y="2212848"/>
            <a:ext cx="56052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48640" y="233172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CVS Land Area</a:t>
            </a:r>
          </a:p>
        </p:txBody>
      </p:sp>
      <p:sp>
        <p:nvSpPr>
          <p:cNvPr id="11" name="TextBox 10"/>
          <p:cNvSpPr txBox="1"/>
          <p:nvPr/>
        </p:nvSpPr>
        <p:spPr>
          <a:xfrm>
            <a:off x="3291840" y="2331720"/>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64,417 SF (1.48 acres)</a:t>
            </a:r>
          </a:p>
        </p:txBody>
      </p:sp>
      <p:sp>
        <p:nvSpPr>
          <p:cNvPr id="12" name="TextBox 11"/>
          <p:cNvSpPr txBox="1"/>
          <p:nvPr/>
        </p:nvSpPr>
        <p:spPr>
          <a:xfrm>
            <a:off x="548640" y="260603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Sale Year</a:t>
            </a:r>
          </a:p>
        </p:txBody>
      </p:sp>
      <p:sp>
        <p:nvSpPr>
          <p:cNvPr id="13" name="TextBox 12"/>
          <p:cNvSpPr txBox="1"/>
          <p:nvPr/>
        </p:nvSpPr>
        <p:spPr>
          <a:xfrm>
            <a:off x="3291840" y="2606039"/>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Year 7 (lease ends mid-Y7)</a:t>
            </a:r>
          </a:p>
        </p:txBody>
      </p:sp>
      <p:sp>
        <p:nvSpPr>
          <p:cNvPr id="14" name="TextBox 13"/>
          <p:cNvSpPr txBox="1"/>
          <p:nvPr/>
        </p:nvSpPr>
        <p:spPr>
          <a:xfrm>
            <a:off x="548640" y="288036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Land $/SF</a:t>
            </a:r>
          </a:p>
        </p:txBody>
      </p:sp>
      <p:sp>
        <p:nvSpPr>
          <p:cNvPr id="15" name="TextBox 14"/>
          <p:cNvSpPr txBox="1"/>
          <p:nvPr/>
        </p:nvSpPr>
        <p:spPr>
          <a:xfrm>
            <a:off x="3291840" y="2880360"/>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$250</a:t>
            </a:r>
          </a:p>
        </p:txBody>
      </p:sp>
      <p:sp>
        <p:nvSpPr>
          <p:cNvPr id="16" name="TextBox 15"/>
          <p:cNvSpPr txBox="1"/>
          <p:nvPr/>
        </p:nvSpPr>
        <p:spPr>
          <a:xfrm>
            <a:off x="548640" y="315467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Gross Sale Proceeds</a:t>
            </a:r>
          </a:p>
        </p:txBody>
      </p:sp>
      <p:sp>
        <p:nvSpPr>
          <p:cNvPr id="17" name="TextBox 16"/>
          <p:cNvSpPr txBox="1"/>
          <p:nvPr/>
        </p:nvSpPr>
        <p:spPr>
          <a:xfrm>
            <a:off x="3291840" y="3154679"/>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$16,104,250</a:t>
            </a:r>
          </a:p>
        </p:txBody>
      </p:sp>
      <p:sp>
        <p:nvSpPr>
          <p:cNvPr id="18" name="TextBox 17"/>
          <p:cNvSpPr txBox="1"/>
          <p:nvPr/>
        </p:nvSpPr>
        <p:spPr>
          <a:xfrm>
            <a:off x="548640" y="342900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Disposition (2%)</a:t>
            </a:r>
          </a:p>
        </p:txBody>
      </p:sp>
      <p:sp>
        <p:nvSpPr>
          <p:cNvPr id="19" name="TextBox 18"/>
          <p:cNvSpPr txBox="1"/>
          <p:nvPr/>
        </p:nvSpPr>
        <p:spPr>
          <a:xfrm>
            <a:off x="3291840" y="3429000"/>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($322,085)</a:t>
            </a:r>
          </a:p>
        </p:txBody>
      </p:sp>
      <p:sp>
        <p:nvSpPr>
          <p:cNvPr id="20" name="TextBox 19"/>
          <p:cNvSpPr txBox="1"/>
          <p:nvPr/>
        </p:nvSpPr>
        <p:spPr>
          <a:xfrm>
            <a:off x="548640" y="370332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Y7 Net to Equity</a:t>
            </a:r>
          </a:p>
        </p:txBody>
      </p:sp>
      <p:sp>
        <p:nvSpPr>
          <p:cNvPr id="21" name="TextBox 20"/>
          <p:cNvSpPr txBox="1"/>
          <p:nvPr/>
        </p:nvSpPr>
        <p:spPr>
          <a:xfrm>
            <a:off x="3291840" y="3703320"/>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$15,782,165</a:t>
            </a:r>
          </a:p>
        </p:txBody>
      </p:sp>
      <p:sp>
        <p:nvSpPr>
          <p:cNvPr id="22" name="TextBox 21"/>
          <p:cNvSpPr txBox="1"/>
          <p:nvPr/>
        </p:nvSpPr>
        <p:spPr>
          <a:xfrm>
            <a:off x="548640" y="397763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Lost CVS GL Rent (Y8–10)</a:t>
            </a:r>
          </a:p>
        </p:txBody>
      </p:sp>
      <p:sp>
        <p:nvSpPr>
          <p:cNvPr id="23" name="TextBox 22"/>
          <p:cNvSpPr txBox="1"/>
          <p:nvPr/>
        </p:nvSpPr>
        <p:spPr>
          <a:xfrm>
            <a:off x="3291840" y="3977639"/>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($404,250 / yr)</a:t>
            </a:r>
          </a:p>
        </p:txBody>
      </p:sp>
      <p:sp>
        <p:nvSpPr>
          <p:cNvPr id="24" name="TextBox 23"/>
          <p:cNvSpPr txBox="1"/>
          <p:nvPr/>
        </p:nvSpPr>
        <p:spPr>
          <a:xfrm>
            <a:off x="548640" y="425196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Y10 Remaining Property</a:t>
            </a:r>
          </a:p>
        </p:txBody>
      </p:sp>
      <p:sp>
        <p:nvSpPr>
          <p:cNvPr id="25" name="TextBox 24"/>
          <p:cNvSpPr txBox="1"/>
          <p:nvPr/>
        </p:nvSpPr>
        <p:spPr>
          <a:xfrm>
            <a:off x="3291840" y="4251960"/>
            <a:ext cx="2862072" cy="274320"/>
          </a:xfrm>
          <a:prstGeom prst="rect">
            <a:avLst/>
          </a:prstGeom>
          <a:noFill/>
        </p:spPr>
        <p:txBody>
          <a:bodyPr wrap="square" lIns="36576" rIns="36576" tIns="18288" bIns="18288">
            <a:spAutoFit/>
          </a:bodyPr>
          <a:lstStyle/>
          <a:p>
            <a:pPr algn="r"/>
            <a:r>
              <a:rPr sz="1000" b="1" i="0">
                <a:solidFill>
                  <a:srgbClr val="0B163C"/>
                </a:solidFill>
                <a:latin typeface="Joost Medium"/>
              </a:rPr>
              <a:t>$40.0M gross / $17.5M net</a:t>
            </a:r>
          </a:p>
        </p:txBody>
      </p:sp>
      <p:sp>
        <p:nvSpPr>
          <p:cNvPr id="26" name="TextBox 25"/>
          <p:cNvSpPr txBox="1"/>
          <p:nvPr/>
        </p:nvSpPr>
        <p:spPr>
          <a:xfrm>
            <a:off x="548640" y="452627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Project IRR</a:t>
            </a:r>
          </a:p>
        </p:txBody>
      </p:sp>
      <p:sp>
        <p:nvSpPr>
          <p:cNvPr id="27" name="TextBox 26"/>
          <p:cNvSpPr txBox="1"/>
          <p:nvPr/>
        </p:nvSpPr>
        <p:spPr>
          <a:xfrm>
            <a:off x="3291840" y="4526279"/>
            <a:ext cx="2862072" cy="274320"/>
          </a:xfrm>
          <a:prstGeom prst="rect">
            <a:avLst/>
          </a:prstGeom>
          <a:noFill/>
        </p:spPr>
        <p:txBody>
          <a:bodyPr wrap="square" lIns="36576" rIns="36576" tIns="18288" bIns="18288">
            <a:spAutoFit/>
          </a:bodyPr>
          <a:lstStyle/>
          <a:p>
            <a:pPr algn="r"/>
            <a:r>
              <a:rPr sz="1000" b="1" i="0">
                <a:solidFill>
                  <a:srgbClr val="C9A557"/>
                </a:solidFill>
                <a:latin typeface="Joost Medium"/>
              </a:rPr>
              <a:t>18.3%</a:t>
            </a:r>
          </a:p>
        </p:txBody>
      </p:sp>
      <p:sp>
        <p:nvSpPr>
          <p:cNvPr id="28" name="TextBox 27"/>
          <p:cNvSpPr txBox="1"/>
          <p:nvPr/>
        </p:nvSpPr>
        <p:spPr>
          <a:xfrm>
            <a:off x="548640" y="480060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Project EM</a:t>
            </a:r>
          </a:p>
        </p:txBody>
      </p:sp>
      <p:sp>
        <p:nvSpPr>
          <p:cNvPr id="29" name="TextBox 28"/>
          <p:cNvSpPr txBox="1"/>
          <p:nvPr/>
        </p:nvSpPr>
        <p:spPr>
          <a:xfrm>
            <a:off x="3291840" y="4800600"/>
            <a:ext cx="2862072" cy="274320"/>
          </a:xfrm>
          <a:prstGeom prst="rect">
            <a:avLst/>
          </a:prstGeom>
          <a:noFill/>
        </p:spPr>
        <p:txBody>
          <a:bodyPr wrap="square" lIns="36576" rIns="36576" tIns="18288" bIns="18288">
            <a:spAutoFit/>
          </a:bodyPr>
          <a:lstStyle/>
          <a:p>
            <a:pPr algn="r"/>
            <a:r>
              <a:rPr sz="1000" b="1" i="0">
                <a:solidFill>
                  <a:srgbClr val="C9A557"/>
                </a:solidFill>
                <a:latin typeface="Joost Medium"/>
              </a:rPr>
              <a:t>3.37×</a:t>
            </a:r>
          </a:p>
        </p:txBody>
      </p:sp>
      <p:sp>
        <p:nvSpPr>
          <p:cNvPr id="34" name="TextBox 33"/>
          <p:cNvSpPr txBox="1"/>
          <p:nvPr/>
        </p:nvSpPr>
        <p:spPr>
          <a:xfrm>
            <a:off x="6400800" y="1920240"/>
            <a:ext cx="5486400" cy="292608"/>
          </a:xfrm>
          <a:prstGeom prst="rect">
            <a:avLst/>
          </a:prstGeom>
          <a:noFill/>
        </p:spPr>
        <p:txBody>
          <a:bodyPr wrap="square" lIns="36576" rIns="36576" tIns="18288" bIns="18288">
            <a:spAutoFit/>
          </a:bodyPr>
          <a:lstStyle/>
          <a:p>
            <a:pPr algn="l"/>
            <a:r>
              <a:rPr sz="1100" b="1" i="0">
                <a:solidFill>
                  <a:srgbClr val="0B163C"/>
                </a:solidFill>
                <a:latin typeface="Joost Medium"/>
              </a:rPr>
              <a:t>SCENARIO 3B  ·  CVS LAND CONTRIBUTION (RIDE-ALONG)</a:t>
            </a:r>
          </a:p>
        </p:txBody>
      </p:sp>
      <p:sp>
        <p:nvSpPr>
          <p:cNvPr id="35" name="Rectangle 34"/>
          <p:cNvSpPr/>
          <p:nvPr/>
        </p:nvSpPr>
        <p:spPr>
          <a:xfrm>
            <a:off x="6400800" y="2212848"/>
            <a:ext cx="523951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6" name="TextBox 35"/>
          <p:cNvSpPr txBox="1"/>
          <p:nvPr/>
        </p:nvSpPr>
        <p:spPr>
          <a:xfrm>
            <a:off x="6400800" y="233172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CVS Land Area</a:t>
            </a:r>
          </a:p>
        </p:txBody>
      </p:sp>
      <p:sp>
        <p:nvSpPr>
          <p:cNvPr id="37" name="TextBox 36"/>
          <p:cNvSpPr txBox="1"/>
          <p:nvPr/>
        </p:nvSpPr>
        <p:spPr>
          <a:xfrm>
            <a:off x="9144000" y="2331720"/>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64,417 SF (1.48 acres)</a:t>
            </a:r>
          </a:p>
        </p:txBody>
      </p:sp>
      <p:sp>
        <p:nvSpPr>
          <p:cNvPr id="38" name="TextBox 37"/>
          <p:cNvSpPr txBox="1"/>
          <p:nvPr/>
        </p:nvSpPr>
        <p:spPr>
          <a:xfrm>
            <a:off x="6400800" y="260603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Contribution Year</a:t>
            </a:r>
          </a:p>
        </p:txBody>
      </p:sp>
      <p:sp>
        <p:nvSpPr>
          <p:cNvPr id="39" name="TextBox 38"/>
          <p:cNvSpPr txBox="1"/>
          <p:nvPr/>
        </p:nvSpPr>
        <p:spPr>
          <a:xfrm>
            <a:off x="9144000" y="2606039"/>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Year 7</a:t>
            </a:r>
          </a:p>
        </p:txBody>
      </p:sp>
      <p:sp>
        <p:nvSpPr>
          <p:cNvPr id="40" name="TextBox 39"/>
          <p:cNvSpPr txBox="1"/>
          <p:nvPr/>
        </p:nvSpPr>
        <p:spPr>
          <a:xfrm>
            <a:off x="6400800" y="288036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Land Contribution $/SF</a:t>
            </a:r>
          </a:p>
        </p:txBody>
      </p:sp>
      <p:sp>
        <p:nvSpPr>
          <p:cNvPr id="41" name="TextBox 40"/>
          <p:cNvSpPr txBox="1"/>
          <p:nvPr/>
        </p:nvSpPr>
        <p:spPr>
          <a:xfrm>
            <a:off x="9144000" y="2880360"/>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$250</a:t>
            </a:r>
          </a:p>
        </p:txBody>
      </p:sp>
      <p:sp>
        <p:nvSpPr>
          <p:cNvPr id="42" name="TextBox 41"/>
          <p:cNvSpPr txBox="1"/>
          <p:nvPr/>
        </p:nvSpPr>
        <p:spPr>
          <a:xfrm>
            <a:off x="6400800" y="315467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Initial Land Equity Value</a:t>
            </a:r>
          </a:p>
        </p:txBody>
      </p:sp>
      <p:sp>
        <p:nvSpPr>
          <p:cNvPr id="43" name="TextBox 42"/>
          <p:cNvSpPr txBox="1"/>
          <p:nvPr/>
        </p:nvSpPr>
        <p:spPr>
          <a:xfrm>
            <a:off x="9144000" y="3154679"/>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$16,104,250</a:t>
            </a:r>
          </a:p>
        </p:txBody>
      </p:sp>
      <p:sp>
        <p:nvSpPr>
          <p:cNvPr id="44" name="TextBox 43"/>
          <p:cNvSpPr txBox="1"/>
          <p:nvPr/>
        </p:nvSpPr>
        <p:spPr>
          <a:xfrm>
            <a:off x="6400800" y="342900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Hold of Dev Equity</a:t>
            </a:r>
          </a:p>
        </p:txBody>
      </p:sp>
      <p:sp>
        <p:nvSpPr>
          <p:cNvPr id="45" name="TextBox 44"/>
          <p:cNvSpPr txBox="1"/>
          <p:nvPr/>
        </p:nvSpPr>
        <p:spPr>
          <a:xfrm>
            <a:off x="9144000" y="3429000"/>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3 years (Y7→Y10)</a:t>
            </a:r>
          </a:p>
        </p:txBody>
      </p:sp>
      <p:sp>
        <p:nvSpPr>
          <p:cNvPr id="46" name="TextBox 45"/>
          <p:cNvSpPr txBox="1"/>
          <p:nvPr/>
        </p:nvSpPr>
        <p:spPr>
          <a:xfrm>
            <a:off x="6400800" y="370332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Assumed Dev Equity IRR</a:t>
            </a:r>
          </a:p>
        </p:txBody>
      </p:sp>
      <p:sp>
        <p:nvSpPr>
          <p:cNvPr id="47" name="TextBox 46"/>
          <p:cNvSpPr txBox="1"/>
          <p:nvPr/>
        </p:nvSpPr>
        <p:spPr>
          <a:xfrm>
            <a:off x="9144000" y="3703320"/>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19.03% / yr</a:t>
            </a:r>
          </a:p>
        </p:txBody>
      </p:sp>
      <p:sp>
        <p:nvSpPr>
          <p:cNvPr id="48" name="TextBox 47"/>
          <p:cNvSpPr txBox="1"/>
          <p:nvPr/>
        </p:nvSpPr>
        <p:spPr>
          <a:xfrm>
            <a:off x="6400800" y="397763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Y10 Monetization Value</a:t>
            </a:r>
          </a:p>
        </p:txBody>
      </p:sp>
      <p:sp>
        <p:nvSpPr>
          <p:cNvPr id="49" name="TextBox 48"/>
          <p:cNvSpPr txBox="1"/>
          <p:nvPr/>
        </p:nvSpPr>
        <p:spPr>
          <a:xfrm>
            <a:off x="9144000" y="3977639"/>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$27,160,226</a:t>
            </a:r>
          </a:p>
        </p:txBody>
      </p:sp>
      <p:sp>
        <p:nvSpPr>
          <p:cNvPr id="50" name="TextBox 49"/>
          <p:cNvSpPr txBox="1"/>
          <p:nvPr/>
        </p:nvSpPr>
        <p:spPr>
          <a:xfrm>
            <a:off x="6400800" y="425196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Y10 Remaining Property</a:t>
            </a:r>
          </a:p>
        </p:txBody>
      </p:sp>
      <p:sp>
        <p:nvSpPr>
          <p:cNvPr id="51" name="TextBox 50"/>
          <p:cNvSpPr txBox="1"/>
          <p:nvPr/>
        </p:nvSpPr>
        <p:spPr>
          <a:xfrm>
            <a:off x="9144000" y="4251960"/>
            <a:ext cx="2496312" cy="274320"/>
          </a:xfrm>
          <a:prstGeom prst="rect">
            <a:avLst/>
          </a:prstGeom>
          <a:noFill/>
        </p:spPr>
        <p:txBody>
          <a:bodyPr wrap="square" lIns="36576" rIns="36576" tIns="18288" bIns="18288">
            <a:spAutoFit/>
          </a:bodyPr>
          <a:lstStyle/>
          <a:p>
            <a:pPr algn="r"/>
            <a:r>
              <a:rPr sz="1000" b="1" i="0">
                <a:solidFill>
                  <a:srgbClr val="0B163C"/>
                </a:solidFill>
                <a:latin typeface="Joost Medium"/>
              </a:rPr>
              <a:t>$40.0M gross / $17.5M net</a:t>
            </a:r>
          </a:p>
        </p:txBody>
      </p:sp>
      <p:sp>
        <p:nvSpPr>
          <p:cNvPr id="52" name="TextBox 51"/>
          <p:cNvSpPr txBox="1"/>
          <p:nvPr/>
        </p:nvSpPr>
        <p:spPr>
          <a:xfrm>
            <a:off x="6400800" y="4526279"/>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Project IRR</a:t>
            </a:r>
          </a:p>
        </p:txBody>
      </p:sp>
      <p:sp>
        <p:nvSpPr>
          <p:cNvPr id="53" name="TextBox 52"/>
          <p:cNvSpPr txBox="1"/>
          <p:nvPr/>
        </p:nvSpPr>
        <p:spPr>
          <a:xfrm>
            <a:off x="9144000" y="4526279"/>
            <a:ext cx="2496312" cy="274320"/>
          </a:xfrm>
          <a:prstGeom prst="rect">
            <a:avLst/>
          </a:prstGeom>
          <a:noFill/>
        </p:spPr>
        <p:txBody>
          <a:bodyPr wrap="square" lIns="36576" rIns="36576" tIns="18288" bIns="18288">
            <a:spAutoFit/>
          </a:bodyPr>
          <a:lstStyle/>
          <a:p>
            <a:pPr algn="r"/>
            <a:r>
              <a:rPr sz="1000" b="1" i="0">
                <a:solidFill>
                  <a:srgbClr val="C9A557"/>
                </a:solidFill>
                <a:latin typeface="Joost Medium"/>
              </a:rPr>
              <a:t>18.5%</a:t>
            </a:r>
          </a:p>
        </p:txBody>
      </p:sp>
      <p:sp>
        <p:nvSpPr>
          <p:cNvPr id="54" name="TextBox 53"/>
          <p:cNvSpPr txBox="1"/>
          <p:nvPr/>
        </p:nvSpPr>
        <p:spPr>
          <a:xfrm>
            <a:off x="6400800" y="4800600"/>
            <a:ext cx="2743200" cy="274320"/>
          </a:xfrm>
          <a:prstGeom prst="rect">
            <a:avLst/>
          </a:prstGeom>
          <a:noFill/>
        </p:spPr>
        <p:txBody>
          <a:bodyPr wrap="square" lIns="36576" rIns="36576" tIns="18288" bIns="18288">
            <a:spAutoFit/>
          </a:bodyPr>
          <a:lstStyle/>
          <a:p>
            <a:pPr algn="l"/>
            <a:r>
              <a:rPr sz="1000" b="0" i="0">
                <a:solidFill>
                  <a:srgbClr val="6E6A61"/>
                </a:solidFill>
                <a:latin typeface="Gotham Book"/>
              </a:rPr>
              <a:t>Project EM</a:t>
            </a:r>
          </a:p>
        </p:txBody>
      </p:sp>
      <p:sp>
        <p:nvSpPr>
          <p:cNvPr id="55" name="TextBox 54"/>
          <p:cNvSpPr txBox="1"/>
          <p:nvPr/>
        </p:nvSpPr>
        <p:spPr>
          <a:xfrm>
            <a:off x="9144000" y="4800600"/>
            <a:ext cx="2496312" cy="274320"/>
          </a:xfrm>
          <a:prstGeom prst="rect">
            <a:avLst/>
          </a:prstGeom>
          <a:noFill/>
        </p:spPr>
        <p:txBody>
          <a:bodyPr wrap="square" lIns="36576" rIns="36576" tIns="18288" bIns="18288">
            <a:spAutoFit/>
          </a:bodyPr>
          <a:lstStyle/>
          <a:p>
            <a:pPr algn="r"/>
            <a:r>
              <a:rPr sz="1000" b="1" i="0">
                <a:solidFill>
                  <a:srgbClr val="C9A557"/>
                </a:solidFill>
                <a:latin typeface="Joost Medium"/>
              </a:rPr>
              <a:t>4.25×</a:t>
            </a:r>
          </a:p>
        </p:txBody>
      </p:sp>
      <p:sp>
        <p:nvSpPr>
          <p:cNvPr id="60" name="Rectangle 59"/>
          <p:cNvSpPr/>
          <p:nvPr/>
        </p:nvSpPr>
        <p:spPr>
          <a:xfrm>
            <a:off x="548640" y="5852160"/>
            <a:ext cx="11091672" cy="365760"/>
          </a:xfrm>
          <a:prstGeom prst="rect">
            <a:avLst/>
          </a:prstGeom>
          <a:solidFill>
            <a:srgbClr val="F4F2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1" name="TextBox 60"/>
          <p:cNvSpPr txBox="1"/>
          <p:nvPr/>
        </p:nvSpPr>
        <p:spPr>
          <a:xfrm>
            <a:off x="548640" y="5852160"/>
            <a:ext cx="11091672" cy="365760"/>
          </a:xfrm>
          <a:prstGeom prst="rect">
            <a:avLst/>
          </a:prstGeom>
          <a:noFill/>
        </p:spPr>
        <p:txBody>
          <a:bodyPr wrap="square" lIns="36576" rIns="36576" tIns="18288" bIns="18288" anchor="ctr">
            <a:spAutoFit/>
          </a:bodyPr>
          <a:lstStyle/>
          <a:p>
            <a:pPr algn="ctr"/>
            <a:r>
              <a:rPr sz="1000" b="1" i="0">
                <a:solidFill>
                  <a:srgbClr val="0B163C"/>
                </a:solidFill>
                <a:latin typeface="Joost Medium"/>
              </a:rPr>
              <a:t>Both scenarios use the same operating cash flow as the base case through Year 6.  Only the Year 7+ exit treatment differs.</a:t>
            </a:r>
          </a:p>
        </p:txBody>
      </p:sp>
      <p:sp>
        <p:nvSpPr>
          <p:cNvPr id="62" name="TextBox 61"/>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63" name="TextBox 62"/>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64" name="TextBox 63"/>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16</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Institutional REIT Buyers — Three Tiers of Likely Bidders</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Whole-asset bidders fall into two tiers; Tier 3 (NNN single-tenant REITs) is a separate channel for the CVS pad only.</a:t>
            </a:r>
          </a:p>
        </p:txBody>
      </p:sp>
      <p:sp>
        <p:nvSpPr>
          <p:cNvPr id="8" name="TextBox 7"/>
          <p:cNvSpPr txBox="1"/>
          <p:nvPr/>
        </p:nvSpPr>
        <p:spPr>
          <a:xfrm>
            <a:off x="548640" y="1874519"/>
            <a:ext cx="109728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1  ·  TOP BIDDERS FOR THE WHOLE ASSET</a:t>
            </a:r>
          </a:p>
        </p:txBody>
      </p:sp>
      <p:sp>
        <p:nvSpPr>
          <p:cNvPr id="9" name="Rectangle 8"/>
          <p:cNvSpPr/>
          <p:nvPr/>
        </p:nvSpPr>
        <p:spPr>
          <a:xfrm>
            <a:off x="548640" y="2148840"/>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194560"/>
          <a:ext cx="11091672" cy="1353312"/>
        </p:xfrm>
        <a:graphic>
          <a:graphicData uri="http://schemas.openxmlformats.org/drawingml/2006/table">
            <a:tbl>
              <a:tblPr firstRow="1" bandRow="1">
                <a:tableStyleId>{5C22544A-7EE6-4342-B048-85BDC9FD1C3A}</a:tableStyleId>
              </a:tblPr>
              <a:tblGrid>
                <a:gridCol w="2194560"/>
                <a:gridCol w="2743200"/>
                <a:gridCol w="3291840"/>
                <a:gridCol w="2862072"/>
              </a:tblGrid>
              <a:tr h="256032">
                <a:tc>
                  <a:txBody>
                    <a:bodyPr wrap="square" anchor="ctr" lIns="54864" rIns="54864"/>
                    <a:lstStyle/>
                    <a:p>
                      <a:pPr algn="l"/>
                      <a:r>
                        <a:rPr sz="900" b="1">
                          <a:solidFill>
                            <a:srgbClr val="FFFFFF"/>
                          </a:solidFill>
                          <a:latin typeface="Joost Medium"/>
                        </a:rPr>
                        <a:t>REIT (Ticker)</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Profile</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Strategy Fit</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Why Tier 1</a:t>
                      </a:r>
                    </a:p>
                  </a:txBody>
                  <a:tcPr marL="64008" marR="64008" marT="36576" marB="36576">
                    <a:solidFill>
                      <a:srgbClr val="0B163C"/>
                    </a:solidFill>
                  </a:tcPr>
                </a:tc>
              </a:tr>
              <a:tr h="365760">
                <a:tc>
                  <a:txBody>
                    <a:bodyPr wrap="square" anchor="ctr" lIns="54864" rIns="54864"/>
                    <a:lstStyle/>
                    <a:p>
                      <a:pPr algn="l"/>
                      <a:r>
                        <a:rPr sz="900" b="1">
                          <a:solidFill>
                            <a:srgbClr val="0B163C"/>
                          </a:solidFill>
                          <a:latin typeface="Gotham Book"/>
                        </a:rPr>
                        <a:t>Regency Centers (REG)</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Premier grocery-anchored open-air</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Owns Whole Foods directly adjacent to subject; Memorial / Galleria / Tanglewood is core sandbox</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A-/Baa1  ·  Lowest cost of capital  ·  Whole Foods adjacency = direct portfolio fit</a:t>
                      </a:r>
                    </a:p>
                  </a:txBody>
                  <a:tcPr marL="64008" marR="64008" marT="36576" marB="36576">
                    <a:solidFill>
                      <a:srgbClr val="FFFFFF"/>
                    </a:solidFill>
                  </a:tcPr>
                </a:tc>
              </a:tr>
              <a:tr h="365760">
                <a:tc>
                  <a:txBody>
                    <a:bodyPr wrap="square" anchor="ctr" lIns="54864" rIns="54864"/>
                    <a:lstStyle/>
                    <a:p>
                      <a:pPr algn="l"/>
                      <a:r>
                        <a:rPr sz="900" b="1">
                          <a:solidFill>
                            <a:srgbClr val="0B163C"/>
                          </a:solidFill>
                          <a:latin typeface="Gotham Book"/>
                        </a:rPr>
                        <a:t>Curbline Properties (CURB)</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Pure-play sub-100K SF "convenience"</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Our 61K SF retail fits exact mandate post Oct-2024 spin</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Under-levered post-spin  ·  Aggressive 2024–2025 acquisition pace</a:t>
                      </a:r>
                    </a:p>
                  </a:txBody>
                  <a:tcPr marL="64008" marR="64008" marT="36576" marB="36576">
                    <a:solidFill>
                      <a:srgbClr val="F4F2ED"/>
                    </a:solidFill>
                  </a:tcPr>
                </a:tc>
              </a:tr>
              <a:tr h="365760">
                <a:tc>
                  <a:txBody>
                    <a:bodyPr wrap="square" anchor="ctr" lIns="54864" rIns="54864"/>
                    <a:lstStyle/>
                    <a:p>
                      <a:pPr algn="l"/>
                      <a:r>
                        <a:rPr sz="900" b="1">
                          <a:solidFill>
                            <a:srgbClr val="0B163C"/>
                          </a:solidFill>
                          <a:latin typeface="Gotham Book"/>
                        </a:rPr>
                        <a:t>Brixmor (BRX)</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Community/power center landlord</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Active TX bidder; size + tenant mix fits</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Texas-heavy portfolio  ·  Public buyer with FFO accretion path</a:t>
                      </a:r>
                    </a:p>
                  </a:txBody>
                  <a:tcPr marL="64008" marR="64008" marT="36576" marB="36576">
                    <a:solidFill>
                      <a:srgbClr val="FFFFFF"/>
                    </a:solidFill>
                  </a:tcPr>
                </a:tc>
              </a:tr>
            </a:tbl>
          </a:graphicData>
        </a:graphic>
      </p:graphicFrame>
      <p:sp>
        <p:nvSpPr>
          <p:cNvPr id="11" name="TextBox 10"/>
          <p:cNvSpPr txBox="1"/>
          <p:nvPr/>
        </p:nvSpPr>
        <p:spPr>
          <a:xfrm>
            <a:off x="548640" y="3730752"/>
            <a:ext cx="109728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2  ·  SECONDARY BIDDERS</a:t>
            </a:r>
          </a:p>
        </p:txBody>
      </p:sp>
      <p:sp>
        <p:nvSpPr>
          <p:cNvPr id="12" name="Rectangle 11"/>
          <p:cNvSpPr/>
          <p:nvPr/>
        </p:nvSpPr>
        <p:spPr>
          <a:xfrm>
            <a:off x="548640" y="4005072"/>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3" name="Table 12"/>
          <p:cNvGraphicFramePr>
            <a:graphicFrameLocks noGrp="1"/>
          </p:cNvGraphicFramePr>
          <p:nvPr/>
        </p:nvGraphicFramePr>
        <p:xfrm>
          <a:off x="548640" y="4050791"/>
          <a:ext cx="11091672" cy="987552"/>
        </p:xfrm>
        <a:graphic>
          <a:graphicData uri="http://schemas.openxmlformats.org/drawingml/2006/table">
            <a:tbl>
              <a:tblPr firstRow="1" bandRow="1">
                <a:tableStyleId>{5C22544A-7EE6-4342-B048-85BDC9FD1C3A}</a:tableStyleId>
              </a:tblPr>
              <a:tblGrid>
                <a:gridCol w="2194560"/>
                <a:gridCol w="2743200"/>
                <a:gridCol w="3291840"/>
                <a:gridCol w="2862072"/>
              </a:tblGrid>
              <a:tr h="256032">
                <a:tc>
                  <a:txBody>
                    <a:bodyPr wrap="square" anchor="ctr" lIns="54864" rIns="54864"/>
                    <a:lstStyle/>
                    <a:p>
                      <a:pPr algn="l"/>
                      <a:r>
                        <a:rPr sz="900" b="1">
                          <a:solidFill>
                            <a:srgbClr val="FFFFFF"/>
                          </a:solidFill>
                          <a:latin typeface="Joost Medium"/>
                        </a:rPr>
                        <a:t>REIT (Ticker)</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Profile</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Strategy Fit</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Why Tier 2</a:t>
                      </a:r>
                    </a:p>
                  </a:txBody>
                  <a:tcPr marL="64008" marR="64008" marT="36576" marB="36576">
                    <a:solidFill>
                      <a:srgbClr val="0B163C"/>
                    </a:solidFill>
                  </a:tcPr>
                </a:tc>
              </a:tr>
              <a:tr h="365760">
                <a:tc>
                  <a:txBody>
                    <a:bodyPr wrap="square" anchor="ctr" lIns="54864" rIns="54864"/>
                    <a:lstStyle/>
                    <a:p>
                      <a:pPr algn="l"/>
                      <a:r>
                        <a:rPr sz="900" b="1">
                          <a:solidFill>
                            <a:srgbClr val="0B163C"/>
                          </a:solidFill>
                          <a:latin typeface="Gotham Book"/>
                        </a:rPr>
                        <a:t>Kimco Realty (KIM)</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Largest open-air REIT</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Texas-heavy; value-add bias</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Lowest 5Y debt rate (4.70%) but pickier on caps</a:t>
                      </a:r>
                    </a:p>
                  </a:txBody>
                  <a:tcPr marL="64008" marR="64008" marT="36576" marB="36576">
                    <a:solidFill>
                      <a:srgbClr val="FFFFFF"/>
                    </a:solidFill>
                  </a:tcPr>
                </a:tc>
              </a:tr>
              <a:tr h="365760">
                <a:tc>
                  <a:txBody>
                    <a:bodyPr wrap="square" anchor="ctr" lIns="54864" rIns="54864"/>
                    <a:lstStyle/>
                    <a:p>
                      <a:pPr algn="l"/>
                      <a:r>
                        <a:rPr sz="900" b="1">
                          <a:solidFill>
                            <a:srgbClr val="0B163C"/>
                          </a:solidFill>
                          <a:latin typeface="Gotham Book"/>
                        </a:rPr>
                        <a:t>Kite Realty (KRG)</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Sun-Belt open-air grocery / power</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Houston coverage limited but growing</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Smaller balance sheet  ·  More disciplined cap rate</a:t>
                      </a:r>
                    </a:p>
                  </a:txBody>
                  <a:tcPr marL="64008" marR="64008" marT="36576" marB="36576">
                    <a:solidFill>
                      <a:srgbClr val="F4F2ED"/>
                    </a:solidFill>
                  </a:tcPr>
                </a:tc>
              </a:tr>
            </a:tbl>
          </a:graphicData>
        </a:graphic>
      </p:graphicFrame>
      <p:sp>
        <p:nvSpPr>
          <p:cNvPr id="14" name="TextBox 13"/>
          <p:cNvSpPr txBox="1"/>
          <p:nvPr/>
        </p:nvSpPr>
        <p:spPr>
          <a:xfrm>
            <a:off x="548640" y="5221224"/>
            <a:ext cx="109728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3  ·  NNN BUYERS (CVS PAD ONLY  ·  SCENARIO 3 STRATEGY)</a:t>
            </a:r>
          </a:p>
        </p:txBody>
      </p:sp>
      <p:sp>
        <p:nvSpPr>
          <p:cNvPr id="15" name="Rectangle 14"/>
          <p:cNvSpPr/>
          <p:nvPr/>
        </p:nvSpPr>
        <p:spPr>
          <a:xfrm>
            <a:off x="548640" y="5495544"/>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6" name="Table 15"/>
          <p:cNvGraphicFramePr>
            <a:graphicFrameLocks noGrp="1"/>
          </p:cNvGraphicFramePr>
          <p:nvPr/>
        </p:nvGraphicFramePr>
        <p:xfrm>
          <a:off x="548640" y="5541264"/>
          <a:ext cx="11091672" cy="621792"/>
        </p:xfrm>
        <a:graphic>
          <a:graphicData uri="http://schemas.openxmlformats.org/drawingml/2006/table">
            <a:tbl>
              <a:tblPr firstRow="1" bandRow="1">
                <a:tableStyleId>{5C22544A-7EE6-4342-B048-85BDC9FD1C3A}</a:tableStyleId>
              </a:tblPr>
              <a:tblGrid>
                <a:gridCol w="3840480"/>
                <a:gridCol w="3017520"/>
                <a:gridCol w="914400"/>
                <a:gridCol w="3319272"/>
              </a:tblGrid>
              <a:tr h="256032">
                <a:tc>
                  <a:txBody>
                    <a:bodyPr wrap="square" anchor="ctr" lIns="54864" rIns="54864"/>
                    <a:lstStyle/>
                    <a:p>
                      <a:pPr algn="l"/>
                      <a:r>
                        <a:rPr sz="900" b="1">
                          <a:solidFill>
                            <a:srgbClr val="FFFFFF"/>
                          </a:solidFill>
                          <a:latin typeface="Joost Medium"/>
                        </a:rPr>
                        <a:t>NNN Net-Lease Buyers</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Strategy</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Cap Rate Range</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Notes</a:t>
                      </a:r>
                    </a:p>
                  </a:txBody>
                  <a:tcPr marL="64008" marR="64008" marT="36576" marB="36576">
                    <a:solidFill>
                      <a:srgbClr val="0B163C"/>
                    </a:solidFill>
                  </a:tcPr>
                </a:tc>
              </a:tr>
              <a:tr h="365760">
                <a:tc>
                  <a:txBody>
                    <a:bodyPr wrap="square" anchor="ctr" lIns="54864" rIns="54864"/>
                    <a:lstStyle/>
                    <a:p>
                      <a:pPr algn="l"/>
                      <a:r>
                        <a:rPr sz="850" b="1">
                          <a:solidFill>
                            <a:srgbClr val="0B163C"/>
                          </a:solidFill>
                          <a:latin typeface="Gotham Book"/>
                        </a:rPr>
                        <a:t>Realty Income (O), Agree Realty (ADC), National Retail Properties (NNN), Broadstone Net Lease (BNL), NETSTREIT (NTST)</a:t>
                      </a:r>
                    </a:p>
                  </a:txBody>
                  <a:tcPr marL="64008" marR="64008" marT="36576" marB="36576">
                    <a:solidFill>
                      <a:srgbClr val="FFFFFF"/>
                    </a:solidFill>
                  </a:tcPr>
                </a:tc>
                <a:tc>
                  <a:txBody>
                    <a:bodyPr wrap="square" anchor="ctr" lIns="54864" rIns="54864"/>
                    <a:lstStyle/>
                    <a:p>
                      <a:pPr algn="l"/>
                      <a:r>
                        <a:rPr sz="850">
                          <a:solidFill>
                            <a:srgbClr val="0B163C"/>
                          </a:solidFill>
                          <a:latin typeface="Gotham Book"/>
                        </a:rPr>
                        <a:t>Single-tenant net-lease, pharmacy / drug-store / service retail</a:t>
                      </a:r>
                    </a:p>
                  </a:txBody>
                  <a:tcPr marL="64008" marR="64008" marT="36576" marB="36576">
                    <a:solidFill>
                      <a:srgbClr val="FFFFFF"/>
                    </a:solidFill>
                  </a:tcPr>
                </a:tc>
                <a:tc>
                  <a:txBody>
                    <a:bodyPr wrap="square" anchor="ctr" lIns="54864" rIns="54864"/>
                    <a:lstStyle/>
                    <a:p>
                      <a:pPr algn="ctr"/>
                      <a:r>
                        <a:rPr sz="850">
                          <a:solidFill>
                            <a:srgbClr val="0B163C"/>
                          </a:solidFill>
                          <a:latin typeface="Gotham Book"/>
                        </a:rPr>
                        <a:t>5.5%–6.0%</a:t>
                      </a:r>
                    </a:p>
                  </a:txBody>
                  <a:tcPr marL="64008" marR="64008" marT="36576" marB="36576">
                    <a:solidFill>
                      <a:srgbClr val="FFFFFF"/>
                    </a:solidFill>
                  </a:tcPr>
                </a:tc>
                <a:tc>
                  <a:txBody>
                    <a:bodyPr wrap="square" anchor="ctr" lIns="54864" rIns="54864"/>
                    <a:lstStyle/>
                    <a:p>
                      <a:pPr algn="l"/>
                      <a:r>
                        <a:rPr sz="850">
                          <a:solidFill>
                            <a:srgbClr val="0B163C"/>
                          </a:solidFill>
                          <a:latin typeface="Gotham Book"/>
                        </a:rPr>
                        <a:t>Bid only on the CVS parcel ground lease — would not bid on remaining retail</a:t>
                      </a:r>
                    </a:p>
                  </a:txBody>
                  <a:tcPr marL="64008" marR="64008" marT="36576" marB="36576">
                    <a:solidFill>
                      <a:srgbClr val="FFFFFF"/>
                    </a:solidFill>
                  </a:tcPr>
                </a:tc>
              </a:tr>
            </a:tbl>
          </a:graphicData>
        </a:graphic>
      </p:graphicFrame>
      <p:sp>
        <p:nvSpPr>
          <p:cNvPr id="17" name="TextBox 16"/>
          <p:cNvSpPr txBox="1"/>
          <p:nvPr/>
        </p:nvSpPr>
        <p:spPr>
          <a:xfrm>
            <a:off x="548640" y="6309359"/>
            <a:ext cx="11091672" cy="164592"/>
          </a:xfrm>
          <a:prstGeom prst="rect">
            <a:avLst/>
          </a:prstGeom>
          <a:noFill/>
        </p:spPr>
        <p:txBody>
          <a:bodyPr wrap="square" lIns="36576" rIns="36576" tIns="18288" bIns="18288">
            <a:spAutoFit/>
          </a:bodyPr>
          <a:lstStyle/>
          <a:p>
            <a:pPr algn="l"/>
            <a:r>
              <a:rPr sz="850" b="0" i="1">
                <a:solidFill>
                  <a:srgbClr val="6E6A61"/>
                </a:solidFill>
                <a:latin typeface="Gotham Book"/>
              </a:rPr>
              <a:t>Profile fit:  61,196 SF in single asset · Memorial/Galleria/Tanglewood demographics ($200K+ HHI) · long WALT with embedded mark-to-market and CPI escalators.</a:t>
            </a:r>
          </a:p>
        </p:txBody>
      </p:sp>
      <p:sp>
        <p:nvSpPr>
          <p:cNvPr id="18" name="TextBox 17"/>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9" name="TextBox 18"/>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20" name="TextBox 19"/>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17</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Cost of Debt vs. Implied Cap Rate  ·  Spread Available to Bid</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Bloomberg 5Y debt rates + BTIG REIT Weekly (4/9/26) implied cap rates.  Spread (cap − debt) shows how much room each REIT has to bid a sub-5.5% cap accretively.</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1 &amp; TIER 2 BIDDERS  ·  COST OF CAPITAL ARITHMETIC</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86000"/>
          <a:ext cx="11091672" cy="2423160"/>
        </p:xfrm>
        <a:graphic>
          <a:graphicData uri="http://schemas.openxmlformats.org/drawingml/2006/table">
            <a:tbl>
              <a:tblPr firstRow="1" bandRow="1">
                <a:tableStyleId>{5C22544A-7EE6-4342-B048-85BDC9FD1C3A}</a:tableStyleId>
              </a:tblPr>
              <a:tblGrid>
                <a:gridCol w="457200"/>
                <a:gridCol w="2286000"/>
                <a:gridCol w="1097280"/>
                <a:gridCol w="1097280"/>
                <a:gridCol w="1097280"/>
                <a:gridCol w="1280160"/>
                <a:gridCol w="3776472"/>
              </a:tblGrid>
              <a:tr h="502920">
                <a:tc>
                  <a:txBody>
                    <a:bodyPr wrap="square" anchor="ctr" lIns="54864" rIns="54864"/>
                    <a:lstStyle/>
                    <a:p>
                      <a:pPr algn="ctr"/>
                      <a:r>
                        <a:rPr sz="800" b="1">
                          <a:solidFill>
                            <a:srgbClr val="FFFFFF"/>
                          </a:solidFill>
                          <a:latin typeface="Joost Medium"/>
                        </a:rPr>
                        <a:t>Tier</a:t>
                      </a:r>
                    </a:p>
                  </a:txBody>
                  <a:tcPr marL="64008" marR="64008" marT="36576" marB="36576">
                    <a:solidFill>
                      <a:srgbClr val="0B163C"/>
                    </a:solidFill>
                  </a:tcPr>
                </a:tc>
                <a:tc>
                  <a:txBody>
                    <a:bodyPr wrap="square" anchor="ctr" lIns="54864" rIns="54864"/>
                    <a:lstStyle/>
                    <a:p>
                      <a:pPr algn="l"/>
                      <a:r>
                        <a:rPr sz="800" b="1">
                          <a:solidFill>
                            <a:srgbClr val="FFFFFF"/>
                          </a:solidFill>
                          <a:latin typeface="Joost Medium"/>
                        </a:rPr>
                        <a:t>REIT (Ticker)</a:t>
                      </a:r>
                    </a:p>
                  </a:txBody>
                  <a:tcPr marL="64008" marR="64008" marT="36576" marB="36576">
                    <a:solidFill>
                      <a:srgbClr val="0B163C"/>
                    </a:solidFill>
                  </a:tcPr>
                </a:tc>
                <a:tc>
                  <a:txBody>
                    <a:bodyPr wrap="square" anchor="ctr" lIns="54864" rIns="54864"/>
                    <a:lstStyle/>
                    <a:p>
                      <a:pPr algn="ctr"/>
                      <a:r>
                        <a:rPr sz="800" b="1">
                          <a:solidFill>
                            <a:srgbClr val="FFFFFF"/>
                          </a:solidFill>
                          <a:latin typeface="Joost Medium"/>
                        </a:rPr>
                        <a:t>5Y Debt
(Bloomberg)</a:t>
                      </a:r>
                    </a:p>
                  </a:txBody>
                  <a:tcPr marL="64008" marR="64008" marT="36576" marB="36576">
                    <a:solidFill>
                      <a:srgbClr val="0B163C"/>
                    </a:solidFill>
                  </a:tcPr>
                </a:tc>
                <a:tc>
                  <a:txBody>
                    <a:bodyPr wrap="square" anchor="ctr" lIns="54864" rIns="54864"/>
                    <a:lstStyle/>
                    <a:p>
                      <a:pPr algn="ctr"/>
                      <a:r>
                        <a:rPr sz="800" b="1">
                          <a:solidFill>
                            <a:srgbClr val="FFFFFF"/>
                          </a:solidFill>
                          <a:latin typeface="Joost Medium"/>
                        </a:rPr>
                        <a:t>Applied Cap
(BTIG)</a:t>
                      </a:r>
                    </a:p>
                  </a:txBody>
                  <a:tcPr marL="64008" marR="64008" marT="36576" marB="36576">
                    <a:solidFill>
                      <a:srgbClr val="0B163C"/>
                    </a:solidFill>
                  </a:tcPr>
                </a:tc>
                <a:tc>
                  <a:txBody>
                    <a:bodyPr wrap="square" anchor="ctr" lIns="54864" rIns="54864"/>
                    <a:lstStyle/>
                    <a:p>
                      <a:pPr algn="ctr"/>
                      <a:r>
                        <a:rPr sz="800" b="1">
                          <a:solidFill>
                            <a:srgbClr val="FFFFFF"/>
                          </a:solidFill>
                          <a:latin typeface="Joost Medium"/>
                        </a:rPr>
                        <a:t>Implied Cap
(BTIG NAV)</a:t>
                      </a:r>
                    </a:p>
                  </a:txBody>
                  <a:tcPr marL="64008" marR="64008" marT="36576" marB="36576">
                    <a:solidFill>
                      <a:srgbClr val="0B163C"/>
                    </a:solidFill>
                  </a:tcPr>
                </a:tc>
                <a:tc>
                  <a:txBody>
                    <a:bodyPr wrap="square" anchor="ctr" lIns="54864" rIns="54864"/>
                    <a:lstStyle/>
                    <a:p>
                      <a:pPr algn="ctr"/>
                      <a:r>
                        <a:rPr sz="800" b="1">
                          <a:solidFill>
                            <a:srgbClr val="FFFFFF"/>
                          </a:solidFill>
                          <a:latin typeface="Joost Medium"/>
                        </a:rPr>
                        <a:t>Spread
(Cap − Debt)</a:t>
                      </a:r>
                    </a:p>
                  </a:txBody>
                  <a:tcPr marL="64008" marR="64008" marT="36576" marB="36576">
                    <a:solidFill>
                      <a:srgbClr val="0B163C"/>
                    </a:solidFill>
                  </a:tcPr>
                </a:tc>
                <a:tc>
                  <a:txBody>
                    <a:bodyPr wrap="square" anchor="ctr" lIns="54864" rIns="54864"/>
                    <a:lstStyle/>
                    <a:p>
                      <a:pPr algn="l"/>
                      <a:r>
                        <a:rPr sz="800" b="1">
                          <a:solidFill>
                            <a:srgbClr val="FFFFFF"/>
                          </a:solidFill>
                          <a:latin typeface="Joost Medium"/>
                        </a:rPr>
                        <a:t>Read-Through</a:t>
                      </a:r>
                    </a:p>
                  </a:txBody>
                  <a:tcPr marL="64008" marR="64008" marT="36576" marB="36576">
                    <a:solidFill>
                      <a:srgbClr val="0B163C"/>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Regency (REG)</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4.90%</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5.75%</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6.04%</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+114 bps</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BUY-rated by BTIG; tightest implied cap of the comp set</a:t>
                      </a:r>
                    </a:p>
                  </a:txBody>
                  <a:tcPr marL="64008" marR="64008" marT="36576" marB="36576">
                    <a:solidFill>
                      <a:srgbClr val="FFFFFF"/>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Curbline (CURB)</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5.20%</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Not covered by BTIG; spin Oct-2024; aggressive growth profile</a:t>
                      </a:r>
                    </a:p>
                  </a:txBody>
                  <a:tcPr marL="64008" marR="64008" marT="36576" marB="36576">
                    <a:solidFill>
                      <a:srgbClr val="F4F2ED"/>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Brixmor (BRX)</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5.10%</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n/a</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TX-heavy portfolio; size + tenant mix fits</a:t>
                      </a:r>
                    </a:p>
                  </a:txBody>
                  <a:tcPr marL="64008" marR="64008" marT="36576" marB="36576">
                    <a:solidFill>
                      <a:srgbClr val="FFFFFF"/>
                    </a:solidFill>
                  </a:tcPr>
                </a:tc>
              </a:tr>
              <a:tr h="384048">
                <a:tc>
                  <a:txBody>
                    <a:bodyPr wrap="square" anchor="ctr" lIns="54864" rIns="54864"/>
                    <a:lstStyle/>
                    <a:p>
                      <a:pPr algn="ctr"/>
                      <a:r>
                        <a:rPr sz="900" b="1">
                          <a:solidFill>
                            <a:srgbClr val="0B163C"/>
                          </a:solidFill>
                          <a:latin typeface="Gotham Book"/>
                        </a:rPr>
                        <a:t>2</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Kimco (KIM)</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4.70%</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6.29%</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6.69%</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+199 bps</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Largest open-air REIT; widest spread = most flex on cap</a:t>
                      </a:r>
                    </a:p>
                  </a:txBody>
                  <a:tcPr marL="64008" marR="64008" marT="36576" marB="36576">
                    <a:solidFill>
                      <a:srgbClr val="F4F2ED"/>
                    </a:solidFill>
                  </a:tcPr>
                </a:tc>
              </a:tr>
              <a:tr h="384048">
                <a:tc>
                  <a:txBody>
                    <a:bodyPr wrap="square" anchor="ctr" lIns="54864" rIns="54864"/>
                    <a:lstStyle/>
                    <a:p>
                      <a:pPr algn="ctr"/>
                      <a:r>
                        <a:rPr sz="900" b="1">
                          <a:solidFill>
                            <a:srgbClr val="0B163C"/>
                          </a:solidFill>
                          <a:latin typeface="Gotham Book"/>
                        </a:rPr>
                        <a:t>2</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Kite Realty (KRG)</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5.10%</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6.50%</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6.87%</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+177 bps</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Smaller balance sheet; disciplined on cap</a:t>
                      </a:r>
                    </a:p>
                  </a:txBody>
                  <a:tcPr marL="64008" marR="64008" marT="36576" marB="36576">
                    <a:solidFill>
                      <a:srgbClr val="FFFFFF"/>
                    </a:solidFill>
                  </a:tcPr>
                </a:tc>
              </a:tr>
            </a:tbl>
          </a:graphicData>
        </a:graphic>
      </p:graphicFrame>
      <p:sp>
        <p:nvSpPr>
          <p:cNvPr id="11" name="TextBox 10"/>
          <p:cNvSpPr txBox="1"/>
          <p:nvPr/>
        </p:nvSpPr>
        <p:spPr>
          <a:xfrm>
            <a:off x="548640" y="4846320"/>
            <a:ext cx="109728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3  ·  NNN BUYERS (CVS PAD ONLY)</a:t>
            </a:r>
          </a:p>
        </p:txBody>
      </p:sp>
      <p:sp>
        <p:nvSpPr>
          <p:cNvPr id="12" name="Rectangle 11"/>
          <p:cNvSpPr/>
          <p:nvPr/>
        </p:nvSpPr>
        <p:spPr>
          <a:xfrm>
            <a:off x="548640" y="513892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48640" y="5166360"/>
            <a:ext cx="11091672" cy="457200"/>
          </a:xfrm>
          <a:prstGeom prst="rect">
            <a:avLst/>
          </a:prstGeom>
          <a:noFill/>
        </p:spPr>
        <p:txBody>
          <a:bodyPr wrap="square" lIns="36576" rIns="36576" tIns="18288" bIns="18288">
            <a:spAutoFit/>
          </a:bodyPr>
          <a:lstStyle/>
          <a:p>
            <a:pPr algn="l"/>
            <a:r>
              <a:rPr sz="1000" b="0" i="0">
                <a:solidFill>
                  <a:srgbClr val="0B163C"/>
                </a:solidFill>
                <a:latin typeface="Gotham Book"/>
              </a:rPr>
              <a:t>Realty Income (O), Agree (ADC), NNN, Broadstone (BNL), NETSTREIT (NTST) bid the CVS parcel as single-tenant net-lease.  Cap-rate range 5.5%–6.0% for premium pharmacy in dense, high-income corridors (BTIG portfolio averages 7.0%–7.5%; pharmacy trades tighter).</a:t>
            </a:r>
          </a:p>
        </p:txBody>
      </p:sp>
      <p:sp>
        <p:nvSpPr>
          <p:cNvPr id="14" name="Rectangle 13"/>
          <p:cNvSpPr/>
          <p:nvPr/>
        </p:nvSpPr>
        <p:spPr>
          <a:xfrm>
            <a:off x="548640" y="5760720"/>
            <a:ext cx="11091672" cy="713232"/>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640080" y="5779008"/>
            <a:ext cx="10972800" cy="256032"/>
          </a:xfrm>
          <a:prstGeom prst="rect">
            <a:avLst/>
          </a:prstGeom>
          <a:noFill/>
        </p:spPr>
        <p:txBody>
          <a:bodyPr wrap="square" lIns="36576" rIns="36576" tIns="18288" bIns="18288">
            <a:spAutoFit/>
          </a:bodyPr>
          <a:lstStyle/>
          <a:p>
            <a:pPr algn="l"/>
            <a:r>
              <a:rPr sz="1000" b="1" i="0">
                <a:solidFill>
                  <a:srgbClr val="C9A557"/>
                </a:solidFill>
                <a:latin typeface="Joost Medium"/>
              </a:rPr>
              <a:t>BOTTOM LINE  ·  EVERY TIER 1 &amp; TIER 2 BIDDER HAS POSITIVE CAP-MINUS-DEBT SPREAD</a:t>
            </a:r>
          </a:p>
        </p:txBody>
      </p:sp>
      <p:sp>
        <p:nvSpPr>
          <p:cNvPr id="16" name="TextBox 15"/>
          <p:cNvSpPr txBox="1"/>
          <p:nvPr/>
        </p:nvSpPr>
        <p:spPr>
          <a:xfrm>
            <a:off x="640080" y="6035040"/>
            <a:ext cx="10972800" cy="411480"/>
          </a:xfrm>
          <a:prstGeom prst="rect">
            <a:avLst/>
          </a:prstGeom>
          <a:noFill/>
        </p:spPr>
        <p:txBody>
          <a:bodyPr wrap="square" lIns="36576" rIns="36576" tIns="18288" bIns="18288">
            <a:spAutoFit/>
          </a:bodyPr>
          <a:lstStyle/>
          <a:p>
            <a:pPr algn="l"/>
            <a:r>
              <a:rPr sz="900" b="0" i="0">
                <a:solidFill>
                  <a:srgbClr val="FFFFFF"/>
                </a:solidFill>
                <a:latin typeface="Gotham Book"/>
              </a:rPr>
              <a:t>• KIM has the widest spread (+199 bps) and most acquisition flex.    • REG (+114 bps) BUY-rated, tightest implied cap — premium bidder for the right asset.    • A 5.50% cap acquisition fits comfortably inside the spread for every Tier 1 / Tier 2 bidder.</a:t>
            </a:r>
          </a:p>
        </p:txBody>
      </p:sp>
      <p:sp>
        <p:nvSpPr>
          <p:cNvPr id="17" name="TextBox 16"/>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8" name="TextBox 17"/>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19" name="TextBox 18"/>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lang="en-US" sz="1400" spc="200" kern="0" dirty="0">
                <a:solidFill>
                  <a:srgbClr val="3E5668"/>
                </a:solidFill>
                <a:latin typeface="Joost Medium" pitchFamily="34" charset="0"/>
                <a:ea typeface="Joost Medium" pitchFamily="34" charset="-122"/>
                <a:cs typeface="Joost Medium" pitchFamily="34" charset="-120"/>
              </a:rPr>
              <a:t>00</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lang="en-US" sz="1000" b="1" spc="600" kern="0" dirty="0">
                <a:solidFill>
                  <a:srgbClr val="0B163C"/>
                </a:solidFill>
                <a:latin typeface="Joost Medium" pitchFamily="34" charset="0"/>
                <a:ea typeface="Joost Medium" pitchFamily="34" charset="-122"/>
                <a:cs typeface="Joost Medium" pitchFamily="34" charset="-120"/>
              </a:rPr>
              <a:t>DISCLOSURE</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Joost Medium" pitchFamily="34" charset="0"/>
                <a:ea typeface="Joost Medium" pitchFamily="34" charset="-122"/>
                <a:cs typeface="Joost Medium" pitchFamily="34" charset="-120"/>
              </a:rPr>
              <a:t>Notice to Investors</a:t>
            </a:r>
            <a:endParaRPr lang="en-US" sz="28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548640" y="1691640"/>
            <a:ext cx="11094415" cy="4572000"/>
          </a:xfrm>
          <a:prstGeom prst="rect">
            <a:avLst/>
          </a:prstGeom>
          <a:noFill/>
          <a:ln/>
        </p:spPr>
        <p:txBody>
          <a:bodyPr wrap="square" lIns="0" tIns="0" rIns="0" bIns="0" rtlCol="0" anchor="t"/>
          <a:lstStyle/>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The information contained herein is provided to you for information purposes only, is unaudited, and is not, and may not be relied on in any manner as, legal, tax or investment advice. Prospective investors should consult with their own legal, tax and financial advisers as to the consequences of an investment. These materials have been prepared as a means to provide information to investors interested in certain investments managed by JAL-JCP Real Estate Partners, LLC (“JAL-JCP”) which will be advised by JCP Investment Management, LLC (“JCPIM”).</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Investment will involve significant risks, including risk of loss of the entire investment. Before deciding to invest, prospective investors should pay particular attention to the risk factors associated including but not limited to: (i) an investment in real estate assets may result in a loss of investment; (ii) dependence on key personnel may result in additional operational risk; and (iii) the investment will be managed exclusively by JAL-JCP and (iv) JCPIM and/or an affiliated entity will be advising JAL-JCP. Investors should have the financial ability and willingness to accept the risk characteristics of the discussed investment.</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The information contained herein must be kept strictly confidential and may not be reproduced or redistributed in any format without JAL-JCP’s express written approval. Certain information contained herein has been obtained from published and non-published sources and has not been independently verified by JAL-JCP. Except where otherwise indicated, the information provided herein is based on matters as they exist as of the date of preparation and not as of any future date and will not be updated to reflect information that subsequently becomes available.</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Certain information contained herein constitutes “forward-looking statements,” which can be identified by the use of forward-looking terminology such as “may,” “will,” “seek,” “should,” “expect,” “anticipate,” “project,” “estimate,” “intend,” “continue” or “believe” or the negatives thereof. Due to various risks and uncertainties, actual events or results may differ materially from those reflected or contemplated in such forward-looking statements.</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Unless otherwise stated, all projected rates of return are presented on a “gross” basis (i.e., they do not reflect the “promote,” taxes and other expenses to be borne by investors, which in the aggregate could be substantial). Past performance can be no assurance of future results.</a:t>
            </a:r>
            <a:endParaRPr lang="en-US" sz="900" dirty="0"/>
          </a:p>
          <a:p>
            <a:pPr algn="just" indent="0" marL="0">
              <a:spcAft>
                <a:spcPts val="400"/>
              </a:spcAft>
              <a:buNone/>
            </a:pPr>
            <a:endParaRPr lang="en-US" sz="900" dirty="0"/>
          </a:p>
          <a:p>
            <a:pPr algn="just" indent="0" marL="0">
              <a:spcAft>
                <a:spcPts val="400"/>
              </a:spcAft>
              <a:buNone/>
            </a:pPr>
            <a:r>
              <a:rPr lang="en-US" sz="900" dirty="0">
                <a:solidFill>
                  <a:srgbClr val="1E2A50"/>
                </a:solidFill>
                <a:latin typeface="Gotham Book" pitchFamily="34" charset="0"/>
                <a:ea typeface="Gotham Book" pitchFamily="34" charset="-122"/>
                <a:cs typeface="Gotham Book" pitchFamily="34" charset="-120"/>
              </a:rPr>
              <a:t>This document is for informational purposes only. It does not constitute an offer to sell or the solicitation of an offer to buy any interest in a security. Investments should only be made by investors who fully understand these risks and can withstand a loss of their entire investment.</a:t>
            </a:r>
            <a:endParaRPr lang="en-US" sz="900" dirty="0"/>
          </a:p>
        </p:txBody>
      </p:sp>
      <p:sp>
        <p:nvSpPr>
          <p:cNvPr id="8" name="Shape 6"/>
          <p:cNvSpPr/>
          <p:nvPr/>
        </p:nvSpPr>
        <p:spPr>
          <a:xfrm>
            <a:off x="548640" y="6446520"/>
            <a:ext cx="11094415" cy="0"/>
          </a:xfrm>
          <a:prstGeom prst="line">
            <a:avLst/>
          </a:prstGeom>
          <a:noFill/>
          <a:ln w="6350">
            <a:solidFill>
              <a:srgbClr val="D4D6DC"/>
            </a:solidFill>
            <a:prstDash val="solid"/>
          </a:ln>
        </p:spPr>
        <p:txBody>
          <a:bodyPr/>
          <a:p/>
        </p:txBody>
      </p:sp>
      <p:sp>
        <p:nvSpPr>
          <p:cNvPr id="9"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0"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11"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i</a:t>
            </a:r>
            <a:endParaRPr lang="en-US" sz="750" dirty="0"/>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2026 / 2027 Acquisition Guidance</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BTIG REIT Weekly (4/9/26)  —  disclosed dollar guidance and target cap rates each public REIT has signaled it will pay.</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1 &amp; TIER 2  ·  WHOLE-ASSET ACQUISITION GUIDANCE</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86000"/>
          <a:ext cx="11091672" cy="2304288"/>
        </p:xfrm>
        <a:graphic>
          <a:graphicData uri="http://schemas.openxmlformats.org/drawingml/2006/table">
            <a:tbl>
              <a:tblPr firstRow="1" bandRow="1">
                <a:tableStyleId>{5C22544A-7EE6-4342-B048-85BDC9FD1C3A}</a:tableStyleId>
              </a:tblPr>
              <a:tblGrid>
                <a:gridCol w="457200"/>
                <a:gridCol w="2286000"/>
                <a:gridCol w="1828800"/>
                <a:gridCol w="1828800"/>
                <a:gridCol w="1828800"/>
                <a:gridCol w="2862072"/>
              </a:tblGrid>
              <a:tr h="384048">
                <a:tc>
                  <a:txBody>
                    <a:bodyPr wrap="square" anchor="ctr" lIns="54864" rIns="54864"/>
                    <a:lstStyle/>
                    <a:p>
                      <a:pPr algn="ctr"/>
                      <a:r>
                        <a:rPr sz="900" b="1">
                          <a:solidFill>
                            <a:srgbClr val="FFFFFF"/>
                          </a:solidFill>
                          <a:latin typeface="Joost Medium"/>
                        </a:rPr>
                        <a:t>Tier</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REIT</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2026 Acq $ / Cap</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2027 Acq $ / Cap</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Disposition $ / Cap (2026)</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Read-Through to 5.50% Cap</a:t>
                      </a:r>
                    </a:p>
                  </a:txBody>
                  <a:tcPr marL="64008" marR="64008" marT="36576" marB="36576">
                    <a:solidFill>
                      <a:srgbClr val="0B163C"/>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Regency (REG)</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$0M  /  n/a</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$0M  /  n/a</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$203M  /  7.0%</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BUY-rated; not guiding 2026 acq, but most active selectively</a:t>
                      </a:r>
                    </a:p>
                  </a:txBody>
                  <a:tcPr marL="64008" marR="64008" marT="36576" marB="36576">
                    <a:solidFill>
                      <a:srgbClr val="FFFFFF"/>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Curbline (CURB)</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Not covered by BTIG</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Not covered by BTIG</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Not covered by BTIG</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Aggressive convenience-strip mandate; size fits exactly</a:t>
                      </a:r>
                    </a:p>
                  </a:txBody>
                  <a:tcPr marL="64008" marR="64008" marT="36576" marB="36576">
                    <a:solidFill>
                      <a:srgbClr val="F4F2ED"/>
                    </a:solidFill>
                  </a:tcPr>
                </a:tc>
              </a:tr>
              <a:tr h="384048">
                <a:tc>
                  <a:txBody>
                    <a:bodyPr wrap="square" anchor="ctr" lIns="54864" rIns="54864"/>
                    <a:lstStyle/>
                    <a:p>
                      <a:pPr algn="ctr"/>
                      <a:r>
                        <a:rPr sz="900" b="1">
                          <a:solidFill>
                            <a:srgbClr val="0B163C"/>
                          </a:solidFill>
                          <a:latin typeface="Gotham Book"/>
                        </a:rPr>
                        <a:t>1</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Brixmor (BRX)</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Not in core BTIG strip-center coverage</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Active TX bidder per company filings; cap discipline</a:t>
                      </a:r>
                    </a:p>
                  </a:txBody>
                  <a:tcPr marL="64008" marR="64008" marT="36576" marB="36576">
                    <a:solidFill>
                      <a:srgbClr val="FFFFFF"/>
                    </a:solidFill>
                  </a:tcPr>
                </a:tc>
              </a:tr>
              <a:tr h="384048">
                <a:tc>
                  <a:txBody>
                    <a:bodyPr wrap="square" anchor="ctr" lIns="54864" rIns="54864"/>
                    <a:lstStyle/>
                    <a:p>
                      <a:pPr algn="ctr"/>
                      <a:r>
                        <a:rPr sz="900" b="1">
                          <a:solidFill>
                            <a:srgbClr val="0B163C"/>
                          </a:solidFill>
                          <a:latin typeface="Gotham Book"/>
                        </a:rPr>
                        <a:t>2</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Kimco (KIM)</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$400M  /  6.5%</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$400M  /  6.5%</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$0M  /  n/a</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2026 guide 6.5%; would underwrite premium asset to 5.5%</a:t>
                      </a:r>
                    </a:p>
                  </a:txBody>
                  <a:tcPr marL="64008" marR="64008" marT="36576" marB="36576">
                    <a:solidFill>
                      <a:srgbClr val="F4F2ED"/>
                    </a:solidFill>
                  </a:tcPr>
                </a:tc>
              </a:tr>
              <a:tr h="384048">
                <a:tc>
                  <a:txBody>
                    <a:bodyPr wrap="square" anchor="ctr" lIns="54864" rIns="54864"/>
                    <a:lstStyle/>
                    <a:p>
                      <a:pPr algn="ctr"/>
                      <a:r>
                        <a:rPr sz="900" b="1">
                          <a:solidFill>
                            <a:srgbClr val="0B163C"/>
                          </a:solidFill>
                          <a:latin typeface="Gotham Book"/>
                        </a:rPr>
                        <a:t>2</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Kite Realty (KRG)</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$250M  /  5.5%</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$250M  /  5.5%</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$50M  /  6.5%</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Direct comp: $250M @ 5.5% in 2026 — directly supports our 5.50% base downside</a:t>
                      </a:r>
                    </a:p>
                  </a:txBody>
                  <a:tcPr marL="64008" marR="64008" marT="36576" marB="36576">
                    <a:solidFill>
                      <a:srgbClr val="FFFFFF"/>
                    </a:solidFill>
                  </a:tcPr>
                </a:tc>
              </a:tr>
            </a:tbl>
          </a:graphicData>
        </a:graphic>
      </p:graphicFrame>
      <p:sp>
        <p:nvSpPr>
          <p:cNvPr id="11" name="TextBox 10"/>
          <p:cNvSpPr txBox="1"/>
          <p:nvPr/>
        </p:nvSpPr>
        <p:spPr>
          <a:xfrm>
            <a:off x="548640" y="4754880"/>
            <a:ext cx="10972800" cy="274320"/>
          </a:xfrm>
          <a:prstGeom prst="rect">
            <a:avLst/>
          </a:prstGeom>
          <a:noFill/>
        </p:spPr>
        <p:txBody>
          <a:bodyPr wrap="square" lIns="36576" rIns="36576" tIns="18288" bIns="18288">
            <a:spAutoFit/>
          </a:bodyPr>
          <a:lstStyle/>
          <a:p>
            <a:pPr algn="l"/>
            <a:r>
              <a:rPr sz="1000" b="1" i="0">
                <a:solidFill>
                  <a:srgbClr val="0B163C"/>
                </a:solidFill>
                <a:latin typeface="Joost Medium"/>
              </a:rPr>
              <a:t>TIER 3  ·  NNN BUYERS (CVS PAD)  ·  2026 PORTFOLIO BLENDED GUIDANCE</a:t>
            </a:r>
          </a:p>
        </p:txBody>
      </p:sp>
      <p:sp>
        <p:nvSpPr>
          <p:cNvPr id="12" name="Rectangle 11"/>
          <p:cNvSpPr/>
          <p:nvPr/>
        </p:nvSpPr>
        <p:spPr>
          <a:xfrm>
            <a:off x="548640" y="504748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3" name="Table 12"/>
          <p:cNvGraphicFramePr>
            <a:graphicFrameLocks noGrp="1"/>
          </p:cNvGraphicFramePr>
          <p:nvPr/>
        </p:nvGraphicFramePr>
        <p:xfrm>
          <a:off x="548640" y="5074920"/>
          <a:ext cx="11091672" cy="1097280"/>
        </p:xfrm>
        <a:graphic>
          <a:graphicData uri="http://schemas.openxmlformats.org/drawingml/2006/table">
            <a:tbl>
              <a:tblPr firstRow="1" bandRow="1">
                <a:tableStyleId>{5C22544A-7EE6-4342-B048-85BDC9FD1C3A}</a:tableStyleId>
              </a:tblPr>
              <a:tblGrid>
                <a:gridCol w="2743200"/>
                <a:gridCol w="1554480"/>
                <a:gridCol w="1243584"/>
                <a:gridCol w="2743200"/>
                <a:gridCol w="1554480"/>
                <a:gridCol w="1252728"/>
              </a:tblGrid>
              <a:tr h="274320">
                <a:tc>
                  <a:txBody>
                    <a:bodyPr wrap="square" anchor="ctr" lIns="54864" rIns="54864"/>
                    <a:lstStyle/>
                    <a:p>
                      <a:pPr algn="l"/>
                      <a:r>
                        <a:rPr sz="900" b="1">
                          <a:solidFill>
                            <a:srgbClr val="FFFFFF"/>
                          </a:solidFill>
                          <a:latin typeface="Joost Medium"/>
                        </a:rPr>
                        <a:t>NNN REIT</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2026 Guide</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2026 Cap</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NNN REIT</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2026 Guide</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2026 Cap</a:t>
                      </a:r>
                    </a:p>
                  </a:txBody>
                  <a:tcPr marL="64008" marR="64008" marT="36576" marB="36576">
                    <a:solidFill>
                      <a:srgbClr val="0B163C"/>
                    </a:solidFill>
                  </a:tcPr>
                </a:tc>
              </a:tr>
              <a:tr h="274320">
                <a:tc>
                  <a:txBody>
                    <a:bodyPr wrap="square" anchor="ctr" lIns="54864" rIns="54864"/>
                    <a:lstStyle/>
                    <a:p>
                      <a:pPr algn="l"/>
                      <a:r>
                        <a:rPr sz="900" b="1">
                          <a:solidFill>
                            <a:srgbClr val="0B163C"/>
                          </a:solidFill>
                          <a:latin typeface="Gotham Book"/>
                        </a:rPr>
                        <a:t>Realty Income (O)</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$4,000M</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7.3%</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NETSTREIT (NTST)</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$500M</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7.5%</a:t>
                      </a:r>
                    </a:p>
                  </a:txBody>
                  <a:tcPr marL="64008" marR="64008" marT="36576" marB="36576">
                    <a:solidFill>
                      <a:srgbClr val="FFFFFF"/>
                    </a:solidFill>
                  </a:tcPr>
                </a:tc>
              </a:tr>
              <a:tr h="274320">
                <a:tc>
                  <a:txBody>
                    <a:bodyPr wrap="square" anchor="ctr" lIns="54864" rIns="54864"/>
                    <a:lstStyle/>
                    <a:p>
                      <a:pPr algn="l"/>
                      <a:r>
                        <a:rPr sz="900" b="1">
                          <a:solidFill>
                            <a:srgbClr val="0B163C"/>
                          </a:solidFill>
                          <a:latin typeface="Gotham Book"/>
                        </a:rPr>
                        <a:t>Agree (ADC)</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$1,400M</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7.3%</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Broadstone (BNL)</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$350M</a:t>
                      </a:r>
                    </a:p>
                  </a:txBody>
                  <a:tcPr marL="64008" marR="64008" marT="36576" marB="36576">
                    <a:solidFill>
                      <a:srgbClr val="F4F2ED"/>
                    </a:solidFill>
                  </a:tcPr>
                </a:tc>
                <a:tc>
                  <a:txBody>
                    <a:bodyPr wrap="square" anchor="ctr" lIns="54864" rIns="54864"/>
                    <a:lstStyle/>
                    <a:p>
                      <a:pPr algn="ctr"/>
                      <a:r>
                        <a:rPr sz="900">
                          <a:solidFill>
                            <a:srgbClr val="0B163C"/>
                          </a:solidFill>
                          <a:latin typeface="Gotham Book"/>
                        </a:rPr>
                        <a:t>7.5%</a:t>
                      </a:r>
                    </a:p>
                  </a:txBody>
                  <a:tcPr marL="64008" marR="64008" marT="36576" marB="36576">
                    <a:solidFill>
                      <a:srgbClr val="F4F2ED"/>
                    </a:solidFill>
                  </a:tcPr>
                </a:tc>
              </a:tr>
              <a:tr h="274320">
                <a:tc>
                  <a:txBody>
                    <a:bodyPr wrap="square" anchor="ctr" lIns="54864" rIns="54864"/>
                    <a:lstStyle/>
                    <a:p>
                      <a:pPr algn="l"/>
                      <a:r>
                        <a:rPr sz="900" b="1">
                          <a:solidFill>
                            <a:srgbClr val="0B163C"/>
                          </a:solidFill>
                          <a:latin typeface="Gotham Book"/>
                        </a:rPr>
                        <a:t>NNN REIT (NNN)</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$600M</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7.5%</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 Premium pharmacy</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5.5%–6.0%</a:t>
                      </a:r>
                    </a:p>
                  </a:txBody>
                  <a:tcPr marL="64008" marR="64008" marT="36576" marB="36576">
                    <a:solidFill>
                      <a:srgbClr val="FFFFFF"/>
                    </a:solidFill>
                  </a:tcPr>
                </a:tc>
                <a:tc>
                  <a:txBody>
                    <a:bodyPr wrap="square" anchor="ctr" lIns="54864" rIns="54864"/>
                    <a:lstStyle/>
                    <a:p>
                      <a:pPr algn="ctr"/>
                      <a:r>
                        <a:rPr sz="900">
                          <a:solidFill>
                            <a:srgbClr val="0B163C"/>
                          </a:solidFill>
                          <a:latin typeface="Gotham Book"/>
                        </a:rPr>
                        <a:t/>
                      </a:r>
                    </a:p>
                  </a:txBody>
                  <a:tcPr marL="64008" marR="64008" marT="36576" marB="36576">
                    <a:solidFill>
                      <a:srgbClr val="FFFFFF"/>
                    </a:solidFill>
                  </a:tcPr>
                </a:tc>
              </a:tr>
            </a:tbl>
          </a:graphicData>
        </a:graphic>
      </p:graphicFrame>
      <p:sp>
        <p:nvSpPr>
          <p:cNvPr id="14" name="Rectangle 13"/>
          <p:cNvSpPr/>
          <p:nvPr/>
        </p:nvSpPr>
        <p:spPr>
          <a:xfrm>
            <a:off x="548640" y="6199632"/>
            <a:ext cx="11091672" cy="27432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6199632"/>
            <a:ext cx="11091672" cy="274320"/>
          </a:xfrm>
          <a:prstGeom prst="rect">
            <a:avLst/>
          </a:prstGeom>
          <a:noFill/>
        </p:spPr>
        <p:txBody>
          <a:bodyPr wrap="square" lIns="36576" rIns="36576" tIns="18288" bIns="18288" anchor="ctr">
            <a:spAutoFit/>
          </a:bodyPr>
          <a:lstStyle/>
          <a:p>
            <a:pPr algn="ctr"/>
            <a:r>
              <a:rPr sz="1000" b="1" i="0">
                <a:solidFill>
                  <a:srgbClr val="FFFFFF"/>
                </a:solidFill>
                <a:latin typeface="Joost Medium"/>
              </a:rPr>
              <a:t>KEY DATAPOINT  ·  KRG guides $250M / 5.5% acquisitions in 2026 — direct support for a 5.50% cap on our asset.</a:t>
            </a:r>
          </a:p>
        </p:txBody>
      </p:sp>
      <p:sp>
        <p:nvSpPr>
          <p:cNvPr id="16" name="TextBox 15"/>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7" name="TextBox 16"/>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18" name="TextBox 17"/>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365760" y="320040"/>
            <a:ext cx="548640" cy="274320"/>
          </a:xfrm>
          <a:prstGeom prst="rect">
            <a:avLst/>
          </a:prstGeom>
          <a:noFill/>
        </p:spPr>
        <p:txBody>
          <a:bodyPr wrap="square" lIns="36576" rIns="36576" tIns="18288" bIns="18288">
            <a:spAutoFit/>
          </a:bodyPr>
          <a:lstStyle/>
          <a:p>
            <a:r>
              <a:rPr sz="1200" b="1" i="0">
                <a:solidFill>
                  <a:srgbClr val="C9A557"/>
                </a:solidFill>
                <a:latin typeface="Joost Medium"/>
              </a:rPr>
              <a:t>05</a:t>
            </a:r>
          </a:p>
        </p:txBody>
      </p:sp>
      <p:cxnSp>
        <p:nvCxnSpPr>
          <p:cNvPr id="3" name="Connector 2"/>
          <p:cNvCxnSpPr/>
          <p:nvPr/>
        </p:nvCxnSpPr>
        <p:spPr>
          <a:xfrm>
            <a:off x="914400" y="502920"/>
            <a:ext cx="1371600" cy="0"/>
          </a:xfrm>
          <a:prstGeom prst="line">
            <a:avLst/>
          </a:prstGeom>
          <a:ln w="19050">
            <a:solidFill>
              <a:srgbClr val="C9A557"/>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377440" y="320040"/>
            <a:ext cx="4114800" cy="274320"/>
          </a:xfrm>
          <a:prstGeom prst="rect">
            <a:avLst/>
          </a:prstGeom>
          <a:noFill/>
        </p:spPr>
        <p:txBody>
          <a:bodyPr wrap="square" lIns="36576" rIns="36576" tIns="18288" bIns="18288">
            <a:spAutoFit/>
          </a:bodyPr>
          <a:lstStyle/>
          <a:p>
            <a:r>
              <a:rPr sz="900" b="1" i="0">
                <a:solidFill>
                  <a:srgbClr val="6E6A61"/>
                </a:solidFill>
                <a:latin typeface="Joost Medium"/>
              </a:rPr>
              <a:t>RETURNS</a:t>
            </a:r>
          </a:p>
        </p:txBody>
      </p:sp>
      <p:sp>
        <p:nvSpPr>
          <p:cNvPr id="5" name="TextBox 4"/>
          <p:cNvSpPr txBox="1"/>
          <p:nvPr/>
        </p:nvSpPr>
        <p:spPr>
          <a:xfrm>
            <a:off x="365760" y="731520"/>
            <a:ext cx="11430000" cy="457200"/>
          </a:xfrm>
          <a:prstGeom prst="rect">
            <a:avLst/>
          </a:prstGeom>
          <a:noFill/>
        </p:spPr>
        <p:txBody>
          <a:bodyPr wrap="square" lIns="36576" rIns="36576" tIns="18288" bIns="18288">
            <a:spAutoFit/>
          </a:bodyPr>
          <a:lstStyle/>
          <a:p>
            <a:r>
              <a:rPr sz="2000" b="1" i="0">
                <a:solidFill>
                  <a:srgbClr val="0B163C"/>
                </a:solidFill>
                <a:latin typeface="Joost Medium"/>
              </a:rPr>
              <a:t>Houston Retail Cap Rate Comp Set — Disclosed 2024–2025 Institutional Transactions</a:t>
            </a:r>
          </a:p>
        </p:txBody>
      </p:sp>
      <p:sp>
        <p:nvSpPr>
          <p:cNvPr id="6" name="TextBox 5"/>
          <p:cNvSpPr txBox="1"/>
          <p:nvPr/>
        </p:nvSpPr>
        <p:spPr>
          <a:xfrm>
            <a:off x="365760" y="1188720"/>
            <a:ext cx="11430000" cy="320040"/>
          </a:xfrm>
          <a:prstGeom prst="rect">
            <a:avLst/>
          </a:prstGeom>
          <a:noFill/>
        </p:spPr>
        <p:txBody>
          <a:bodyPr wrap="square" lIns="36576" rIns="36576" tIns="18288" bIns="18288">
            <a:spAutoFit/>
          </a:bodyPr>
          <a:lstStyle/>
          <a:p>
            <a:r>
              <a:rPr sz="1100" b="0" i="1">
                <a:solidFill>
                  <a:srgbClr val="6E6A61"/>
                </a:solidFill>
                <a:latin typeface="Gotham Book"/>
              </a:rPr>
              <a:t>Anchoring the 5.50% downside (with 5.25% and 5.00% modeled as upside compression cases) on disclosed transactions to public REITs and institutional capital.</a:t>
            </a:r>
          </a:p>
        </p:txBody>
      </p:sp>
      <p:graphicFrame>
        <p:nvGraphicFramePr>
          <p:cNvPr id="7" name="Table 6"/>
          <p:cNvGraphicFramePr>
            <a:graphicFrameLocks noGrp="1"/>
          </p:cNvGraphicFramePr>
          <p:nvPr/>
        </p:nvGraphicFramePr>
        <p:xfrm>
          <a:off x="365760" y="1783080"/>
          <a:ext cx="11430000" cy="3200400"/>
        </p:xfrm>
        <a:graphic>
          <a:graphicData uri="http://schemas.openxmlformats.org/drawingml/2006/table">
            <a:tbl>
              <a:tblPr firstRow="1" bandRow="1">
                <a:tableStyleId>{5C22544A-7EE6-4342-B048-85BDC9FD1C3A}</a:tableStyleId>
              </a:tblPr>
              <a:tblGrid>
                <a:gridCol w="320040"/>
                <a:gridCol w="2377440"/>
                <a:gridCol w="1691640"/>
                <a:gridCol w="594360"/>
                <a:gridCol w="1325880"/>
                <a:gridCol w="594360"/>
                <a:gridCol w="868680"/>
                <a:gridCol w="777240"/>
                <a:gridCol w="2240280"/>
                <a:gridCol w="640080"/>
              </a:tblGrid>
              <a:tr h="457200">
                <a:tc>
                  <a:txBody>
                    <a:bodyPr wrap="square"/>
                    <a:lstStyle/>
                    <a:p>
                      <a:pPr algn="ctr"/>
                      <a:r>
                        <a:rPr sz="800" b="1">
                          <a:solidFill>
                            <a:srgbClr val="FFFFFF"/>
                          </a:solidFill>
                          <a:latin typeface="Gotham Book"/>
                        </a:rPr>
                        <a:t>#</a:t>
                      </a:r>
                    </a:p>
                  </a:txBody>
                  <a:tcPr marL="36576" marR="36576" marT="27432" marB="27432">
                    <a:solidFill>
                      <a:srgbClr val="0B163C"/>
                    </a:solidFill>
                  </a:tcPr>
                </a:tc>
                <a:tc>
                  <a:txBody>
                    <a:bodyPr wrap="square"/>
                    <a:lstStyle/>
                    <a:p>
                      <a:pPr algn="l"/>
                      <a:r>
                        <a:rPr sz="800" b="1">
                          <a:solidFill>
                            <a:srgbClr val="FFFFFF"/>
                          </a:solidFill>
                          <a:latin typeface="Gotham Book"/>
                        </a:rPr>
                        <a:t>Property</a:t>
                      </a:r>
                    </a:p>
                  </a:txBody>
                  <a:tcPr marL="36576" marR="36576" marT="27432" marB="27432">
                    <a:solidFill>
                      <a:srgbClr val="0B163C"/>
                    </a:solidFill>
                  </a:tcPr>
                </a:tc>
                <a:tc>
                  <a:txBody>
                    <a:bodyPr wrap="square"/>
                    <a:lstStyle/>
                    <a:p>
                      <a:pPr algn="l"/>
                      <a:r>
                        <a:rPr sz="800" b="1">
                          <a:solidFill>
                            <a:srgbClr val="FFFFFF"/>
                          </a:solidFill>
                          <a:latin typeface="Gotham Book"/>
                        </a:rPr>
                        <a:t>Submarket / MSA</a:t>
                      </a:r>
                    </a:p>
                  </a:txBody>
                  <a:tcPr marL="36576" marR="36576" marT="27432" marB="27432">
                    <a:solidFill>
                      <a:srgbClr val="0B163C"/>
                    </a:solidFill>
                  </a:tcPr>
                </a:tc>
                <a:tc>
                  <a:txBody>
                    <a:bodyPr wrap="square"/>
                    <a:lstStyle/>
                    <a:p>
                      <a:pPr algn="ctr"/>
                      <a:r>
                        <a:rPr sz="800" b="1">
                          <a:solidFill>
                            <a:srgbClr val="FFFFFF"/>
                          </a:solidFill>
                          <a:latin typeface="Gotham Book"/>
                        </a:rPr>
                        <a:t>Date</a:t>
                      </a:r>
                    </a:p>
                  </a:txBody>
                  <a:tcPr marL="36576" marR="36576" marT="27432" marB="27432">
                    <a:solidFill>
                      <a:srgbClr val="0B163C"/>
                    </a:solidFill>
                  </a:tcPr>
                </a:tc>
                <a:tc>
                  <a:txBody>
                    <a:bodyPr wrap="square"/>
                    <a:lstStyle/>
                    <a:p>
                      <a:pPr algn="l"/>
                      <a:r>
                        <a:rPr sz="800" b="1">
                          <a:solidFill>
                            <a:srgbClr val="FFFFFF"/>
                          </a:solidFill>
                          <a:latin typeface="Gotham Book"/>
                        </a:rPr>
                        <a:t>Buyer</a:t>
                      </a:r>
                    </a:p>
                  </a:txBody>
                  <a:tcPr marL="36576" marR="36576" marT="27432" marB="27432">
                    <a:solidFill>
                      <a:srgbClr val="0B163C"/>
                    </a:solidFill>
                  </a:tcPr>
                </a:tc>
                <a:tc>
                  <a:txBody>
                    <a:bodyPr wrap="square"/>
                    <a:lstStyle/>
                    <a:p>
                      <a:pPr algn="ctr"/>
                      <a:r>
                        <a:rPr sz="800" b="1">
                          <a:solidFill>
                            <a:srgbClr val="FFFFFF"/>
                          </a:solidFill>
                          <a:latin typeface="Gotham Book"/>
                        </a:rPr>
                        <a:t>GLA</a:t>
                      </a:r>
                    </a:p>
                  </a:txBody>
                  <a:tcPr marL="36576" marR="36576" marT="27432" marB="27432">
                    <a:solidFill>
                      <a:srgbClr val="0B163C"/>
                    </a:solidFill>
                  </a:tcPr>
                </a:tc>
                <a:tc>
                  <a:txBody>
                    <a:bodyPr wrap="square"/>
                    <a:lstStyle/>
                    <a:p>
                      <a:pPr algn="ctr"/>
                      <a:r>
                        <a:rPr sz="800" b="1">
                          <a:solidFill>
                            <a:srgbClr val="FFFFFF"/>
                          </a:solidFill>
                          <a:latin typeface="Gotham Book"/>
                        </a:rPr>
                        <a:t>Price</a:t>
                      </a:r>
                    </a:p>
                  </a:txBody>
                  <a:tcPr marL="36576" marR="36576" marT="27432" marB="27432">
                    <a:solidFill>
                      <a:srgbClr val="0B163C"/>
                    </a:solidFill>
                  </a:tcPr>
                </a:tc>
                <a:tc>
                  <a:txBody>
                    <a:bodyPr wrap="square"/>
                    <a:lstStyle/>
                    <a:p>
                      <a:pPr algn="ctr"/>
                      <a:r>
                        <a:rPr sz="800" b="1">
                          <a:solidFill>
                            <a:srgbClr val="FFFFFF"/>
                          </a:solidFill>
                          <a:latin typeface="Gotham Book"/>
                        </a:rPr>
                        <a:t>$/SF</a:t>
                      </a:r>
                    </a:p>
                  </a:txBody>
                  <a:tcPr marL="36576" marR="36576" marT="27432" marB="27432">
                    <a:solidFill>
                      <a:srgbClr val="0B163C"/>
                    </a:solidFill>
                  </a:tcPr>
                </a:tc>
                <a:tc>
                  <a:txBody>
                    <a:bodyPr wrap="square"/>
                    <a:lstStyle/>
                    <a:p>
                      <a:pPr algn="l"/>
                      <a:r>
                        <a:rPr sz="800" b="1">
                          <a:solidFill>
                            <a:srgbClr val="FFFFFF"/>
                          </a:solidFill>
                          <a:latin typeface="Gotham Book"/>
                        </a:rPr>
                        <a:t>Cap (Disc / Impl)</a:t>
                      </a:r>
                    </a:p>
                  </a:txBody>
                  <a:tcPr marL="36576" marR="36576" marT="27432" marB="27432">
                    <a:solidFill>
                      <a:srgbClr val="0B163C"/>
                    </a:solidFill>
                  </a:tcPr>
                </a:tc>
                <a:tc>
                  <a:txBody>
                    <a:bodyPr wrap="square"/>
                    <a:lstStyle/>
                    <a:p>
                      <a:pPr algn="ctr"/>
                      <a:r>
                        <a:rPr sz="800" b="1">
                          <a:solidFill>
                            <a:srgbClr val="FFFFFF"/>
                          </a:solidFill>
                          <a:latin typeface="Gotham Book"/>
                        </a:rPr>
                        <a:t>Conf</a:t>
                      </a:r>
                    </a:p>
                  </a:txBody>
                  <a:tcPr marL="36576" marR="36576" marT="27432" marB="27432">
                    <a:solidFill>
                      <a:srgbClr val="0B163C"/>
                    </a:solidFill>
                  </a:tcPr>
                </a:tc>
              </a:tr>
              <a:tr h="457200">
                <a:tc>
                  <a:txBody>
                    <a:bodyPr wrap="square"/>
                    <a:lstStyle/>
                    <a:p>
                      <a:pPr algn="ctr"/>
                      <a:r>
                        <a:rPr sz="850" b="0">
                          <a:solidFill>
                            <a:srgbClr val="0B163C"/>
                          </a:solidFill>
                          <a:latin typeface="Gotham Book"/>
                        </a:rPr>
                        <a:t>1</a:t>
                      </a:r>
                    </a:p>
                  </a:txBody>
                  <a:tcPr marL="36576" marR="36576" marT="27432" marB="27432">
                    <a:solidFill>
                      <a:srgbClr val="FFFFFF"/>
                    </a:solidFill>
                  </a:tcPr>
                </a:tc>
                <a:tc>
                  <a:txBody>
                    <a:bodyPr wrap="square"/>
                    <a:lstStyle/>
                    <a:p>
                      <a:pPr algn="l"/>
                      <a:r>
                        <a:rPr sz="850" b="0">
                          <a:solidFill>
                            <a:srgbClr val="0B163C"/>
                          </a:solidFill>
                          <a:latin typeface="Gotham Book"/>
                        </a:rPr>
                        <a:t>Village Plaza</a:t>
                      </a:r>
                    </a:p>
                  </a:txBody>
                  <a:tcPr marL="36576" marR="36576" marT="27432" marB="27432">
                    <a:solidFill>
                      <a:srgbClr val="FFFFFF"/>
                    </a:solidFill>
                  </a:tcPr>
                </a:tc>
                <a:tc>
                  <a:txBody>
                    <a:bodyPr wrap="square"/>
                    <a:lstStyle/>
                    <a:p>
                      <a:pPr algn="l"/>
                      <a:r>
                        <a:rPr sz="850" b="0">
                          <a:solidFill>
                            <a:srgbClr val="0B163C"/>
                          </a:solidFill>
                          <a:latin typeface="Gotham Book"/>
                        </a:rPr>
                        <a:t>Houston, TX (Curbline)</a:t>
                      </a:r>
                    </a:p>
                  </a:txBody>
                  <a:tcPr marL="36576" marR="36576" marT="27432" marB="27432">
                    <a:solidFill>
                      <a:srgbClr val="FFFFFF"/>
                    </a:solidFill>
                  </a:tcPr>
                </a:tc>
                <a:tc>
                  <a:txBody>
                    <a:bodyPr wrap="square"/>
                    <a:lstStyle/>
                    <a:p>
                      <a:pPr algn="ctr"/>
                      <a:r>
                        <a:rPr sz="850" b="0">
                          <a:solidFill>
                            <a:srgbClr val="0B163C"/>
                          </a:solidFill>
                          <a:latin typeface="Gotham Book"/>
                        </a:rPr>
                        <a:t>8/24</a:t>
                      </a:r>
                    </a:p>
                  </a:txBody>
                  <a:tcPr marL="36576" marR="36576" marT="27432" marB="27432">
                    <a:solidFill>
                      <a:srgbClr val="FFFFFF"/>
                    </a:solidFill>
                  </a:tcPr>
                </a:tc>
                <a:tc>
                  <a:txBody>
                    <a:bodyPr wrap="square"/>
                    <a:lstStyle/>
                    <a:p>
                      <a:pPr algn="l"/>
                      <a:r>
                        <a:rPr sz="850" b="0">
                          <a:solidFill>
                            <a:srgbClr val="0B163C"/>
                          </a:solidFill>
                          <a:latin typeface="Gotham Book"/>
                        </a:rPr>
                        <a:t>Curbline (CURB)</a:t>
                      </a:r>
                    </a:p>
                  </a:txBody>
                  <a:tcPr marL="36576" marR="36576" marT="27432" marB="27432">
                    <a:solidFill>
                      <a:srgbClr val="FFFFFF"/>
                    </a:solidFill>
                  </a:tcPr>
                </a:tc>
                <a:tc>
                  <a:txBody>
                    <a:bodyPr wrap="square"/>
                    <a:lstStyle/>
                    <a:p>
                      <a:pPr algn="ctr"/>
                      <a:r>
                        <a:rPr sz="850" b="0">
                          <a:solidFill>
                            <a:srgbClr val="0B163C"/>
                          </a:solidFill>
                          <a:latin typeface="Gotham Book"/>
                        </a:rPr>
                        <a:t>42K</a:t>
                      </a:r>
                    </a:p>
                  </a:txBody>
                  <a:tcPr marL="36576" marR="36576" marT="27432" marB="27432">
                    <a:solidFill>
                      <a:srgbClr val="FFFFFF"/>
                    </a:solidFill>
                  </a:tcPr>
                </a:tc>
                <a:tc>
                  <a:txBody>
                    <a:bodyPr wrap="square"/>
                    <a:lstStyle/>
                    <a:p>
                      <a:pPr algn="ctr"/>
                      <a:r>
                        <a:rPr sz="850" b="0">
                          <a:solidFill>
                            <a:srgbClr val="0B163C"/>
                          </a:solidFill>
                          <a:latin typeface="Gotham Book"/>
                        </a:rPr>
                        <a:t>$31.0M</a:t>
                      </a:r>
                    </a:p>
                  </a:txBody>
                  <a:tcPr marL="36576" marR="36576" marT="27432" marB="27432">
                    <a:solidFill>
                      <a:srgbClr val="FFFFFF"/>
                    </a:solidFill>
                  </a:tcPr>
                </a:tc>
                <a:tc>
                  <a:txBody>
                    <a:bodyPr wrap="square"/>
                    <a:lstStyle/>
                    <a:p>
                      <a:pPr algn="ctr"/>
                      <a:r>
                        <a:rPr sz="850" b="0">
                          <a:solidFill>
                            <a:srgbClr val="0B163C"/>
                          </a:solidFill>
                          <a:latin typeface="Gotham Book"/>
                        </a:rPr>
                        <a:t>$738</a:t>
                      </a:r>
                    </a:p>
                  </a:txBody>
                  <a:tcPr marL="36576" marR="36576" marT="27432" marB="27432">
                    <a:solidFill>
                      <a:srgbClr val="FFFFFF"/>
                    </a:solidFill>
                  </a:tcPr>
                </a:tc>
                <a:tc>
                  <a:txBody>
                    <a:bodyPr wrap="square"/>
                    <a:lstStyle/>
                    <a:p>
                      <a:pPr algn="l"/>
                      <a:r>
                        <a:rPr sz="850" b="0">
                          <a:solidFill>
                            <a:srgbClr val="0B163C"/>
                          </a:solidFill>
                          <a:latin typeface="Gotham Book"/>
                        </a:rPr>
                        <a:t>~5.75-6.25% impl</a:t>
                      </a:r>
                    </a:p>
                  </a:txBody>
                  <a:tcPr marL="36576" marR="36576" marT="27432" marB="27432">
                    <a:solidFill>
                      <a:srgbClr val="FFFFFF"/>
                    </a:solidFill>
                  </a:tcPr>
                </a:tc>
                <a:tc>
                  <a:txBody>
                    <a:bodyPr wrap="square"/>
                    <a:lstStyle/>
                    <a:p>
                      <a:pPr algn="ctr"/>
                      <a:r>
                        <a:rPr sz="850" b="0">
                          <a:solidFill>
                            <a:srgbClr val="0B163C"/>
                          </a:solidFill>
                          <a:latin typeface="Gotham Book"/>
                        </a:rPr>
                        <a:t>MED</a:t>
                      </a:r>
                    </a:p>
                  </a:txBody>
                  <a:tcPr marL="36576" marR="36576" marT="27432" marB="27432">
                    <a:solidFill>
                      <a:srgbClr val="FFFFFF"/>
                    </a:solidFill>
                  </a:tcPr>
                </a:tc>
              </a:tr>
              <a:tr h="457200">
                <a:tc>
                  <a:txBody>
                    <a:bodyPr wrap="square"/>
                    <a:lstStyle/>
                    <a:p>
                      <a:pPr algn="ctr"/>
                      <a:r>
                        <a:rPr sz="850" b="0">
                          <a:solidFill>
                            <a:srgbClr val="0B163C"/>
                          </a:solidFill>
                          <a:latin typeface="Gotham Book"/>
                        </a:rPr>
                        <a:t>2</a:t>
                      </a:r>
                    </a:p>
                  </a:txBody>
                  <a:tcPr marL="36576" marR="36576" marT="27432" marB="27432">
                    <a:solidFill>
                      <a:srgbClr val="F4F2ED"/>
                    </a:solidFill>
                  </a:tcPr>
                </a:tc>
                <a:tc>
                  <a:txBody>
                    <a:bodyPr wrap="square"/>
                    <a:lstStyle/>
                    <a:p>
                      <a:pPr algn="l"/>
                      <a:r>
                        <a:rPr sz="850" b="0">
                          <a:solidFill>
                            <a:srgbClr val="0B163C"/>
                          </a:solidFill>
                          <a:latin typeface="Gotham Book"/>
                        </a:rPr>
                        <a:t>Shops at Tanglewood
(literal neighbor at 5702 San Felipe)</a:t>
                      </a:r>
                    </a:p>
                  </a:txBody>
                  <a:tcPr marL="36576" marR="36576" marT="27432" marB="27432">
                    <a:solidFill>
                      <a:srgbClr val="F4F2ED"/>
                    </a:solidFill>
                  </a:tcPr>
                </a:tc>
                <a:tc>
                  <a:txBody>
                    <a:bodyPr wrap="square"/>
                    <a:lstStyle/>
                    <a:p>
                      <a:pPr algn="l"/>
                      <a:r>
                        <a:rPr sz="850" b="0">
                          <a:solidFill>
                            <a:srgbClr val="0B163C"/>
                          </a:solidFill>
                          <a:latin typeface="Gotham Book"/>
                        </a:rPr>
                        <a:t>Houston Memorial</a:t>
                      </a:r>
                    </a:p>
                  </a:txBody>
                  <a:tcPr marL="36576" marR="36576" marT="27432" marB="27432">
                    <a:solidFill>
                      <a:srgbClr val="F4F2ED"/>
                    </a:solidFill>
                  </a:tcPr>
                </a:tc>
                <a:tc>
                  <a:txBody>
                    <a:bodyPr wrap="square"/>
                    <a:lstStyle/>
                    <a:p>
                      <a:pPr algn="ctr"/>
                      <a:r>
                        <a:rPr sz="850" b="0">
                          <a:solidFill>
                            <a:srgbClr val="0B163C"/>
                          </a:solidFill>
                          <a:latin typeface="Gotham Book"/>
                        </a:rPr>
                        <a:t>10/24*</a:t>
                      </a:r>
                    </a:p>
                  </a:txBody>
                  <a:tcPr marL="36576" marR="36576" marT="27432" marB="27432">
                    <a:solidFill>
                      <a:srgbClr val="F4F2ED"/>
                    </a:solidFill>
                  </a:tcPr>
                </a:tc>
                <a:tc>
                  <a:txBody>
                    <a:bodyPr wrap="square"/>
                    <a:lstStyle/>
                    <a:p>
                      <a:pPr algn="l"/>
                      <a:r>
                        <a:rPr sz="850" b="0">
                          <a:solidFill>
                            <a:srgbClr val="0B163C"/>
                          </a:solidFill>
                          <a:latin typeface="Gotham Book"/>
                        </a:rPr>
                        <a:t>Curbline (CURB)</a:t>
                      </a:r>
                    </a:p>
                  </a:txBody>
                  <a:tcPr marL="36576" marR="36576" marT="27432" marB="27432">
                    <a:solidFill>
                      <a:srgbClr val="F4F2ED"/>
                    </a:solidFill>
                  </a:tcPr>
                </a:tc>
                <a:tc>
                  <a:txBody>
                    <a:bodyPr wrap="square"/>
                    <a:lstStyle/>
                    <a:p>
                      <a:pPr algn="ctr"/>
                      <a:r>
                        <a:rPr sz="850" b="0">
                          <a:solidFill>
                            <a:srgbClr val="0B163C"/>
                          </a:solidFill>
                          <a:latin typeface="Gotham Book"/>
                        </a:rPr>
                        <a:t>26K</a:t>
                      </a:r>
                    </a:p>
                  </a:txBody>
                  <a:tcPr marL="36576" marR="36576" marT="27432" marB="27432">
                    <a:solidFill>
                      <a:srgbClr val="F4F2ED"/>
                    </a:solidFill>
                  </a:tcPr>
                </a:tc>
                <a:tc>
                  <a:txBody>
                    <a:bodyPr wrap="square"/>
                    <a:lstStyle/>
                    <a:p>
                      <a:pPr algn="ctr"/>
                      <a:r>
                        <a:rPr sz="850" b="0">
                          <a:solidFill>
                            <a:srgbClr val="0B163C"/>
                          </a:solidFill>
                          <a:latin typeface="Gotham Book"/>
                        </a:rPr>
                        <a:t>n/a*</a:t>
                      </a:r>
                    </a:p>
                  </a:txBody>
                  <a:tcPr marL="36576" marR="36576" marT="27432" marB="27432">
                    <a:solidFill>
                      <a:srgbClr val="F4F2ED"/>
                    </a:solidFill>
                  </a:tcPr>
                </a:tc>
                <a:tc>
                  <a:txBody>
                    <a:bodyPr wrap="square"/>
                    <a:lstStyle/>
                    <a:p>
                      <a:pPr algn="ctr"/>
                      <a:r>
                        <a:rPr sz="850" b="0">
                          <a:solidFill>
                            <a:srgbClr val="0B163C"/>
                          </a:solidFill>
                          <a:latin typeface="Gotham Book"/>
                        </a:rPr>
                        <a:t>n/a*</a:t>
                      </a:r>
                    </a:p>
                  </a:txBody>
                  <a:tcPr marL="36576" marR="36576" marT="27432" marB="27432">
                    <a:solidFill>
                      <a:srgbClr val="F4F2ED"/>
                    </a:solidFill>
                  </a:tcPr>
                </a:tc>
                <a:tc>
                  <a:txBody>
                    <a:bodyPr wrap="square"/>
                    <a:lstStyle/>
                    <a:p>
                      <a:pPr algn="l"/>
                      <a:r>
                        <a:rPr sz="850" b="0">
                          <a:solidFill>
                            <a:srgbClr val="0B163C"/>
                          </a:solidFill>
                          <a:latin typeface="Gotham Book"/>
                        </a:rPr>
                        <a:t>$897K ABR → ~5.50-6.00% impl</a:t>
                      </a:r>
                    </a:p>
                  </a:txBody>
                  <a:tcPr marL="36576" marR="36576" marT="27432" marB="27432">
                    <a:solidFill>
                      <a:srgbClr val="F4F2ED"/>
                    </a:solidFill>
                  </a:tcPr>
                </a:tc>
                <a:tc>
                  <a:txBody>
                    <a:bodyPr wrap="square"/>
                    <a:lstStyle/>
                    <a:p>
                      <a:pPr algn="ctr"/>
                      <a:r>
                        <a:rPr sz="850" b="0">
                          <a:solidFill>
                            <a:srgbClr val="0B163C"/>
                          </a:solidFill>
                          <a:latin typeface="Gotham Book"/>
                        </a:rPr>
                        <a:t>MED</a:t>
                      </a:r>
                    </a:p>
                  </a:txBody>
                  <a:tcPr marL="36576" marR="36576" marT="27432" marB="27432">
                    <a:solidFill>
                      <a:srgbClr val="F4F2ED"/>
                    </a:solidFill>
                  </a:tcPr>
                </a:tc>
              </a:tr>
              <a:tr h="457200">
                <a:tc>
                  <a:txBody>
                    <a:bodyPr wrap="square"/>
                    <a:lstStyle/>
                    <a:p>
                      <a:pPr algn="ctr"/>
                      <a:r>
                        <a:rPr sz="850" b="0">
                          <a:solidFill>
                            <a:srgbClr val="0B163C"/>
                          </a:solidFill>
                          <a:latin typeface="Gotham Book"/>
                        </a:rPr>
                        <a:t>3</a:t>
                      </a:r>
                    </a:p>
                  </a:txBody>
                  <a:tcPr marL="36576" marR="36576" marT="27432" marB="27432">
                    <a:solidFill>
                      <a:srgbClr val="FFFFFF"/>
                    </a:solidFill>
                  </a:tcPr>
                </a:tc>
                <a:tc>
                  <a:txBody>
                    <a:bodyPr wrap="square"/>
                    <a:lstStyle/>
                    <a:p>
                      <a:pPr algn="l"/>
                      <a:r>
                        <a:rPr sz="850" b="0">
                          <a:solidFill>
                            <a:srgbClr val="0B163C"/>
                          </a:solidFill>
                          <a:latin typeface="Gotham Book"/>
                        </a:rPr>
                        <a:t>LaCenterra at Cinco Ranch</a:t>
                      </a:r>
                    </a:p>
                  </a:txBody>
                  <a:tcPr marL="36576" marR="36576" marT="27432" marB="27432">
                    <a:solidFill>
                      <a:srgbClr val="FFFFFF"/>
                    </a:solidFill>
                  </a:tcPr>
                </a:tc>
                <a:tc>
                  <a:txBody>
                    <a:bodyPr wrap="square"/>
                    <a:lstStyle/>
                    <a:p>
                      <a:pPr algn="l"/>
                      <a:r>
                        <a:rPr sz="850" b="0">
                          <a:solidFill>
                            <a:srgbClr val="0B163C"/>
                          </a:solidFill>
                          <a:latin typeface="Gotham Book"/>
                        </a:rPr>
                        <a:t>Katy (West Houston)</a:t>
                      </a:r>
                    </a:p>
                  </a:txBody>
                  <a:tcPr marL="36576" marR="36576" marT="27432" marB="27432">
                    <a:solidFill>
                      <a:srgbClr val="FFFFFF"/>
                    </a:solidFill>
                  </a:tcPr>
                </a:tc>
                <a:tc>
                  <a:txBody>
                    <a:bodyPr wrap="square"/>
                    <a:lstStyle/>
                    <a:p>
                      <a:pPr algn="ctr"/>
                      <a:r>
                        <a:rPr sz="850" b="0">
                          <a:solidFill>
                            <a:srgbClr val="0B163C"/>
                          </a:solidFill>
                          <a:latin typeface="Gotham Book"/>
                        </a:rPr>
                        <a:t>7/25</a:t>
                      </a:r>
                    </a:p>
                  </a:txBody>
                  <a:tcPr marL="36576" marR="36576" marT="27432" marB="27432">
                    <a:solidFill>
                      <a:srgbClr val="FFFFFF"/>
                    </a:solidFill>
                  </a:tcPr>
                </a:tc>
                <a:tc>
                  <a:txBody>
                    <a:bodyPr wrap="square"/>
                    <a:lstStyle/>
                    <a:p>
                      <a:pPr algn="l"/>
                      <a:r>
                        <a:rPr sz="850" b="0">
                          <a:solidFill>
                            <a:srgbClr val="0B163C"/>
                          </a:solidFill>
                          <a:latin typeface="Gotham Book"/>
                        </a:rPr>
                        <a:t>Brixmor (BRX)</a:t>
                      </a:r>
                    </a:p>
                  </a:txBody>
                  <a:tcPr marL="36576" marR="36576" marT="27432" marB="27432">
                    <a:solidFill>
                      <a:srgbClr val="FFFFFF"/>
                    </a:solidFill>
                  </a:tcPr>
                </a:tc>
                <a:tc>
                  <a:txBody>
                    <a:bodyPr wrap="square"/>
                    <a:lstStyle/>
                    <a:p>
                      <a:pPr algn="ctr"/>
                      <a:r>
                        <a:rPr sz="850" b="0">
                          <a:solidFill>
                            <a:srgbClr val="0B163C"/>
                          </a:solidFill>
                          <a:latin typeface="Gotham Book"/>
                        </a:rPr>
                        <a:t>409K</a:t>
                      </a:r>
                    </a:p>
                  </a:txBody>
                  <a:tcPr marL="36576" marR="36576" marT="27432" marB="27432">
                    <a:solidFill>
                      <a:srgbClr val="FFFFFF"/>
                    </a:solidFill>
                  </a:tcPr>
                </a:tc>
                <a:tc>
                  <a:txBody>
                    <a:bodyPr wrap="square"/>
                    <a:lstStyle/>
                    <a:p>
                      <a:pPr algn="ctr"/>
                      <a:r>
                        <a:rPr sz="850" b="0">
                          <a:solidFill>
                            <a:srgbClr val="0B163C"/>
                          </a:solidFill>
                          <a:latin typeface="Gotham Book"/>
                        </a:rPr>
                        <a:t>$223.0M</a:t>
                      </a:r>
                    </a:p>
                  </a:txBody>
                  <a:tcPr marL="36576" marR="36576" marT="27432" marB="27432">
                    <a:solidFill>
                      <a:srgbClr val="FFFFFF"/>
                    </a:solidFill>
                  </a:tcPr>
                </a:tc>
                <a:tc>
                  <a:txBody>
                    <a:bodyPr wrap="square"/>
                    <a:lstStyle/>
                    <a:p>
                      <a:pPr algn="ctr"/>
                      <a:r>
                        <a:rPr sz="850" b="0">
                          <a:solidFill>
                            <a:srgbClr val="0B163C"/>
                          </a:solidFill>
                          <a:latin typeface="Gotham Book"/>
                        </a:rPr>
                        <a:t>$545</a:t>
                      </a:r>
                    </a:p>
                  </a:txBody>
                  <a:tcPr marL="36576" marR="36576" marT="27432" marB="27432">
                    <a:solidFill>
                      <a:srgbClr val="FFFFFF"/>
                    </a:solidFill>
                  </a:tcPr>
                </a:tc>
                <a:tc>
                  <a:txBody>
                    <a:bodyPr wrap="square"/>
                    <a:lstStyle/>
                    <a:p>
                      <a:pPr algn="l"/>
                      <a:r>
                        <a:rPr sz="850" b="0">
                          <a:solidFill>
                            <a:srgbClr val="0B163C"/>
                          </a:solidFill>
                          <a:latin typeface="Gotham Book"/>
                        </a:rPr>
                        <a:t>~6.0-6.5% impl</a:t>
                      </a:r>
                    </a:p>
                  </a:txBody>
                  <a:tcPr marL="36576" marR="36576" marT="27432" marB="27432">
                    <a:solidFill>
                      <a:srgbClr val="FFFFFF"/>
                    </a:solidFill>
                  </a:tcPr>
                </a:tc>
                <a:tc>
                  <a:txBody>
                    <a:bodyPr wrap="square"/>
                    <a:lstStyle/>
                    <a:p>
                      <a:pPr algn="ctr"/>
                      <a:r>
                        <a:rPr sz="850" b="0">
                          <a:solidFill>
                            <a:srgbClr val="0B163C"/>
                          </a:solidFill>
                          <a:latin typeface="Gotham Book"/>
                        </a:rPr>
                        <a:t>MED</a:t>
                      </a:r>
                    </a:p>
                  </a:txBody>
                  <a:tcPr marL="36576" marR="36576" marT="27432" marB="27432">
                    <a:solidFill>
                      <a:srgbClr val="FFFFFF"/>
                    </a:solidFill>
                  </a:tcPr>
                </a:tc>
              </a:tr>
              <a:tr h="457200">
                <a:tc>
                  <a:txBody>
                    <a:bodyPr wrap="square"/>
                    <a:lstStyle/>
                    <a:p>
                      <a:pPr algn="ctr"/>
                      <a:r>
                        <a:rPr sz="850" b="0">
                          <a:solidFill>
                            <a:srgbClr val="0B163C"/>
                          </a:solidFill>
                          <a:latin typeface="Gotham Book"/>
                        </a:rPr>
                        <a:t>4</a:t>
                      </a:r>
                    </a:p>
                  </a:txBody>
                  <a:tcPr marL="36576" marR="36576" marT="27432" marB="27432">
                    <a:solidFill>
                      <a:srgbClr val="F4F2ED"/>
                    </a:solidFill>
                  </a:tcPr>
                </a:tc>
                <a:tc>
                  <a:txBody>
                    <a:bodyPr wrap="square"/>
                    <a:lstStyle/>
                    <a:p>
                      <a:pPr algn="l"/>
                      <a:r>
                        <a:rPr sz="850" b="0">
                          <a:solidFill>
                            <a:srgbClr val="0B163C"/>
                          </a:solidFill>
                          <a:latin typeface="Gotham Book"/>
                        </a:rPr>
                        <a:t>Silverlake Center</a:t>
                      </a:r>
                    </a:p>
                  </a:txBody>
                  <a:tcPr marL="36576" marR="36576" marT="27432" marB="27432">
                    <a:solidFill>
                      <a:srgbClr val="F4F2ED"/>
                    </a:solidFill>
                  </a:tcPr>
                </a:tc>
                <a:tc>
                  <a:txBody>
                    <a:bodyPr wrap="square"/>
                    <a:lstStyle/>
                    <a:p>
                      <a:pPr algn="l"/>
                      <a:r>
                        <a:rPr sz="850" b="0">
                          <a:solidFill>
                            <a:srgbClr val="0B163C"/>
                          </a:solidFill>
                          <a:latin typeface="Gotham Book"/>
                        </a:rPr>
                        <a:t>Pearland (Houston MSA)</a:t>
                      </a:r>
                    </a:p>
                  </a:txBody>
                  <a:tcPr marL="36576" marR="36576" marT="27432" marB="27432">
                    <a:solidFill>
                      <a:srgbClr val="F4F2ED"/>
                    </a:solidFill>
                  </a:tcPr>
                </a:tc>
                <a:tc>
                  <a:txBody>
                    <a:bodyPr wrap="square"/>
                    <a:lstStyle/>
                    <a:p>
                      <a:pPr algn="ctr"/>
                      <a:r>
                        <a:rPr sz="850" b="0">
                          <a:solidFill>
                            <a:srgbClr val="0B163C"/>
                          </a:solidFill>
                          <a:latin typeface="Gotham Book"/>
                        </a:rPr>
                        <a:t>7/25</a:t>
                      </a:r>
                    </a:p>
                  </a:txBody>
                  <a:tcPr marL="36576" marR="36576" marT="27432" marB="27432">
                    <a:solidFill>
                      <a:srgbClr val="F4F2ED"/>
                    </a:solidFill>
                  </a:tcPr>
                </a:tc>
                <a:tc>
                  <a:txBody>
                    <a:bodyPr wrap="square"/>
                    <a:lstStyle/>
                    <a:p>
                      <a:pPr algn="l"/>
                      <a:r>
                        <a:rPr sz="850" b="0">
                          <a:solidFill>
                            <a:srgbClr val="0B163C"/>
                          </a:solidFill>
                          <a:latin typeface="Gotham Book"/>
                        </a:rPr>
                        <a:t>Curbline (CURB)</a:t>
                      </a:r>
                    </a:p>
                  </a:txBody>
                  <a:tcPr marL="36576" marR="36576" marT="27432" marB="27432">
                    <a:solidFill>
                      <a:srgbClr val="F4F2ED"/>
                    </a:solidFill>
                  </a:tcPr>
                </a:tc>
                <a:tc>
                  <a:txBody>
                    <a:bodyPr wrap="square"/>
                    <a:lstStyle/>
                    <a:p>
                      <a:pPr algn="ctr"/>
                      <a:r>
                        <a:rPr sz="850" b="0">
                          <a:solidFill>
                            <a:srgbClr val="0B163C"/>
                          </a:solidFill>
                          <a:latin typeface="Gotham Book"/>
                        </a:rPr>
                        <a:t>25K</a:t>
                      </a:r>
                    </a:p>
                  </a:txBody>
                  <a:tcPr marL="36576" marR="36576" marT="27432" marB="27432">
                    <a:solidFill>
                      <a:srgbClr val="F4F2ED"/>
                    </a:solidFill>
                  </a:tcPr>
                </a:tc>
                <a:tc>
                  <a:txBody>
                    <a:bodyPr wrap="square"/>
                    <a:lstStyle/>
                    <a:p>
                      <a:pPr algn="ctr"/>
                      <a:r>
                        <a:rPr sz="850" b="0">
                          <a:solidFill>
                            <a:srgbClr val="0B163C"/>
                          </a:solidFill>
                          <a:latin typeface="Gotham Book"/>
                        </a:rPr>
                        <a:t>$13.0M</a:t>
                      </a:r>
                    </a:p>
                  </a:txBody>
                  <a:tcPr marL="36576" marR="36576" marT="27432" marB="27432">
                    <a:solidFill>
                      <a:srgbClr val="F4F2ED"/>
                    </a:solidFill>
                  </a:tcPr>
                </a:tc>
                <a:tc>
                  <a:txBody>
                    <a:bodyPr wrap="square"/>
                    <a:lstStyle/>
                    <a:p>
                      <a:pPr algn="ctr"/>
                      <a:r>
                        <a:rPr sz="850" b="0">
                          <a:solidFill>
                            <a:srgbClr val="0B163C"/>
                          </a:solidFill>
                          <a:latin typeface="Gotham Book"/>
                        </a:rPr>
                        <a:t>$520</a:t>
                      </a:r>
                    </a:p>
                  </a:txBody>
                  <a:tcPr marL="36576" marR="36576" marT="27432" marB="27432">
                    <a:solidFill>
                      <a:srgbClr val="F4F2ED"/>
                    </a:solidFill>
                  </a:tcPr>
                </a:tc>
                <a:tc>
                  <a:txBody>
                    <a:bodyPr wrap="square"/>
                    <a:lstStyle/>
                    <a:p>
                      <a:pPr algn="l"/>
                      <a:r>
                        <a:rPr sz="850" b="0">
                          <a:solidFill>
                            <a:srgbClr val="0B163C"/>
                          </a:solidFill>
                          <a:latin typeface="Gotham Book"/>
                        </a:rPr>
                        <a:t>~6.0% impl</a:t>
                      </a:r>
                    </a:p>
                  </a:txBody>
                  <a:tcPr marL="36576" marR="36576" marT="27432" marB="27432">
                    <a:solidFill>
                      <a:srgbClr val="F4F2ED"/>
                    </a:solidFill>
                  </a:tcPr>
                </a:tc>
                <a:tc>
                  <a:txBody>
                    <a:bodyPr wrap="square"/>
                    <a:lstStyle/>
                    <a:p>
                      <a:pPr algn="ctr"/>
                      <a:r>
                        <a:rPr sz="850" b="0">
                          <a:solidFill>
                            <a:srgbClr val="0B163C"/>
                          </a:solidFill>
                          <a:latin typeface="Gotham Book"/>
                        </a:rPr>
                        <a:t>MED</a:t>
                      </a:r>
                    </a:p>
                  </a:txBody>
                  <a:tcPr marL="36576" marR="36576" marT="27432" marB="27432">
                    <a:solidFill>
                      <a:srgbClr val="F4F2ED"/>
                    </a:solidFill>
                  </a:tcPr>
                </a:tc>
              </a:tr>
              <a:tr h="457200">
                <a:tc>
                  <a:txBody>
                    <a:bodyPr wrap="square"/>
                    <a:lstStyle/>
                    <a:p>
                      <a:pPr algn="ctr"/>
                      <a:r>
                        <a:rPr sz="850" b="0">
                          <a:solidFill>
                            <a:srgbClr val="0B163C"/>
                          </a:solidFill>
                          <a:latin typeface="Gotham Book"/>
                        </a:rPr>
                        <a:t>5</a:t>
                      </a:r>
                    </a:p>
                  </a:txBody>
                  <a:tcPr marL="36576" marR="36576" marT="27432" marB="27432">
                    <a:solidFill>
                      <a:srgbClr val="FFFFFF"/>
                    </a:solidFill>
                  </a:tcPr>
                </a:tc>
                <a:tc>
                  <a:txBody>
                    <a:bodyPr wrap="square"/>
                    <a:lstStyle/>
                    <a:p>
                      <a:pPr algn="l"/>
                      <a:r>
                        <a:rPr sz="850" b="0">
                          <a:solidFill>
                            <a:srgbClr val="0B163C"/>
                          </a:solidFill>
                          <a:latin typeface="Gotham Book"/>
                        </a:rPr>
                        <a:t>Montrose Collective
(trophy mixed-use; sets price ceiling)</a:t>
                      </a:r>
                    </a:p>
                  </a:txBody>
                  <a:tcPr marL="36576" marR="36576" marT="27432" marB="27432">
                    <a:solidFill>
                      <a:srgbClr val="FFFFFF"/>
                    </a:solidFill>
                  </a:tcPr>
                </a:tc>
                <a:tc>
                  <a:txBody>
                    <a:bodyPr wrap="square"/>
                    <a:lstStyle/>
                    <a:p>
                      <a:pPr algn="l"/>
                      <a:r>
                        <a:rPr sz="850" b="0">
                          <a:solidFill>
                            <a:srgbClr val="0B163C"/>
                          </a:solidFill>
                          <a:latin typeface="Gotham Book"/>
                        </a:rPr>
                        <a:t>Houston Montrose / inside Loop</a:t>
                      </a:r>
                    </a:p>
                  </a:txBody>
                  <a:tcPr marL="36576" marR="36576" marT="27432" marB="27432">
                    <a:solidFill>
                      <a:srgbClr val="FFFFFF"/>
                    </a:solidFill>
                  </a:tcPr>
                </a:tc>
                <a:tc>
                  <a:txBody>
                    <a:bodyPr wrap="square"/>
                    <a:lstStyle/>
                    <a:p>
                      <a:pPr algn="ctr"/>
                      <a:r>
                        <a:rPr sz="850" b="0">
                          <a:solidFill>
                            <a:srgbClr val="0B163C"/>
                          </a:solidFill>
                          <a:latin typeface="Gotham Book"/>
                        </a:rPr>
                        <a:t>9/25</a:t>
                      </a:r>
                    </a:p>
                  </a:txBody>
                  <a:tcPr marL="36576" marR="36576" marT="27432" marB="27432">
                    <a:solidFill>
                      <a:srgbClr val="FFFFFF"/>
                    </a:solidFill>
                  </a:tcPr>
                </a:tc>
                <a:tc>
                  <a:txBody>
                    <a:bodyPr wrap="square"/>
                    <a:lstStyle/>
                    <a:p>
                      <a:pPr algn="l"/>
                      <a:r>
                        <a:rPr sz="850" b="0">
                          <a:solidFill>
                            <a:srgbClr val="0B163C"/>
                          </a:solidFill>
                          <a:latin typeface="Gotham Book"/>
                        </a:rPr>
                        <a:t>Hines Global Inc Trust</a:t>
                      </a:r>
                    </a:p>
                  </a:txBody>
                  <a:tcPr marL="36576" marR="36576" marT="27432" marB="27432">
                    <a:solidFill>
                      <a:srgbClr val="FFFFFF"/>
                    </a:solidFill>
                  </a:tcPr>
                </a:tc>
                <a:tc>
                  <a:txBody>
                    <a:bodyPr wrap="square"/>
                    <a:lstStyle/>
                    <a:p>
                      <a:pPr algn="ctr"/>
                      <a:r>
                        <a:rPr sz="850" b="0">
                          <a:solidFill>
                            <a:srgbClr val="0B163C"/>
                          </a:solidFill>
                          <a:latin typeface="Gotham Book"/>
                        </a:rPr>
                        <a:t>189K</a:t>
                      </a:r>
                    </a:p>
                  </a:txBody>
                  <a:tcPr marL="36576" marR="36576" marT="27432" marB="27432">
                    <a:solidFill>
                      <a:srgbClr val="FFFFFF"/>
                    </a:solidFill>
                  </a:tcPr>
                </a:tc>
                <a:tc>
                  <a:txBody>
                    <a:bodyPr wrap="square"/>
                    <a:lstStyle/>
                    <a:p>
                      <a:pPr algn="ctr"/>
                      <a:r>
                        <a:rPr sz="850" b="0">
                          <a:solidFill>
                            <a:srgbClr val="0B163C"/>
                          </a:solidFill>
                          <a:latin typeface="Gotham Book"/>
                        </a:rPr>
                        <a:t>$137.5M</a:t>
                      </a:r>
                    </a:p>
                  </a:txBody>
                  <a:tcPr marL="36576" marR="36576" marT="27432" marB="27432">
                    <a:solidFill>
                      <a:srgbClr val="FFFFFF"/>
                    </a:solidFill>
                  </a:tcPr>
                </a:tc>
                <a:tc>
                  <a:txBody>
                    <a:bodyPr wrap="square"/>
                    <a:lstStyle/>
                    <a:p>
                      <a:pPr algn="ctr"/>
                      <a:r>
                        <a:rPr sz="850" b="0">
                          <a:solidFill>
                            <a:srgbClr val="0B163C"/>
                          </a:solidFill>
                          <a:latin typeface="Gotham Book"/>
                        </a:rPr>
                        <a:t>$728 (HTX record)</a:t>
                      </a:r>
                    </a:p>
                  </a:txBody>
                  <a:tcPr marL="36576" marR="36576" marT="27432" marB="27432">
                    <a:solidFill>
                      <a:srgbClr val="FFFFFF"/>
                    </a:solidFill>
                  </a:tcPr>
                </a:tc>
                <a:tc>
                  <a:txBody>
                    <a:bodyPr wrap="square"/>
                    <a:lstStyle/>
                    <a:p>
                      <a:pPr algn="l"/>
                      <a:r>
                        <a:rPr sz="850" b="0">
                          <a:solidFill>
                            <a:srgbClr val="0B163C"/>
                          </a:solidFill>
                          <a:latin typeface="Gotham Book"/>
                        </a:rPr>
                        <a:t>Low-5s impl (mixed-use)</a:t>
                      </a:r>
                    </a:p>
                  </a:txBody>
                  <a:tcPr marL="36576" marR="36576" marT="27432" marB="27432">
                    <a:solidFill>
                      <a:srgbClr val="FFFFFF"/>
                    </a:solidFill>
                  </a:tcPr>
                </a:tc>
                <a:tc>
                  <a:txBody>
                    <a:bodyPr wrap="square"/>
                    <a:lstStyle/>
                    <a:p>
                      <a:pPr algn="ctr"/>
                      <a:r>
                        <a:rPr sz="850" b="0">
                          <a:solidFill>
                            <a:srgbClr val="0B163C"/>
                          </a:solidFill>
                          <a:latin typeface="Gotham Book"/>
                        </a:rPr>
                        <a:t>LOW</a:t>
                      </a:r>
                    </a:p>
                  </a:txBody>
                  <a:tcPr marL="36576" marR="36576" marT="27432" marB="27432">
                    <a:solidFill>
                      <a:srgbClr val="FFFFFF"/>
                    </a:solidFill>
                  </a:tcPr>
                </a:tc>
              </a:tr>
              <a:tr h="457200">
                <a:tc>
                  <a:txBody>
                    <a:bodyPr wrap="square"/>
                    <a:lstStyle/>
                    <a:p>
                      <a:pPr algn="ctr"/>
                      <a:r>
                        <a:rPr sz="850" b="0">
                          <a:solidFill>
                            <a:srgbClr val="0B163C"/>
                          </a:solidFill>
                          <a:latin typeface="Gotham Book"/>
                        </a:rPr>
                        <a:t>6</a:t>
                      </a:r>
                    </a:p>
                  </a:txBody>
                  <a:tcPr marL="36576" marR="36576" marT="27432" marB="27432">
                    <a:solidFill>
                      <a:srgbClr val="F4F2ED"/>
                    </a:solidFill>
                  </a:tcPr>
                </a:tc>
                <a:tc>
                  <a:txBody>
                    <a:bodyPr wrap="square"/>
                    <a:lstStyle/>
                    <a:p>
                      <a:pPr algn="l"/>
                      <a:r>
                        <a:rPr sz="850" b="0">
                          <a:solidFill>
                            <a:srgbClr val="0B163C"/>
                          </a:solidFill>
                          <a:latin typeface="Gotham Book"/>
                        </a:rPr>
                        <a:t>Garden Oaks Shopping Center</a:t>
                      </a:r>
                    </a:p>
                  </a:txBody>
                  <a:tcPr marL="36576" marR="36576" marT="27432" marB="27432">
                    <a:solidFill>
                      <a:srgbClr val="F4F2ED"/>
                    </a:solidFill>
                  </a:tcPr>
                </a:tc>
                <a:tc>
                  <a:txBody>
                    <a:bodyPr wrap="square"/>
                    <a:lstStyle/>
                    <a:p>
                      <a:pPr algn="l"/>
                      <a:r>
                        <a:rPr sz="850" b="0">
                          <a:solidFill>
                            <a:srgbClr val="0B163C"/>
                          </a:solidFill>
                          <a:latin typeface="Gotham Book"/>
                        </a:rPr>
                        <a:t>Houston Heights/Inner Loop</a:t>
                      </a:r>
                    </a:p>
                  </a:txBody>
                  <a:tcPr marL="36576" marR="36576" marT="27432" marB="27432">
                    <a:solidFill>
                      <a:srgbClr val="F4F2ED"/>
                    </a:solidFill>
                  </a:tcPr>
                </a:tc>
                <a:tc>
                  <a:txBody>
                    <a:bodyPr wrap="square"/>
                    <a:lstStyle/>
                    <a:p>
                      <a:pPr algn="ctr"/>
                      <a:r>
                        <a:rPr sz="850" b="0">
                          <a:solidFill>
                            <a:srgbClr val="0B163C"/>
                          </a:solidFill>
                          <a:latin typeface="Gotham Book"/>
                        </a:rPr>
                        <a:t>2/24</a:t>
                      </a:r>
                    </a:p>
                  </a:txBody>
                  <a:tcPr marL="36576" marR="36576" marT="27432" marB="27432">
                    <a:solidFill>
                      <a:srgbClr val="F4F2ED"/>
                    </a:solidFill>
                  </a:tcPr>
                </a:tc>
                <a:tc>
                  <a:txBody>
                    <a:bodyPr wrap="square"/>
                    <a:lstStyle/>
                    <a:p>
                      <a:pPr algn="l"/>
                      <a:r>
                        <a:rPr sz="850" b="0">
                          <a:solidFill>
                            <a:srgbClr val="0B163C"/>
                          </a:solidFill>
                          <a:latin typeface="Gotham Book"/>
                        </a:rPr>
                        <a:t>Whitestone REIT (WSR)</a:t>
                      </a:r>
                    </a:p>
                  </a:txBody>
                  <a:tcPr marL="36576" marR="36576" marT="27432" marB="27432">
                    <a:solidFill>
                      <a:srgbClr val="F4F2ED"/>
                    </a:solidFill>
                  </a:tcPr>
                </a:tc>
                <a:tc>
                  <a:txBody>
                    <a:bodyPr wrap="square"/>
                    <a:lstStyle/>
                    <a:p>
                      <a:pPr algn="ctr"/>
                      <a:r>
                        <a:rPr sz="850" b="0">
                          <a:solidFill>
                            <a:srgbClr val="0B163C"/>
                          </a:solidFill>
                          <a:latin typeface="Gotham Book"/>
                        </a:rPr>
                        <a:t>107K (Aldi)</a:t>
                      </a:r>
                    </a:p>
                  </a:txBody>
                  <a:tcPr marL="36576" marR="36576" marT="27432" marB="27432">
                    <a:solidFill>
                      <a:srgbClr val="F4F2ED"/>
                    </a:solidFill>
                  </a:tcPr>
                </a:tc>
                <a:tc>
                  <a:txBody>
                    <a:bodyPr wrap="square"/>
                    <a:lstStyle/>
                    <a:p>
                      <a:pPr algn="ctr"/>
                      <a:r>
                        <a:rPr sz="850" b="0">
                          <a:solidFill>
                            <a:srgbClr val="0B163C"/>
                          </a:solidFill>
                          <a:latin typeface="Gotham Book"/>
                        </a:rPr>
                        <a:t>n/a</a:t>
                      </a:r>
                    </a:p>
                  </a:txBody>
                  <a:tcPr marL="36576" marR="36576" marT="27432" marB="27432">
                    <a:solidFill>
                      <a:srgbClr val="F4F2ED"/>
                    </a:solidFill>
                  </a:tcPr>
                </a:tc>
                <a:tc>
                  <a:txBody>
                    <a:bodyPr wrap="square"/>
                    <a:lstStyle/>
                    <a:p>
                      <a:pPr algn="ctr"/>
                      <a:r>
                        <a:rPr sz="850" b="0">
                          <a:solidFill>
                            <a:srgbClr val="0B163C"/>
                          </a:solidFill>
                          <a:latin typeface="Gotham Book"/>
                        </a:rPr>
                        <a:t>n/a</a:t>
                      </a:r>
                    </a:p>
                  </a:txBody>
                  <a:tcPr marL="36576" marR="36576" marT="27432" marB="27432">
                    <a:solidFill>
                      <a:srgbClr val="F4F2ED"/>
                    </a:solidFill>
                  </a:tcPr>
                </a:tc>
                <a:tc>
                  <a:txBody>
                    <a:bodyPr wrap="square"/>
                    <a:lstStyle/>
                    <a:p>
                      <a:pPr algn="l"/>
                      <a:r>
                        <a:rPr sz="850" b="0">
                          <a:solidFill>
                            <a:srgbClr val="0B163C"/>
                          </a:solidFill>
                          <a:latin typeface="Gotham Book"/>
                        </a:rPr>
                        <a:t>Mid-to-high 6s impl</a:t>
                      </a:r>
                    </a:p>
                  </a:txBody>
                  <a:tcPr marL="36576" marR="36576" marT="27432" marB="27432">
                    <a:solidFill>
                      <a:srgbClr val="F4F2ED"/>
                    </a:solidFill>
                  </a:tcPr>
                </a:tc>
                <a:tc>
                  <a:txBody>
                    <a:bodyPr wrap="square"/>
                    <a:lstStyle/>
                    <a:p>
                      <a:pPr algn="ctr"/>
                      <a:r>
                        <a:rPr sz="850" b="0">
                          <a:solidFill>
                            <a:srgbClr val="0B163C"/>
                          </a:solidFill>
                          <a:latin typeface="Gotham Book"/>
                        </a:rPr>
                        <a:t>LOW</a:t>
                      </a:r>
                    </a:p>
                  </a:txBody>
                  <a:tcPr marL="36576" marR="36576" marT="27432" marB="27432">
                    <a:solidFill>
                      <a:srgbClr val="F4F2ED"/>
                    </a:solidFill>
                  </a:tcPr>
                </a:tc>
              </a:tr>
            </a:tbl>
          </a:graphicData>
        </a:graphic>
      </p:graphicFrame>
      <p:sp>
        <p:nvSpPr>
          <p:cNvPr id="8" name="TextBox 7"/>
          <p:cNvSpPr txBox="1"/>
          <p:nvPr/>
        </p:nvSpPr>
        <p:spPr>
          <a:xfrm>
            <a:off x="365760" y="5029200"/>
            <a:ext cx="11475720" cy="228600"/>
          </a:xfrm>
          <a:prstGeom prst="rect">
            <a:avLst/>
          </a:prstGeom>
          <a:noFill/>
        </p:spPr>
        <p:txBody>
          <a:bodyPr wrap="square" lIns="36576" rIns="36576" tIns="18288" bIns="18288">
            <a:spAutoFit/>
          </a:bodyPr>
          <a:lstStyle/>
          <a:p>
            <a:r>
              <a:rPr sz="800" b="0" i="1">
                <a:solidFill>
                  <a:srgbClr val="6E6A61"/>
                </a:solidFill>
                <a:latin typeface="Gotham Book"/>
              </a:rPr>
              <a:t>* Shops at Tanglewood transferred from SITE Centers to Curbline at the 10/1/24 spinoff (intra-company); per Curbline FY25 10-K Property #151: 26K SF, $897K total annualized base rent.</a:t>
            </a:r>
          </a:p>
        </p:txBody>
      </p:sp>
      <p:sp>
        <p:nvSpPr>
          <p:cNvPr id="9" name="TextBox 8"/>
          <p:cNvSpPr txBox="1"/>
          <p:nvPr/>
        </p:nvSpPr>
        <p:spPr>
          <a:xfrm>
            <a:off x="365760" y="5349240"/>
            <a:ext cx="5669280" cy="274320"/>
          </a:xfrm>
          <a:prstGeom prst="rect">
            <a:avLst/>
          </a:prstGeom>
          <a:noFill/>
        </p:spPr>
        <p:txBody>
          <a:bodyPr wrap="square" lIns="36576" rIns="36576" tIns="18288" bIns="18288">
            <a:spAutoFit/>
          </a:bodyPr>
          <a:lstStyle/>
          <a:p>
            <a:r>
              <a:rPr sz="1000" b="1" i="0">
                <a:solidFill>
                  <a:srgbClr val="C9A557"/>
                </a:solidFill>
                <a:latin typeface="Joost Medium"/>
              </a:rPr>
              <a:t>MARKET-WIDE CAP RATE ANCHORS</a:t>
            </a:r>
          </a:p>
        </p:txBody>
      </p:sp>
      <p:cxnSp>
        <p:nvCxnSpPr>
          <p:cNvPr id="10" name="Connector 9"/>
          <p:cNvCxnSpPr/>
          <p:nvPr/>
        </p:nvCxnSpPr>
        <p:spPr>
          <a:xfrm>
            <a:off x="365760" y="5623560"/>
            <a:ext cx="5669280" cy="0"/>
          </a:xfrm>
          <a:prstGeom prst="line">
            <a:avLst/>
          </a:prstGeom>
          <a:ln w="12700">
            <a:solidFill>
              <a:srgbClr val="C9A557"/>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65760" y="5715000"/>
            <a:ext cx="4206240" cy="182880"/>
          </a:xfrm>
          <a:prstGeom prst="rect">
            <a:avLst/>
          </a:prstGeom>
          <a:noFill/>
        </p:spPr>
        <p:txBody>
          <a:bodyPr wrap="square" lIns="36576" rIns="36576" tIns="18288" bIns="18288">
            <a:spAutoFit/>
          </a:bodyPr>
          <a:lstStyle/>
          <a:p>
            <a:r>
              <a:rPr sz="800" b="0" i="0">
                <a:solidFill>
                  <a:srgbClr val="6E6A61"/>
                </a:solidFill>
                <a:latin typeface="Gotham Book"/>
              </a:rPr>
              <a:t>Integra Realty Resources — HTX small strip, Q1 2025</a:t>
            </a:r>
          </a:p>
        </p:txBody>
      </p:sp>
      <p:sp>
        <p:nvSpPr>
          <p:cNvPr id="12" name="TextBox 11"/>
          <p:cNvSpPr txBox="1"/>
          <p:nvPr/>
        </p:nvSpPr>
        <p:spPr>
          <a:xfrm>
            <a:off x="4572000" y="5715000"/>
            <a:ext cx="1371600" cy="182880"/>
          </a:xfrm>
          <a:prstGeom prst="rect">
            <a:avLst/>
          </a:prstGeom>
          <a:noFill/>
        </p:spPr>
        <p:txBody>
          <a:bodyPr wrap="square" lIns="36576" rIns="36576" tIns="18288" bIns="18288">
            <a:spAutoFit/>
          </a:bodyPr>
          <a:lstStyle/>
          <a:p>
            <a:r>
              <a:rPr sz="800" b="1" i="0">
                <a:solidFill>
                  <a:srgbClr val="0B163C"/>
                </a:solidFill>
                <a:latin typeface="Joost Medium"/>
              </a:rPr>
              <a:t>6.45% avg</a:t>
            </a:r>
          </a:p>
        </p:txBody>
      </p:sp>
      <p:sp>
        <p:nvSpPr>
          <p:cNvPr id="13" name="TextBox 12"/>
          <p:cNvSpPr txBox="1"/>
          <p:nvPr/>
        </p:nvSpPr>
        <p:spPr>
          <a:xfrm>
            <a:off x="365760" y="5897880"/>
            <a:ext cx="4206240" cy="182880"/>
          </a:xfrm>
          <a:prstGeom prst="rect">
            <a:avLst/>
          </a:prstGeom>
          <a:noFill/>
        </p:spPr>
        <p:txBody>
          <a:bodyPr wrap="square" lIns="36576" rIns="36576" tIns="18288" bIns="18288">
            <a:spAutoFit/>
          </a:bodyPr>
          <a:lstStyle/>
          <a:p>
            <a:r>
              <a:rPr sz="800" b="0" i="0">
                <a:solidFill>
                  <a:srgbClr val="6E6A61"/>
                </a:solidFill>
                <a:latin typeface="Gotham Book"/>
              </a:rPr>
              <a:t>CoStar / Partners — HTX retail (all), TTM Q4 2024</a:t>
            </a:r>
          </a:p>
        </p:txBody>
      </p:sp>
      <p:sp>
        <p:nvSpPr>
          <p:cNvPr id="14" name="TextBox 13"/>
          <p:cNvSpPr txBox="1"/>
          <p:nvPr/>
        </p:nvSpPr>
        <p:spPr>
          <a:xfrm>
            <a:off x="4572000" y="5897880"/>
            <a:ext cx="1371600" cy="182880"/>
          </a:xfrm>
          <a:prstGeom prst="rect">
            <a:avLst/>
          </a:prstGeom>
          <a:noFill/>
        </p:spPr>
        <p:txBody>
          <a:bodyPr wrap="square" lIns="36576" rIns="36576" tIns="18288" bIns="18288">
            <a:spAutoFit/>
          </a:bodyPr>
          <a:lstStyle/>
          <a:p>
            <a:r>
              <a:rPr sz="800" b="1" i="0">
                <a:solidFill>
                  <a:srgbClr val="0B163C"/>
                </a:solidFill>
                <a:latin typeface="Joost Medium"/>
              </a:rPr>
              <a:t>7.20% avg / $233 PSF</a:t>
            </a:r>
          </a:p>
        </p:txBody>
      </p:sp>
      <p:sp>
        <p:nvSpPr>
          <p:cNvPr id="15" name="TextBox 14"/>
          <p:cNvSpPr txBox="1"/>
          <p:nvPr/>
        </p:nvSpPr>
        <p:spPr>
          <a:xfrm>
            <a:off x="365760" y="6080760"/>
            <a:ext cx="4206240" cy="182880"/>
          </a:xfrm>
          <a:prstGeom prst="rect">
            <a:avLst/>
          </a:prstGeom>
          <a:noFill/>
        </p:spPr>
        <p:txBody>
          <a:bodyPr wrap="square" lIns="36576" rIns="36576" tIns="18288" bIns="18288">
            <a:spAutoFit/>
          </a:bodyPr>
          <a:lstStyle/>
          <a:p>
            <a:r>
              <a:rPr sz="800" b="0" i="0">
                <a:solidFill>
                  <a:srgbClr val="6E6A61"/>
                </a:solidFill>
                <a:latin typeface="Gotham Book"/>
              </a:rPr>
              <a:t>Houston grocery-anchored neighborhood (brokerage)</a:t>
            </a:r>
          </a:p>
        </p:txBody>
      </p:sp>
      <p:sp>
        <p:nvSpPr>
          <p:cNvPr id="16" name="TextBox 15"/>
          <p:cNvSpPr txBox="1"/>
          <p:nvPr/>
        </p:nvSpPr>
        <p:spPr>
          <a:xfrm>
            <a:off x="4572000" y="6080760"/>
            <a:ext cx="1371600" cy="182880"/>
          </a:xfrm>
          <a:prstGeom prst="rect">
            <a:avLst/>
          </a:prstGeom>
          <a:noFill/>
        </p:spPr>
        <p:txBody>
          <a:bodyPr wrap="square" lIns="36576" rIns="36576" tIns="18288" bIns="18288">
            <a:spAutoFit/>
          </a:bodyPr>
          <a:lstStyle/>
          <a:p>
            <a:r>
              <a:rPr sz="800" b="1" i="0">
                <a:solidFill>
                  <a:srgbClr val="0B163C"/>
                </a:solidFill>
                <a:latin typeface="Joost Medium"/>
              </a:rPr>
              <a:t>high-5% to low-6%</a:t>
            </a:r>
          </a:p>
        </p:txBody>
      </p:sp>
      <p:sp>
        <p:nvSpPr>
          <p:cNvPr id="17" name="TextBox 16"/>
          <p:cNvSpPr txBox="1"/>
          <p:nvPr/>
        </p:nvSpPr>
        <p:spPr>
          <a:xfrm>
            <a:off x="365760" y="6263640"/>
            <a:ext cx="4206240" cy="182880"/>
          </a:xfrm>
          <a:prstGeom prst="rect">
            <a:avLst/>
          </a:prstGeom>
          <a:noFill/>
        </p:spPr>
        <p:txBody>
          <a:bodyPr wrap="square" lIns="36576" rIns="36576" tIns="18288" bIns="18288">
            <a:spAutoFit/>
          </a:bodyPr>
          <a:lstStyle/>
          <a:p>
            <a:r>
              <a:rPr sz="800" b="0" i="0">
                <a:solidFill>
                  <a:srgbClr val="6E6A61"/>
                </a:solidFill>
                <a:latin typeface="Gotham Book"/>
              </a:rPr>
              <a:t>Curbline 2024-25 acquisition program (mgmt)</a:t>
            </a:r>
          </a:p>
        </p:txBody>
      </p:sp>
      <p:sp>
        <p:nvSpPr>
          <p:cNvPr id="18" name="TextBox 17"/>
          <p:cNvSpPr txBox="1"/>
          <p:nvPr/>
        </p:nvSpPr>
        <p:spPr>
          <a:xfrm>
            <a:off x="4572000" y="6263640"/>
            <a:ext cx="1371600" cy="182880"/>
          </a:xfrm>
          <a:prstGeom prst="rect">
            <a:avLst/>
          </a:prstGeom>
          <a:noFill/>
        </p:spPr>
        <p:txBody>
          <a:bodyPr wrap="square" lIns="36576" rIns="36576" tIns="18288" bIns="18288">
            <a:spAutoFit/>
          </a:bodyPr>
          <a:lstStyle/>
          <a:p>
            <a:r>
              <a:rPr sz="800" b="1" i="0">
                <a:solidFill>
                  <a:srgbClr val="0B163C"/>
                </a:solidFill>
                <a:latin typeface="Joost Medium"/>
              </a:rPr>
              <a:t>low-6% range, strongest mid-5%</a:t>
            </a:r>
          </a:p>
        </p:txBody>
      </p:sp>
      <p:sp>
        <p:nvSpPr>
          <p:cNvPr id="19" name="Rectangle 18"/>
          <p:cNvSpPr/>
          <p:nvPr/>
        </p:nvSpPr>
        <p:spPr>
          <a:xfrm>
            <a:off x="6355080" y="5349240"/>
            <a:ext cx="5486400" cy="1005840"/>
          </a:xfrm>
          <a:prstGeom prst="rect">
            <a:avLst/>
          </a:prstGeom>
          <a:solidFill>
            <a:srgbClr val="FFF8E0"/>
          </a:solidFill>
          <a:ln w="9525">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492240" y="5394960"/>
            <a:ext cx="5303520" cy="274320"/>
          </a:xfrm>
          <a:prstGeom prst="rect">
            <a:avLst/>
          </a:prstGeom>
          <a:noFill/>
        </p:spPr>
        <p:txBody>
          <a:bodyPr wrap="square" lIns="36576" rIns="36576" tIns="18288" bIns="18288">
            <a:spAutoFit/>
          </a:bodyPr>
          <a:lstStyle/>
          <a:p>
            <a:r>
              <a:rPr sz="1000" b="1" i="0">
                <a:solidFill>
                  <a:srgbClr val="0B163C"/>
                </a:solidFill>
                <a:latin typeface="Joost Medium"/>
              </a:rPr>
              <a:t>READ-THROUGH TO SSF EXIT CAP</a:t>
            </a:r>
          </a:p>
        </p:txBody>
      </p:sp>
      <p:sp>
        <p:nvSpPr>
          <p:cNvPr id="21" name="TextBox 20"/>
          <p:cNvSpPr txBox="1"/>
          <p:nvPr/>
        </p:nvSpPr>
        <p:spPr>
          <a:xfrm>
            <a:off x="6492240" y="5669280"/>
            <a:ext cx="5303520" cy="685800"/>
          </a:xfrm>
          <a:prstGeom prst="rect">
            <a:avLst/>
          </a:prstGeom>
          <a:noFill/>
        </p:spPr>
        <p:txBody>
          <a:bodyPr wrap="square" lIns="36576" rIns="36576" tIns="18288" bIns="18288">
            <a:spAutoFit/>
          </a:bodyPr>
          <a:lstStyle/>
          <a:p>
            <a:r>
              <a:rPr sz="850" b="0" i="0">
                <a:solidFill>
                  <a:srgbClr val="0B163C"/>
                </a:solidFill>
                <a:latin typeface="Gotham Book"/>
              </a:rPr>
              <a:t>Defensible 2024-25 Houston band for SSF-style convenience strip = 5.75% – 6.50% NOI cap.  Memorial / Galleria / Tanglewood corridor product clears at the tight end given demographics ($200K+ HHI) and irreplaceability.  Base downside underwritten at 5.50% = ~25 bps inside that tight end.  5.00% upside requires trophy-buyer thesis (e.g., Hines / Montrose Collective at $728/SF).</a:t>
            </a:r>
          </a:p>
        </p:txBody>
      </p:sp>
      <p:sp>
        <p:nvSpPr>
          <p:cNvPr id="22" name="TextBox 21"/>
          <p:cNvSpPr txBox="1"/>
          <p:nvPr/>
        </p:nvSpPr>
        <p:spPr>
          <a:xfrm>
            <a:off x="365760" y="6446520"/>
            <a:ext cx="3657600" cy="274320"/>
          </a:xfrm>
          <a:prstGeom prst="rect">
            <a:avLst/>
          </a:prstGeom>
          <a:noFill/>
        </p:spPr>
        <p:txBody>
          <a:bodyPr wrap="square" lIns="36576" rIns="36576" tIns="18288" bIns="18288">
            <a:spAutoFit/>
          </a:bodyPr>
          <a:lstStyle/>
          <a:p>
            <a:r>
              <a:rPr sz="800" b="1" i="0">
                <a:solidFill>
                  <a:srgbClr val="0B163C"/>
                </a:solidFill>
                <a:latin typeface="Joost Medium"/>
              </a:rPr>
              <a:t>JAL-JCP REAL ESTATE PARTNERS</a:t>
            </a:r>
          </a:p>
        </p:txBody>
      </p:sp>
      <p:sp>
        <p:nvSpPr>
          <p:cNvPr id="23" name="TextBox 22"/>
          <p:cNvSpPr txBox="1"/>
          <p:nvPr/>
        </p:nvSpPr>
        <p:spPr>
          <a:xfrm>
            <a:off x="4023360" y="6446520"/>
            <a:ext cx="5486400" cy="274320"/>
          </a:xfrm>
          <a:prstGeom prst="rect">
            <a:avLst/>
          </a:prstGeom>
          <a:noFill/>
        </p:spPr>
        <p:txBody>
          <a:bodyPr wrap="square" lIns="36576" rIns="36576" tIns="18288" bIns="18288">
            <a:spAutoFit/>
          </a:bodyPr>
          <a:lstStyle/>
          <a:p>
            <a:pPr algn="ctr"/>
            <a:r>
              <a:rPr sz="800" b="0" i="0">
                <a:solidFill>
                  <a:srgbClr val="6E6A61"/>
                </a:solidFill>
                <a:latin typeface="Gotham Book"/>
              </a:rPr>
              <a:t>SHOPPES AT SAN FELIPE  |  MAY 2026</a:t>
            </a:r>
          </a:p>
        </p:txBody>
      </p:sp>
      <p:sp>
        <p:nvSpPr>
          <p:cNvPr id="24" name="TextBox 23"/>
          <p:cNvSpPr txBox="1"/>
          <p:nvPr/>
        </p:nvSpPr>
        <p:spPr>
          <a:xfrm>
            <a:off x="11612880" y="6446520"/>
            <a:ext cx="548640" cy="274320"/>
          </a:xfrm>
          <a:prstGeom prst="rect">
            <a:avLst/>
          </a:prstGeom>
          <a:noFill/>
        </p:spPr>
        <p:txBody>
          <a:bodyPr wrap="square" lIns="36576" rIns="36576" tIns="18288" bIns="18288">
            <a:spAutoFit/>
          </a:bodyPr>
          <a:lstStyle/>
          <a:p>
            <a:pPr algn="r"/>
            <a:r>
              <a:rPr sz="1000" b="1" i="0">
                <a:solidFill>
                  <a:srgbClr val="C9A557"/>
                </a:solidFill>
                <a:latin typeface="Joost Medium"/>
              </a:rPr>
              <a:t>20</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Year 5 Sale to Institutional Buyer  ·  Returns by Exit Cap Rate</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Hold every operating assumption constant.  Vary only the Year 5 institutional exit cap rate.</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PROJECT (DEAL-LEVEL) RETURNS  ·  YEAR 5 INSTITUTIONAL EXIT</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194560"/>
          <a:ext cx="11091672" cy="2743200"/>
        </p:xfrm>
        <a:graphic>
          <a:graphicData uri="http://schemas.openxmlformats.org/drawingml/2006/table">
            <a:tbl>
              <a:tblPr firstRow="1" bandRow="1">
                <a:tableStyleId>{5C22544A-7EE6-4342-B048-85BDC9FD1C3A}</a:tableStyleId>
              </a:tblPr>
              <a:tblGrid>
                <a:gridCol w="777240"/>
                <a:gridCol w="1371600"/>
                <a:gridCol w="1371600"/>
                <a:gridCol w="1097280"/>
                <a:gridCol w="960120"/>
                <a:gridCol w="3593592"/>
              </a:tblGrid>
              <a:tr h="274320">
                <a:tc>
                  <a:txBody>
                    <a:bodyPr wrap="square" anchor="ctr" lIns="54864" rIns="54864"/>
                    <a:lstStyle/>
                    <a:p>
                      <a:pPr algn="ctr"/>
                      <a:r>
                        <a:rPr sz="850" b="1">
                          <a:solidFill>
                            <a:srgbClr val="FFFFFF"/>
                          </a:solidFill>
                          <a:latin typeface="Joost Medium"/>
                        </a:rPr>
                        <a:t>Exit Cap</a:t>
                      </a:r>
                    </a:p>
                  </a:txBody>
                  <a:tcPr marL="64008" marR="64008" marT="36576" marB="36576">
                    <a:solidFill>
                      <a:srgbClr val="0B163C"/>
                    </a:solidFill>
                  </a:tcPr>
                </a:tc>
                <a:tc>
                  <a:txBody>
                    <a:bodyPr wrap="square" anchor="ctr" lIns="54864" rIns="54864"/>
                    <a:lstStyle/>
                    <a:p>
                      <a:pPr algn="r"/>
                      <a:r>
                        <a:rPr sz="850" b="1">
                          <a:solidFill>
                            <a:srgbClr val="FFFFFF"/>
                          </a:solidFill>
                          <a:latin typeface="Joost Medium"/>
                        </a:rPr>
                        <a:t>Gross Sale</a:t>
                      </a:r>
                    </a:p>
                  </a:txBody>
                  <a:tcPr marL="64008" marR="64008" marT="36576" marB="36576">
                    <a:solidFill>
                      <a:srgbClr val="0B163C"/>
                    </a:solidFill>
                  </a:tcPr>
                </a:tc>
                <a:tc>
                  <a:txBody>
                    <a:bodyPr wrap="square" anchor="ctr" lIns="54864" rIns="54864"/>
                    <a:lstStyle/>
                    <a:p>
                      <a:pPr algn="r"/>
                      <a:r>
                        <a:rPr sz="850" b="1">
                          <a:solidFill>
                            <a:srgbClr val="FFFFFF"/>
                          </a:solidFill>
                          <a:latin typeface="Joost Medium"/>
                        </a:rPr>
                        <a:t>Net to Equity</a:t>
                      </a:r>
                    </a:p>
                  </a:txBody>
                  <a:tcPr marL="64008" marR="64008" marT="36576" marB="36576">
                    <a:solidFill>
                      <a:srgbClr val="0B163C"/>
                    </a:solidFill>
                  </a:tcPr>
                </a:tc>
                <a:tc>
                  <a:txBody>
                    <a:bodyPr wrap="square" anchor="ctr" lIns="54864" rIns="54864"/>
                    <a:lstStyle/>
                    <a:p>
                      <a:pPr algn="r"/>
                      <a:r>
                        <a:rPr sz="850" b="1">
                          <a:solidFill>
                            <a:srgbClr val="FFFFFF"/>
                          </a:solidFill>
                          <a:latin typeface="Joost Medium"/>
                        </a:rPr>
                        <a:t>Project IRR</a:t>
                      </a:r>
                    </a:p>
                  </a:txBody>
                  <a:tcPr marL="64008" marR="64008" marT="36576" marB="36576">
                    <a:solidFill>
                      <a:srgbClr val="0B163C"/>
                    </a:solidFill>
                  </a:tcPr>
                </a:tc>
                <a:tc>
                  <a:txBody>
                    <a:bodyPr wrap="square" anchor="ctr" lIns="54864" rIns="54864"/>
                    <a:lstStyle/>
                    <a:p>
                      <a:pPr algn="r"/>
                      <a:r>
                        <a:rPr sz="850" b="1">
                          <a:solidFill>
                            <a:srgbClr val="FFFFFF"/>
                          </a:solidFill>
                          <a:latin typeface="Joost Medium"/>
                        </a:rPr>
                        <a:t>Project EM</a:t>
                      </a:r>
                    </a:p>
                  </a:txBody>
                  <a:tcPr marL="64008" marR="64008" marT="36576" marB="36576">
                    <a:solidFill>
                      <a:srgbClr val="0B163C"/>
                    </a:solidFill>
                  </a:tcPr>
                </a:tc>
                <a:tc>
                  <a:txBody>
                    <a:bodyPr wrap="square" anchor="ctr" lIns="54864" rIns="54864"/>
                    <a:lstStyle/>
                    <a:p>
                      <a:pPr algn="l"/>
                      <a:r>
                        <a:rPr sz="850" b="1">
                          <a:solidFill>
                            <a:srgbClr val="FFFFFF"/>
                          </a:solidFill>
                          <a:latin typeface="Joost Medium"/>
                        </a:rPr>
                        <a:t>Likely Buyer Tier</a:t>
                      </a:r>
                    </a:p>
                  </a:txBody>
                  <a:tcPr marL="64008" marR="64008" marT="36576" marB="36576">
                    <a:solidFill>
                      <a:srgbClr val="0B163C"/>
                    </a:solidFill>
                  </a:tcPr>
                </a:tc>
              </a:tr>
              <a:tr h="274320">
                <a:tc>
                  <a:txBody>
                    <a:bodyPr wrap="square" anchor="ctr" lIns="54864" rIns="54864"/>
                    <a:lstStyle/>
                    <a:p>
                      <a:pPr algn="ctr"/>
                      <a:r>
                        <a:rPr sz="900" b="1">
                          <a:solidFill>
                            <a:srgbClr val="0B163C"/>
                          </a:solidFill>
                          <a:latin typeface="Gotham Book"/>
                        </a:rPr>
                        <a:t>4.50%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$46,321,933</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$26,728,830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19.82%</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2.33×</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Tier 1 — REG only (premium core asset)</a:t>
                      </a:r>
                    </a:p>
                  </a:txBody>
                  <a:tcPr marL="64008" marR="64008" marT="36576" marB="36576">
                    <a:solidFill>
                      <a:srgbClr val="FFFFFF"/>
                    </a:solidFill>
                  </a:tcPr>
                </a:tc>
              </a:tr>
              <a:tr h="274320">
                <a:tc>
                  <a:txBody>
                    <a:bodyPr wrap="square" anchor="ctr" lIns="54864" rIns="54864"/>
                    <a:lstStyle/>
                    <a:p>
                      <a:pPr algn="ctr"/>
                      <a:r>
                        <a:rPr sz="900" b="1">
                          <a:solidFill>
                            <a:srgbClr val="0B163C"/>
                          </a:solidFill>
                          <a:latin typeface="Gotham Book"/>
                        </a:rPr>
                        <a:t>4.75%</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$43,883,937</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$24,339,593</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17.81%</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2.15×</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Tier 1 — REG, CURB (selective)</a:t>
                      </a:r>
                    </a:p>
                  </a:txBody>
                  <a:tcPr marL="64008" marR="64008" marT="36576" marB="36576">
                    <a:solidFill>
                      <a:srgbClr val="F4F2ED"/>
                    </a:solidFill>
                  </a:tcPr>
                </a:tc>
              </a:tr>
              <a:tr h="274320">
                <a:tc>
                  <a:txBody>
                    <a:bodyPr wrap="square" anchor="ctr" lIns="54864" rIns="54864"/>
                    <a:lstStyle/>
                    <a:p>
                      <a:pPr algn="ctr"/>
                      <a:r>
                        <a:rPr sz="900" b="1">
                          <a:solidFill>
                            <a:srgbClr val="0B163C"/>
                          </a:solidFill>
                          <a:latin typeface="Gotham Book"/>
                        </a:rPr>
                        <a:t>5.00%</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$41,689,740</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$22,189,280</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15.87%</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1.98×</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Upside compression (trophy buyer thesis)</a:t>
                      </a:r>
                    </a:p>
                  </a:txBody>
                  <a:tcPr marL="64008" marR="64008" marT="36576" marB="36576">
                    <a:solidFill>
                      <a:srgbClr val="F4F2ED"/>
                    </a:solidFill>
                  </a:tcPr>
                </a:tc>
              </a:tr>
              <a:tr h="274320">
                <a:tc>
                  <a:txBody>
                    <a:bodyPr wrap="square" anchor="ctr" lIns="54864" rIns="54864"/>
                    <a:lstStyle/>
                    <a:p>
                      <a:pPr algn="ctr"/>
                      <a:r>
                        <a:rPr sz="900" b="1">
                          <a:solidFill>
                            <a:srgbClr val="0B163C"/>
                          </a:solidFill>
                          <a:latin typeface="Gotham Book"/>
                        </a:rPr>
                        <a:t>5.25%</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$39,704,514</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$20,243,759</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13.99%</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1.83×</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Tier 1 / Tier 2 — CURB, BRX, KIM, KRG</a:t>
                      </a:r>
                    </a:p>
                  </a:txBody>
                  <a:tcPr marL="64008" marR="64008" marT="36576" marB="36576">
                    <a:solidFill>
                      <a:srgbClr val="F4F2ED"/>
                    </a:solidFill>
                  </a:tcPr>
                </a:tc>
              </a:tr>
              <a:tr h="274320">
                <a:tc>
                  <a:txBody>
                    <a:bodyPr wrap="square" anchor="ctr" lIns="54864" rIns="54864"/>
                    <a:lstStyle/>
                    <a:p>
                      <a:pPr algn="ctr"/>
                      <a:r>
                        <a:rPr sz="900" b="1">
                          <a:solidFill>
                            <a:srgbClr val="0B163C"/>
                          </a:solidFill>
                          <a:latin typeface="Gotham Book"/>
                        </a:rPr>
                        <a:t>5.50%</a:t>
                      </a:r>
                    </a:p>
                  </a:txBody>
                  <a:tcPr marL="64008" marR="64008" marT="36576" marB="36576">
                    <a:solidFill>
                      <a:srgbClr val="FFF8E0"/>
                    </a:solidFill>
                  </a:tcPr>
                </a:tc>
                <a:tc>
                  <a:txBody>
                    <a:bodyPr wrap="square" anchor="ctr" lIns="54864" rIns="54864"/>
                    <a:lstStyle/>
                    <a:p>
                      <a:pPr algn="r"/>
                      <a:r>
                        <a:rPr sz="900">
                          <a:solidFill>
                            <a:srgbClr val="0B163C"/>
                          </a:solidFill>
                          <a:latin typeface="Gotham Book"/>
                        </a:rPr>
                        <a:t>$37,899,764</a:t>
                      </a:r>
                    </a:p>
                  </a:txBody>
                  <a:tcPr marL="64008" marR="64008" marT="36576" marB="36576">
                    <a:solidFill>
                      <a:srgbClr val="FFF8E0"/>
                    </a:solidFill>
                  </a:tcPr>
                </a:tc>
                <a:tc>
                  <a:txBody>
                    <a:bodyPr wrap="square" anchor="ctr" lIns="54864" rIns="54864"/>
                    <a:lstStyle/>
                    <a:p>
                      <a:pPr algn="r"/>
                      <a:r>
                        <a:rPr sz="900">
                          <a:solidFill>
                            <a:srgbClr val="0B163C"/>
                          </a:solidFill>
                          <a:latin typeface="Gotham Book"/>
                        </a:rPr>
                        <a:t>$18,475,103</a:t>
                      </a:r>
                    </a:p>
                  </a:txBody>
                  <a:tcPr marL="64008" marR="64008" marT="36576" marB="36576">
                    <a:solidFill>
                      <a:srgbClr val="FFF8E0"/>
                    </a:solidFill>
                  </a:tcPr>
                </a:tc>
                <a:tc>
                  <a:txBody>
                    <a:bodyPr wrap="square" anchor="ctr" lIns="54864" rIns="54864"/>
                    <a:lstStyle/>
                    <a:p>
                      <a:pPr algn="r"/>
                      <a:r>
                        <a:rPr sz="900">
                          <a:solidFill>
                            <a:srgbClr val="0B163C"/>
                          </a:solidFill>
                          <a:latin typeface="Gotham Book"/>
                        </a:rPr>
                        <a:t>12.16%</a:t>
                      </a:r>
                    </a:p>
                  </a:txBody>
                  <a:tcPr marL="64008" marR="64008" marT="36576" marB="36576">
                    <a:solidFill>
                      <a:srgbClr val="FFF8E0"/>
                    </a:solidFill>
                  </a:tcPr>
                </a:tc>
                <a:tc>
                  <a:txBody>
                    <a:bodyPr wrap="square" anchor="ctr" lIns="54864" rIns="54864"/>
                    <a:lstStyle/>
                    <a:p>
                      <a:pPr algn="r"/>
                      <a:r>
                        <a:rPr sz="900">
                          <a:solidFill>
                            <a:srgbClr val="0B163C"/>
                          </a:solidFill>
                          <a:latin typeface="Gotham Book"/>
                        </a:rPr>
                        <a:t>1.70×</a:t>
                      </a:r>
                    </a:p>
                  </a:txBody>
                  <a:tcPr marL="64008" marR="64008" marT="36576" marB="36576">
                    <a:solidFill>
                      <a:srgbClr val="FFF8E0"/>
                    </a:solidFill>
                  </a:tcPr>
                </a:tc>
                <a:tc>
                  <a:txBody>
                    <a:bodyPr wrap="square" anchor="ctr" lIns="54864" rIns="54864"/>
                    <a:lstStyle/>
                    <a:p>
                      <a:pPr algn="l"/>
                      <a:r>
                        <a:rPr sz="900">
                          <a:solidFill>
                            <a:srgbClr val="0B163C"/>
                          </a:solidFill>
                          <a:latin typeface="Gotham Book"/>
                        </a:rPr>
                        <a:t>BASE DOWNSIDE — Tier 2 (KRG / matches BTIG guide)</a:t>
                      </a:r>
                    </a:p>
                  </a:txBody>
                  <a:tcPr marL="64008" marR="64008" marT="36576" marB="36576">
                    <a:solidFill>
                      <a:srgbClr val="FFF8E0"/>
                    </a:solidFill>
                  </a:tcPr>
                </a:tc>
              </a:tr>
              <a:tr h="274320">
                <a:tc>
                  <a:txBody>
                    <a:bodyPr wrap="square" anchor="ctr" lIns="54864" rIns="54864"/>
                    <a:lstStyle/>
                    <a:p>
                      <a:pPr algn="ctr"/>
                      <a:r>
                        <a:rPr sz="900" b="1">
                          <a:solidFill>
                            <a:srgbClr val="0B163C"/>
                          </a:solidFill>
                          <a:latin typeface="Gotham Book"/>
                        </a:rPr>
                        <a:t>5.75%</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$36,251,948</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$16,860,244</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10.38%</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1.57×</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Tier 2 — KIM, KRG / private</a:t>
                      </a:r>
                    </a:p>
                  </a:txBody>
                  <a:tcPr marL="64008" marR="64008" marT="36576" marB="36576">
                    <a:solidFill>
                      <a:srgbClr val="F4F2ED"/>
                    </a:solidFill>
                  </a:tcPr>
                </a:tc>
              </a:tr>
              <a:tr h="274320">
                <a:tc>
                  <a:txBody>
                    <a:bodyPr wrap="square" anchor="ctr" lIns="54864" rIns="54864"/>
                    <a:lstStyle/>
                    <a:p>
                      <a:pPr algn="ctr"/>
                      <a:r>
                        <a:rPr sz="900" b="1">
                          <a:solidFill>
                            <a:srgbClr val="0B163C"/>
                          </a:solidFill>
                          <a:latin typeface="Gotham Book"/>
                        </a:rPr>
                        <a:t>6.00%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$34,741,450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$15,379,956</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8.62%</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1.46×</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Tier 2 / private — KIM widest spread</a:t>
                      </a:r>
                    </a:p>
                  </a:txBody>
                  <a:tcPr marL="64008" marR="64008" marT="36576" marB="36576">
                    <a:solidFill>
                      <a:srgbClr val="FFFFFF"/>
                    </a:solidFill>
                  </a:tcPr>
                </a:tc>
              </a:tr>
              <a:tr h="274320">
                <a:tc>
                  <a:txBody>
                    <a:bodyPr wrap="square" anchor="ctr" lIns="54864" rIns="54864"/>
                    <a:lstStyle/>
                    <a:p>
                      <a:pPr algn="ctr"/>
                      <a:r>
                        <a:rPr sz="900" b="1">
                          <a:solidFill>
                            <a:srgbClr val="0B163C"/>
                          </a:solidFill>
                          <a:latin typeface="Gotham Book"/>
                        </a:rPr>
                        <a:t>6.25%</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$33,351,792</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$14,018,091</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6.90%</a:t>
                      </a:r>
                    </a:p>
                  </a:txBody>
                  <a:tcPr marL="64008" marR="64008" marT="36576" marB="36576">
                    <a:solidFill>
                      <a:srgbClr val="F4F2ED"/>
                    </a:solidFill>
                  </a:tcPr>
                </a:tc>
                <a:tc>
                  <a:txBody>
                    <a:bodyPr wrap="square" anchor="ctr" lIns="54864" rIns="54864"/>
                    <a:lstStyle/>
                    <a:p>
                      <a:pPr algn="r"/>
                      <a:r>
                        <a:rPr sz="900">
                          <a:solidFill>
                            <a:srgbClr val="0B163C"/>
                          </a:solidFill>
                          <a:latin typeface="Gotham Book"/>
                        </a:rPr>
                        <a:t>1.35×</a:t>
                      </a:r>
                    </a:p>
                  </a:txBody>
                  <a:tcPr marL="64008" marR="64008" marT="36576" marB="36576">
                    <a:solidFill>
                      <a:srgbClr val="F4F2ED"/>
                    </a:solidFill>
                  </a:tcPr>
                </a:tc>
                <a:tc>
                  <a:txBody>
                    <a:bodyPr wrap="square" anchor="ctr" lIns="54864" rIns="54864"/>
                    <a:lstStyle/>
                    <a:p>
                      <a:pPr algn="l"/>
                      <a:r>
                        <a:rPr sz="900">
                          <a:solidFill>
                            <a:srgbClr val="0B163C"/>
                          </a:solidFill>
                          <a:latin typeface="Gotham Book"/>
                        </a:rPr>
                        <a:t>Private / non-traded / value-add</a:t>
                      </a:r>
                    </a:p>
                  </a:txBody>
                  <a:tcPr marL="64008" marR="64008" marT="36576" marB="36576">
                    <a:solidFill>
                      <a:srgbClr val="F4F2ED"/>
                    </a:solidFill>
                  </a:tcPr>
                </a:tc>
              </a:tr>
              <a:tr h="274320">
                <a:tc>
                  <a:txBody>
                    <a:bodyPr wrap="square" anchor="ctr" lIns="54864" rIns="54864"/>
                    <a:lstStyle/>
                    <a:p>
                      <a:pPr algn="ctr"/>
                      <a:r>
                        <a:rPr sz="900" b="1">
                          <a:solidFill>
                            <a:srgbClr val="0B163C"/>
                          </a:solidFill>
                          <a:latin typeface="Gotham Book"/>
                        </a:rPr>
                        <a:t>6.50%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$32,069,031</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$12,760,985</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5.20%</a:t>
                      </a:r>
                    </a:p>
                  </a:txBody>
                  <a:tcPr marL="64008" marR="64008" marT="36576" marB="36576">
                    <a:solidFill>
                      <a:srgbClr val="FFFFFF"/>
                    </a:solidFill>
                  </a:tcPr>
                </a:tc>
                <a:tc>
                  <a:txBody>
                    <a:bodyPr wrap="square" anchor="ctr" lIns="54864" rIns="54864"/>
                    <a:lstStyle/>
                    <a:p>
                      <a:pPr algn="r"/>
                      <a:r>
                        <a:rPr sz="900">
                          <a:solidFill>
                            <a:srgbClr val="0B163C"/>
                          </a:solidFill>
                          <a:latin typeface="Gotham Book"/>
                        </a:rPr>
                        <a:t>1.26×</a:t>
                      </a:r>
                    </a:p>
                  </a:txBody>
                  <a:tcPr marL="64008" marR="64008" marT="36576" marB="36576">
                    <a:solidFill>
                      <a:srgbClr val="FFFFFF"/>
                    </a:solidFill>
                  </a:tcPr>
                </a:tc>
                <a:tc>
                  <a:txBody>
                    <a:bodyPr wrap="square" anchor="ctr" lIns="54864" rIns="54864"/>
                    <a:lstStyle/>
                    <a:p>
                      <a:pPr algn="l"/>
                      <a:r>
                        <a:rPr sz="900">
                          <a:solidFill>
                            <a:srgbClr val="0B163C"/>
                          </a:solidFill>
                          <a:latin typeface="Gotham Book"/>
                        </a:rPr>
                        <a:t>Private / opportunistic</a:t>
                      </a:r>
                    </a:p>
                  </a:txBody>
                  <a:tcPr marL="64008" marR="64008" marT="36576" marB="36576">
                    <a:solidFill>
                      <a:srgbClr val="FFFFFF"/>
                    </a:solidFill>
                  </a:tcPr>
                </a:tc>
              </a:tr>
            </a:tbl>
          </a:graphicData>
        </a:graphic>
      </p:graphicFrame>
      <p:sp>
        <p:nvSpPr>
          <p:cNvPr id="11" name="Rectangle 10"/>
          <p:cNvSpPr/>
          <p:nvPr/>
        </p:nvSpPr>
        <p:spPr>
          <a:xfrm>
            <a:off x="548640" y="5074920"/>
            <a:ext cx="11091672" cy="4114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5074920"/>
            <a:ext cx="11091672" cy="411480"/>
          </a:xfrm>
          <a:prstGeom prst="rect">
            <a:avLst/>
          </a:prstGeom>
          <a:noFill/>
        </p:spPr>
        <p:txBody>
          <a:bodyPr wrap="square" lIns="36576" rIns="36576" tIns="18288" bIns="18288" anchor="ctr">
            <a:spAutoFit/>
          </a:bodyPr>
          <a:lstStyle/>
          <a:p>
            <a:pPr algn="ctr"/>
            <a:r>
              <a:rPr sz="1100" b="1" i="0">
                <a:solidFill>
                  <a:srgbClr val="FFFFFF"/>
                </a:solidFill>
                <a:latin typeface="Joost Medium"/>
              </a:rPr>
              <a:t>Modeled base downside (5.50% cap)  ·  Deal-Level: 12.16% IRR / 1.70× EM (gross of fees)   ·   5.00% reserved as upside compression case</a:t>
            </a:r>
          </a:p>
        </p:txBody>
      </p:sp>
      <p:sp>
        <p:nvSpPr>
          <p:cNvPr id="13" name="TextBox 12"/>
          <p:cNvSpPr txBox="1"/>
          <p:nvPr/>
        </p:nvSpPr>
        <p:spPr>
          <a:xfrm>
            <a:off x="548640" y="55778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INTERPRETATION</a:t>
            </a:r>
          </a:p>
        </p:txBody>
      </p:sp>
      <p:sp>
        <p:nvSpPr>
          <p:cNvPr id="14" name="Rectangle 13"/>
          <p:cNvSpPr/>
          <p:nvPr/>
        </p:nvSpPr>
        <p:spPr>
          <a:xfrm>
            <a:off x="548640" y="58704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548640" y="5897880"/>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Each row holds Y1–Y5 NOI, debt service, and disposition costs constant.  Only the Y5 exit cap rate flexes.</a:t>
            </a:r>
          </a:p>
        </p:txBody>
      </p:sp>
      <p:sp>
        <p:nvSpPr>
          <p:cNvPr id="16" name="TextBox 15"/>
          <p:cNvSpPr txBox="1"/>
          <p:nvPr/>
        </p:nvSpPr>
        <p:spPr>
          <a:xfrm>
            <a:off x="548640" y="6080760"/>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Even at a 6.00% cap (highly punitive — outside disclosed REIT comp range), deal-level IRR remains positive (8.6%) with a 1.46× multiple.</a:t>
            </a:r>
          </a:p>
        </p:txBody>
      </p:sp>
      <p:sp>
        <p:nvSpPr>
          <p:cNvPr id="17" name="TextBox 16"/>
          <p:cNvSpPr txBox="1"/>
          <p:nvPr/>
        </p:nvSpPr>
        <p:spPr>
          <a:xfrm>
            <a:off x="548640" y="6263640"/>
            <a:ext cx="11091672" cy="182880"/>
          </a:xfrm>
          <a:prstGeom prst="rect">
            <a:avLst/>
          </a:prstGeom>
          <a:noFill/>
        </p:spPr>
        <p:txBody>
          <a:bodyPr wrap="square" lIns="36576" rIns="36576" tIns="18288" bIns="18288">
            <a:spAutoFit/>
          </a:bodyPr>
          <a:lstStyle/>
          <a:p>
            <a:pPr algn="l"/>
            <a:r>
              <a:rPr sz="900" b="0" i="0">
                <a:solidFill>
                  <a:srgbClr val="6E6A61"/>
                </a:solidFill>
                <a:latin typeface="Gotham Book"/>
              </a:rPr>
              <a:t>• Defensible institutional band (5.25%–5.75%) supports 10–14% project IRR / 1.57–1.83× EM — anchored on the 5.50% base downside; 5.00% and below treated as compression upside.</a:t>
            </a:r>
          </a:p>
        </p:txBody>
      </p:sp>
      <p:sp>
        <p:nvSpPr>
          <p:cNvPr id="18" name="TextBox 17"/>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19" name="TextBox 18"/>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20" name="TextBox 19"/>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21</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05</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RETURNS</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Side-by-Side Returns  ·  Deal-Level (Project)  ·  All Scenarios</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365760"/>
          </a:xfrm>
          <a:prstGeom prst="rect">
            <a:avLst/>
          </a:prstGeom>
          <a:noFill/>
        </p:spPr>
        <p:txBody>
          <a:bodyPr wrap="square" lIns="36576" rIns="36576" tIns="18288" bIns="18288">
            <a:spAutoFit/>
          </a:bodyPr>
          <a:lstStyle/>
          <a:p>
            <a:pPr algn="l"/>
            <a:r>
              <a:rPr sz="1100" b="0" i="1">
                <a:solidFill>
                  <a:srgbClr val="6E6A61"/>
                </a:solidFill>
                <a:latin typeface="Gotham Book"/>
              </a:rPr>
              <a:t>Base case is 17.0% deal-level IRR over 10 years.  Downside (5.50% cap REIT exit) clears 12.2% / 1.70× EM.  Upside reaches 18.5%.</a:t>
            </a:r>
          </a:p>
        </p:txBody>
      </p:sp>
      <p:sp>
        <p:nvSpPr>
          <p:cNvPr id="8" name="TextBox 7"/>
          <p:cNvSpPr txBox="1"/>
          <p:nvPr/>
        </p:nvSpPr>
        <p:spPr>
          <a:xfrm>
            <a:off x="548640" y="192024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COMPLETE RETURN MATRIX  ·  DEAL-LEVEL (PROJECT) RETURNS</a:t>
            </a:r>
          </a:p>
        </p:txBody>
      </p:sp>
      <p:sp>
        <p:nvSpPr>
          <p:cNvPr id="9" name="Rectangle 8"/>
          <p:cNvSpPr/>
          <p:nvPr/>
        </p:nvSpPr>
        <p:spPr>
          <a:xfrm>
            <a:off x="548640" y="221284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10" name="Table 9"/>
          <p:cNvGraphicFramePr>
            <a:graphicFrameLocks noGrp="1"/>
          </p:cNvGraphicFramePr>
          <p:nvPr/>
        </p:nvGraphicFramePr>
        <p:xfrm>
          <a:off x="548640" y="2286000"/>
          <a:ext cx="11091672" cy="2194560"/>
        </p:xfrm>
        <a:graphic>
          <a:graphicData uri="http://schemas.openxmlformats.org/drawingml/2006/table">
            <a:tbl>
              <a:tblPr firstRow="1" bandRow="1">
                <a:tableStyleId>{5C22544A-7EE6-4342-B048-85BDC9FD1C3A}</a:tableStyleId>
              </a:tblPr>
              <a:tblGrid>
                <a:gridCol w="2743200"/>
                <a:gridCol w="777240"/>
                <a:gridCol w="2194560"/>
                <a:gridCol w="1188720"/>
                <a:gridCol w="1097280"/>
              </a:tblGrid>
              <a:tr h="365760">
                <a:tc>
                  <a:txBody>
                    <a:bodyPr wrap="square" anchor="ctr" lIns="54864" rIns="54864"/>
                    <a:lstStyle/>
                    <a:p>
                      <a:pPr algn="l"/>
                      <a:r>
                        <a:rPr sz="900" b="1">
                          <a:solidFill>
                            <a:srgbClr val="FFFFFF"/>
                          </a:solidFill>
                          <a:latin typeface="Joost Medium"/>
                        </a:rPr>
                        <a:t>Scenario</a:t>
                      </a:r>
                    </a:p>
                  </a:txBody>
                  <a:tcPr marL="64008" marR="64008" marT="36576" marB="36576">
                    <a:solidFill>
                      <a:srgbClr val="0B163C"/>
                    </a:solidFill>
                  </a:tcPr>
                </a:tc>
                <a:tc>
                  <a:txBody>
                    <a:bodyPr wrap="square" anchor="ctr" lIns="54864" rIns="54864"/>
                    <a:lstStyle/>
                    <a:p>
                      <a:pPr algn="ctr"/>
                      <a:r>
                        <a:rPr sz="900" b="1">
                          <a:solidFill>
                            <a:srgbClr val="FFFFFF"/>
                          </a:solidFill>
                          <a:latin typeface="Joost Medium"/>
                        </a:rPr>
                        <a:t>Hold</a:t>
                      </a:r>
                    </a:p>
                  </a:txBody>
                  <a:tcPr marL="64008" marR="64008" marT="36576" marB="36576">
                    <a:solidFill>
                      <a:srgbClr val="0B163C"/>
                    </a:solidFill>
                  </a:tcPr>
                </a:tc>
                <a:tc>
                  <a:txBody>
                    <a:bodyPr wrap="square" anchor="ctr" lIns="54864" rIns="54864"/>
                    <a:lstStyle/>
                    <a:p>
                      <a:pPr algn="l"/>
                      <a:r>
                        <a:rPr sz="900" b="1">
                          <a:solidFill>
                            <a:srgbClr val="FFFFFF"/>
                          </a:solidFill>
                          <a:latin typeface="Joost Medium"/>
                        </a:rPr>
                        <a:t>Exit Pricing</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Deal IRR</a:t>
                      </a:r>
                    </a:p>
                  </a:txBody>
                  <a:tcPr marL="64008" marR="64008" marT="36576" marB="36576">
                    <a:solidFill>
                      <a:srgbClr val="0B163C"/>
                    </a:solidFill>
                  </a:tcPr>
                </a:tc>
                <a:tc>
                  <a:txBody>
                    <a:bodyPr wrap="square" anchor="ctr" lIns="54864" rIns="54864"/>
                    <a:lstStyle/>
                    <a:p>
                      <a:pPr algn="r"/>
                      <a:r>
                        <a:rPr sz="900" b="1">
                          <a:solidFill>
                            <a:srgbClr val="FFFFFF"/>
                          </a:solidFill>
                          <a:latin typeface="Joost Medium"/>
                        </a:rPr>
                        <a:t>Deal EM</a:t>
                      </a:r>
                    </a:p>
                  </a:txBody>
                  <a:tcPr marL="64008" marR="64008" marT="36576" marB="36576">
                    <a:solidFill>
                      <a:srgbClr val="0B163C"/>
                    </a:solidFill>
                  </a:tcPr>
                </a:tc>
              </a:tr>
              <a:tr h="365760">
                <a:tc>
                  <a:txBody>
                    <a:bodyPr wrap="square" anchor="ctr" lIns="54864" rIns="54864"/>
                    <a:lstStyle/>
                    <a:p>
                      <a:pPr algn="l"/>
                      <a:r>
                        <a:rPr sz="950" b="1">
                          <a:solidFill>
                            <a:srgbClr val="0B163C"/>
                          </a:solidFill>
                          <a:latin typeface="Gotham Book"/>
                        </a:rPr>
                        <a:t>1   Base Case (10-Yr)</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Y10</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$300/SF land</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17.0%</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3.71×</a:t>
                      </a:r>
                    </a:p>
                  </a:txBody>
                  <a:tcPr marL="64008" marR="64008" marT="36576" marB="36576">
                    <a:solidFill>
                      <a:srgbClr val="FFFFFF"/>
                    </a:solidFill>
                  </a:tcPr>
                </a:tc>
              </a:tr>
              <a:tr h="365760">
                <a:tc>
                  <a:txBody>
                    <a:bodyPr wrap="square" anchor="ctr" lIns="54864" rIns="54864"/>
                    <a:lstStyle/>
                    <a:p>
                      <a:pPr algn="l"/>
                      <a:r>
                        <a:rPr sz="950" b="1">
                          <a:solidFill>
                            <a:srgbClr val="0B163C"/>
                          </a:solidFill>
                          <a:latin typeface="Gotham Book"/>
                        </a:rPr>
                        <a:t>2A  Yr 5 Land Sale (Accelerated)</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Y5</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$246/SF land</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21.6%</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2.51×</a:t>
                      </a:r>
                    </a:p>
                  </a:txBody>
                  <a:tcPr marL="64008" marR="64008" marT="36576" marB="36576">
                    <a:solidFill>
                      <a:srgbClr val="F4F2ED"/>
                    </a:solidFill>
                  </a:tcPr>
                </a:tc>
              </a:tr>
              <a:tr h="365760">
                <a:tc>
                  <a:txBody>
                    <a:bodyPr wrap="square" anchor="ctr" lIns="54864" rIns="54864"/>
                    <a:lstStyle/>
                    <a:p>
                      <a:pPr algn="l"/>
                      <a:r>
                        <a:rPr sz="950" b="1">
                          <a:solidFill>
                            <a:srgbClr val="0B163C"/>
                          </a:solidFill>
                          <a:latin typeface="Gotham Book"/>
                        </a:rPr>
                        <a:t>2B  Yr 5 Institutional (DOWNSIDE)</a:t>
                      </a:r>
                    </a:p>
                  </a:txBody>
                  <a:tcPr marL="64008" marR="64008" marT="36576" marB="36576">
                    <a:solidFill>
                      <a:srgbClr val="FFF8E0"/>
                    </a:solidFill>
                  </a:tcPr>
                </a:tc>
                <a:tc>
                  <a:txBody>
                    <a:bodyPr wrap="square" anchor="ctr" lIns="54864" rIns="54864"/>
                    <a:lstStyle/>
                    <a:p>
                      <a:pPr algn="ctr"/>
                      <a:r>
                        <a:rPr sz="950">
                          <a:solidFill>
                            <a:srgbClr val="0B163C"/>
                          </a:solidFill>
                          <a:latin typeface="Gotham Book"/>
                        </a:rPr>
                        <a:t>Y5</a:t>
                      </a:r>
                    </a:p>
                  </a:txBody>
                  <a:tcPr marL="64008" marR="64008" marT="36576" marB="36576">
                    <a:solidFill>
                      <a:srgbClr val="FFF8E0"/>
                    </a:solidFill>
                  </a:tcPr>
                </a:tc>
                <a:tc>
                  <a:txBody>
                    <a:bodyPr wrap="square" anchor="ctr" lIns="54864" rIns="54864"/>
                    <a:lstStyle/>
                    <a:p>
                      <a:pPr algn="l"/>
                      <a:r>
                        <a:rPr sz="950">
                          <a:solidFill>
                            <a:srgbClr val="0B163C"/>
                          </a:solidFill>
                          <a:latin typeface="Gotham Book"/>
                        </a:rPr>
                        <a:t>5.50% cap</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12.2%</a:t>
                      </a:r>
                    </a:p>
                  </a:txBody>
                  <a:tcPr marL="64008" marR="64008" marT="36576" marB="36576">
                    <a:solidFill>
                      <a:srgbClr val="FFF8E0"/>
                    </a:solidFill>
                  </a:tcPr>
                </a:tc>
                <a:tc>
                  <a:txBody>
                    <a:bodyPr wrap="square" anchor="ctr" lIns="54864" rIns="54864"/>
                    <a:lstStyle/>
                    <a:p>
                      <a:pPr algn="r"/>
                      <a:r>
                        <a:rPr sz="950">
                          <a:solidFill>
                            <a:srgbClr val="0B163C"/>
                          </a:solidFill>
                          <a:latin typeface="Gotham Book"/>
                        </a:rPr>
                        <a:t>1.70×</a:t>
                      </a:r>
                    </a:p>
                  </a:txBody>
                  <a:tcPr marL="64008" marR="64008" marT="36576" marB="36576">
                    <a:solidFill>
                      <a:srgbClr val="FFF8E0"/>
                    </a:solidFill>
                  </a:tcPr>
                </a:tc>
              </a:tr>
              <a:tr h="365760">
                <a:tc>
                  <a:txBody>
                    <a:bodyPr wrap="square" anchor="ctr" lIns="54864" rIns="54864"/>
                    <a:lstStyle/>
                    <a:p>
                      <a:pPr algn="l"/>
                      <a:r>
                        <a:rPr sz="950" b="1">
                          <a:solidFill>
                            <a:srgbClr val="0B163C"/>
                          </a:solidFill>
                          <a:latin typeface="Gotham Book"/>
                        </a:rPr>
                        <a:t>3A  CVS Parcel Sale (Y7+Y10)</a:t>
                      </a:r>
                    </a:p>
                  </a:txBody>
                  <a:tcPr marL="64008" marR="64008" marT="36576" marB="36576">
                    <a:solidFill>
                      <a:srgbClr val="F4F2ED"/>
                    </a:solidFill>
                  </a:tcPr>
                </a:tc>
                <a:tc>
                  <a:txBody>
                    <a:bodyPr wrap="square" anchor="ctr" lIns="54864" rIns="54864"/>
                    <a:lstStyle/>
                    <a:p>
                      <a:pPr algn="ctr"/>
                      <a:r>
                        <a:rPr sz="950">
                          <a:solidFill>
                            <a:srgbClr val="0B163C"/>
                          </a:solidFill>
                          <a:latin typeface="Gotham Book"/>
                        </a:rPr>
                        <a:t>Y7+Y10</a:t>
                      </a:r>
                    </a:p>
                  </a:txBody>
                  <a:tcPr marL="64008" marR="64008" marT="36576" marB="36576">
                    <a:solidFill>
                      <a:srgbClr val="F4F2ED"/>
                    </a:solidFill>
                  </a:tcPr>
                </a:tc>
                <a:tc>
                  <a:txBody>
                    <a:bodyPr wrap="square" anchor="ctr" lIns="54864" rIns="54864"/>
                    <a:lstStyle/>
                    <a:p>
                      <a:pPr algn="l"/>
                      <a:r>
                        <a:rPr sz="950">
                          <a:solidFill>
                            <a:srgbClr val="0B163C"/>
                          </a:solidFill>
                          <a:latin typeface="Gotham Book"/>
                        </a:rPr>
                        <a:t>$250 CVS / $300 rest</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18.3%</a:t>
                      </a:r>
                    </a:p>
                  </a:txBody>
                  <a:tcPr marL="64008" marR="64008" marT="36576" marB="36576">
                    <a:solidFill>
                      <a:srgbClr val="F4F2ED"/>
                    </a:solidFill>
                  </a:tcPr>
                </a:tc>
                <a:tc>
                  <a:txBody>
                    <a:bodyPr wrap="square" anchor="ctr" lIns="54864" rIns="54864"/>
                    <a:lstStyle/>
                    <a:p>
                      <a:pPr algn="r"/>
                      <a:r>
                        <a:rPr sz="950">
                          <a:solidFill>
                            <a:srgbClr val="0B163C"/>
                          </a:solidFill>
                          <a:latin typeface="Gotham Book"/>
                        </a:rPr>
                        <a:t>3.37×</a:t>
                      </a:r>
                    </a:p>
                  </a:txBody>
                  <a:tcPr marL="64008" marR="64008" marT="36576" marB="36576">
                    <a:solidFill>
                      <a:srgbClr val="F4F2ED"/>
                    </a:solidFill>
                  </a:tcPr>
                </a:tc>
              </a:tr>
              <a:tr h="365760">
                <a:tc>
                  <a:txBody>
                    <a:bodyPr wrap="square" anchor="ctr" lIns="54864" rIns="54864"/>
                    <a:lstStyle/>
                    <a:p>
                      <a:pPr algn="l"/>
                      <a:r>
                        <a:rPr sz="950" b="1">
                          <a:solidFill>
                            <a:srgbClr val="0B163C"/>
                          </a:solidFill>
                          <a:latin typeface="Gotham Book"/>
                        </a:rPr>
                        <a:t>3B  CVS Land Contribution</a:t>
                      </a:r>
                    </a:p>
                  </a:txBody>
                  <a:tcPr marL="64008" marR="64008" marT="36576" marB="36576">
                    <a:solidFill>
                      <a:srgbClr val="FFFFFF"/>
                    </a:solidFill>
                  </a:tcPr>
                </a:tc>
                <a:tc>
                  <a:txBody>
                    <a:bodyPr wrap="square" anchor="ctr" lIns="54864" rIns="54864"/>
                    <a:lstStyle/>
                    <a:p>
                      <a:pPr algn="ctr"/>
                      <a:r>
                        <a:rPr sz="950">
                          <a:solidFill>
                            <a:srgbClr val="0B163C"/>
                          </a:solidFill>
                          <a:latin typeface="Gotham Book"/>
                        </a:rPr>
                        <a:t>Y10</a:t>
                      </a:r>
                    </a:p>
                  </a:txBody>
                  <a:tcPr marL="64008" marR="64008" marT="36576" marB="36576">
                    <a:solidFill>
                      <a:srgbClr val="FFFFFF"/>
                    </a:solidFill>
                  </a:tcPr>
                </a:tc>
                <a:tc>
                  <a:txBody>
                    <a:bodyPr wrap="square" anchor="ctr" lIns="54864" rIns="54864"/>
                    <a:lstStyle/>
                    <a:p>
                      <a:pPr algn="l"/>
                      <a:r>
                        <a:rPr sz="950">
                          <a:solidFill>
                            <a:srgbClr val="0B163C"/>
                          </a:solidFill>
                          <a:latin typeface="Gotham Book"/>
                        </a:rPr>
                        <a:t>Land + dev equity</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18.5%</a:t>
                      </a:r>
                    </a:p>
                  </a:txBody>
                  <a:tcPr marL="64008" marR="64008" marT="36576" marB="36576">
                    <a:solidFill>
                      <a:srgbClr val="FFFFFF"/>
                    </a:solidFill>
                  </a:tcPr>
                </a:tc>
                <a:tc>
                  <a:txBody>
                    <a:bodyPr wrap="square" anchor="ctr" lIns="54864" rIns="54864"/>
                    <a:lstStyle/>
                    <a:p>
                      <a:pPr algn="r"/>
                      <a:r>
                        <a:rPr sz="950">
                          <a:solidFill>
                            <a:srgbClr val="0B163C"/>
                          </a:solidFill>
                          <a:latin typeface="Gotham Book"/>
                        </a:rPr>
                        <a:t>4.25×</a:t>
                      </a:r>
                    </a:p>
                  </a:txBody>
                  <a:tcPr marL="64008" marR="64008" marT="36576" marB="36576">
                    <a:solidFill>
                      <a:srgbClr val="FFFFFF"/>
                    </a:solidFill>
                  </a:tcPr>
                </a:tc>
              </a:tr>
            </a:tbl>
          </a:graphicData>
        </a:graphic>
      </p:graphicFrame>
      <p:sp>
        <p:nvSpPr>
          <p:cNvPr id="11" name="TextBox 10"/>
          <p:cNvSpPr txBox="1"/>
          <p:nvPr/>
        </p:nvSpPr>
        <p:spPr>
          <a:xfrm>
            <a:off x="548640" y="4754880"/>
            <a:ext cx="9144000" cy="274320"/>
          </a:xfrm>
          <a:prstGeom prst="rect">
            <a:avLst/>
          </a:prstGeom>
          <a:noFill/>
        </p:spPr>
        <p:txBody>
          <a:bodyPr wrap="square" lIns="36576" rIns="36576" tIns="18288" bIns="18288">
            <a:spAutoFit/>
          </a:bodyPr>
          <a:lstStyle/>
          <a:p>
            <a:pPr algn="l"/>
            <a:r>
              <a:rPr sz="1000" b="1" i="0">
                <a:solidFill>
                  <a:srgbClr val="0B163C"/>
                </a:solidFill>
                <a:latin typeface="Joost Medium"/>
              </a:rPr>
              <a:t>KEY TAKEAWAYS</a:t>
            </a:r>
          </a:p>
        </p:txBody>
      </p:sp>
      <p:sp>
        <p:nvSpPr>
          <p:cNvPr id="12" name="Rectangle 11"/>
          <p:cNvSpPr/>
          <p:nvPr/>
        </p:nvSpPr>
        <p:spPr>
          <a:xfrm>
            <a:off x="548640" y="5047488"/>
            <a:ext cx="11091672"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548640" y="5074920"/>
            <a:ext cx="11091672" cy="13716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685800" y="5166360"/>
            <a:ext cx="274320" cy="274320"/>
          </a:xfrm>
          <a:prstGeom prst="rect">
            <a:avLst/>
          </a:prstGeom>
          <a:noFill/>
        </p:spPr>
        <p:txBody>
          <a:bodyPr wrap="square" lIns="36576" rIns="36576" tIns="18288" bIns="18288">
            <a:spAutoFit/>
          </a:bodyPr>
          <a:lstStyle/>
          <a:p>
            <a:pPr algn="l"/>
            <a:r>
              <a:rPr sz="1400" b="1" i="0">
                <a:solidFill>
                  <a:srgbClr val="C9A557"/>
                </a:solidFill>
                <a:latin typeface="Joost Medium"/>
              </a:rPr>
              <a:t>1</a:t>
            </a:r>
          </a:p>
        </p:txBody>
      </p:sp>
      <p:sp>
        <p:nvSpPr>
          <p:cNvPr id="15" name="TextBox 14"/>
          <p:cNvSpPr txBox="1"/>
          <p:nvPr/>
        </p:nvSpPr>
        <p:spPr>
          <a:xfrm>
            <a:off x="1005840" y="5166360"/>
            <a:ext cx="3108960" cy="274320"/>
          </a:xfrm>
          <a:prstGeom prst="rect">
            <a:avLst/>
          </a:prstGeom>
          <a:noFill/>
        </p:spPr>
        <p:txBody>
          <a:bodyPr wrap="square" lIns="36576" rIns="36576" tIns="18288" bIns="18288">
            <a:spAutoFit/>
          </a:bodyPr>
          <a:lstStyle/>
          <a:p>
            <a:pPr algn="l"/>
            <a:r>
              <a:rPr sz="1100" b="1" i="0">
                <a:solidFill>
                  <a:srgbClr val="FFFFFF"/>
                </a:solidFill>
                <a:latin typeface="Joost Medium"/>
              </a:rPr>
              <a:t>Downside is bounded</a:t>
            </a:r>
          </a:p>
        </p:txBody>
      </p:sp>
      <p:sp>
        <p:nvSpPr>
          <p:cNvPr id="16" name="TextBox 15"/>
          <p:cNvSpPr txBox="1"/>
          <p:nvPr/>
        </p:nvSpPr>
        <p:spPr>
          <a:xfrm>
            <a:off x="4160520" y="5166360"/>
            <a:ext cx="7360920" cy="274320"/>
          </a:xfrm>
          <a:prstGeom prst="rect">
            <a:avLst/>
          </a:prstGeom>
          <a:noFill/>
        </p:spPr>
        <p:txBody>
          <a:bodyPr wrap="square" lIns="36576" rIns="36576" tIns="18288" bIns="18288">
            <a:spAutoFit/>
          </a:bodyPr>
          <a:lstStyle/>
          <a:p>
            <a:pPr algn="l"/>
            <a:r>
              <a:rPr sz="950" b="0" i="0">
                <a:solidFill>
                  <a:srgbClr val="A0B4C3"/>
                </a:solidFill>
                <a:latin typeface="Gotham Book"/>
              </a:rPr>
              <a:t>In a 5.50% cap Year 5 institutional sale the deal earns 12.2% IRR / 1.70× EM — full return of capital plus 70% profit in 5 years.</a:t>
            </a:r>
          </a:p>
        </p:txBody>
      </p:sp>
      <p:sp>
        <p:nvSpPr>
          <p:cNvPr id="17" name="TextBox 16"/>
          <p:cNvSpPr txBox="1"/>
          <p:nvPr/>
        </p:nvSpPr>
        <p:spPr>
          <a:xfrm>
            <a:off x="685800" y="5477256"/>
            <a:ext cx="274320" cy="274320"/>
          </a:xfrm>
          <a:prstGeom prst="rect">
            <a:avLst/>
          </a:prstGeom>
          <a:noFill/>
        </p:spPr>
        <p:txBody>
          <a:bodyPr wrap="square" lIns="36576" rIns="36576" tIns="18288" bIns="18288">
            <a:spAutoFit/>
          </a:bodyPr>
          <a:lstStyle/>
          <a:p>
            <a:pPr algn="l"/>
            <a:r>
              <a:rPr sz="1400" b="1" i="0">
                <a:solidFill>
                  <a:srgbClr val="C9A557"/>
                </a:solidFill>
                <a:latin typeface="Joost Medium"/>
              </a:rPr>
              <a:t>2</a:t>
            </a:r>
          </a:p>
        </p:txBody>
      </p:sp>
      <p:sp>
        <p:nvSpPr>
          <p:cNvPr id="18" name="TextBox 17"/>
          <p:cNvSpPr txBox="1"/>
          <p:nvPr/>
        </p:nvSpPr>
        <p:spPr>
          <a:xfrm>
            <a:off x="1005840" y="5477256"/>
            <a:ext cx="3108960" cy="274320"/>
          </a:xfrm>
          <a:prstGeom prst="rect">
            <a:avLst/>
          </a:prstGeom>
          <a:noFill/>
        </p:spPr>
        <p:txBody>
          <a:bodyPr wrap="square" lIns="36576" rIns="36576" tIns="18288" bIns="18288">
            <a:spAutoFit/>
          </a:bodyPr>
          <a:lstStyle/>
          <a:p>
            <a:pPr algn="l"/>
            <a:r>
              <a:rPr sz="1100" b="1" i="0">
                <a:solidFill>
                  <a:srgbClr val="FFFFFF"/>
                </a:solidFill>
                <a:latin typeface="Joost Medium"/>
              </a:rPr>
              <a:t>Buyer universe is deep</a:t>
            </a:r>
          </a:p>
        </p:txBody>
      </p:sp>
      <p:sp>
        <p:nvSpPr>
          <p:cNvPr id="19" name="TextBox 18"/>
          <p:cNvSpPr txBox="1"/>
          <p:nvPr/>
        </p:nvSpPr>
        <p:spPr>
          <a:xfrm>
            <a:off x="4160520" y="5477256"/>
            <a:ext cx="7360920" cy="274320"/>
          </a:xfrm>
          <a:prstGeom prst="rect">
            <a:avLst/>
          </a:prstGeom>
          <a:noFill/>
        </p:spPr>
        <p:txBody>
          <a:bodyPr wrap="square" lIns="36576" rIns="36576" tIns="18288" bIns="18288">
            <a:spAutoFit/>
          </a:bodyPr>
          <a:lstStyle/>
          <a:p>
            <a:pPr algn="l"/>
            <a:r>
              <a:rPr sz="950" b="0" i="0">
                <a:solidFill>
                  <a:srgbClr val="A0B4C3"/>
                </a:solidFill>
                <a:latin typeface="Gotham Book"/>
              </a:rPr>
              <a:t>8+ public REITs actively acquire stabilized open-air retail in our size/submarket. Curbline alone has been buying convenience strip in TX/AZ at sub-5.5% caps in 2024–2025.</a:t>
            </a:r>
          </a:p>
        </p:txBody>
      </p:sp>
      <p:sp>
        <p:nvSpPr>
          <p:cNvPr id="20" name="TextBox 19"/>
          <p:cNvSpPr txBox="1"/>
          <p:nvPr/>
        </p:nvSpPr>
        <p:spPr>
          <a:xfrm>
            <a:off x="685800" y="5788152"/>
            <a:ext cx="274320" cy="274320"/>
          </a:xfrm>
          <a:prstGeom prst="rect">
            <a:avLst/>
          </a:prstGeom>
          <a:noFill/>
        </p:spPr>
        <p:txBody>
          <a:bodyPr wrap="square" lIns="36576" rIns="36576" tIns="18288" bIns="18288">
            <a:spAutoFit/>
          </a:bodyPr>
          <a:lstStyle/>
          <a:p>
            <a:pPr algn="l"/>
            <a:r>
              <a:rPr sz="1400" b="1" i="0">
                <a:solidFill>
                  <a:srgbClr val="C9A557"/>
                </a:solidFill>
                <a:latin typeface="Joost Medium"/>
              </a:rPr>
              <a:t>3</a:t>
            </a:r>
          </a:p>
        </p:txBody>
      </p:sp>
      <p:sp>
        <p:nvSpPr>
          <p:cNvPr id="21" name="TextBox 20"/>
          <p:cNvSpPr txBox="1"/>
          <p:nvPr/>
        </p:nvSpPr>
        <p:spPr>
          <a:xfrm>
            <a:off x="1005840" y="5788152"/>
            <a:ext cx="3108960" cy="274320"/>
          </a:xfrm>
          <a:prstGeom prst="rect">
            <a:avLst/>
          </a:prstGeom>
          <a:noFill/>
        </p:spPr>
        <p:txBody>
          <a:bodyPr wrap="square" lIns="36576" rIns="36576" tIns="18288" bIns="18288">
            <a:spAutoFit/>
          </a:bodyPr>
          <a:lstStyle/>
          <a:p>
            <a:pPr algn="l"/>
            <a:r>
              <a:rPr sz="1100" b="1" i="0">
                <a:solidFill>
                  <a:srgbClr val="FFFFFF"/>
                </a:solidFill>
                <a:latin typeface="Joost Medium"/>
              </a:rPr>
              <a:t>Cap rate is supported by comps</a:t>
            </a:r>
          </a:p>
        </p:txBody>
      </p:sp>
      <p:sp>
        <p:nvSpPr>
          <p:cNvPr id="22" name="TextBox 21"/>
          <p:cNvSpPr txBox="1"/>
          <p:nvPr/>
        </p:nvSpPr>
        <p:spPr>
          <a:xfrm>
            <a:off x="4160520" y="5788152"/>
            <a:ext cx="7360920" cy="274320"/>
          </a:xfrm>
          <a:prstGeom prst="rect">
            <a:avLst/>
          </a:prstGeom>
          <a:noFill/>
        </p:spPr>
        <p:txBody>
          <a:bodyPr wrap="square" lIns="36576" rIns="36576" tIns="18288" bIns="18288">
            <a:spAutoFit/>
          </a:bodyPr>
          <a:lstStyle/>
          <a:p>
            <a:pPr algn="l"/>
            <a:r>
              <a:rPr sz="950" b="0" i="0">
                <a:solidFill>
                  <a:srgbClr val="A0B4C3"/>
                </a:solidFill>
                <a:latin typeface="Gotham Book"/>
              </a:rPr>
              <a:t>Disclosed 2024-25 Houston comps cluster at 5.75%-6.50% NOI cap; Memorial-corridor convenience strip clears tight end. 5.50% downside = ~25 bps conservative cushion.</a:t>
            </a:r>
          </a:p>
        </p:txBody>
      </p:sp>
      <p:sp>
        <p:nvSpPr>
          <p:cNvPr id="23" name="TextBox 22"/>
          <p:cNvSpPr txBox="1"/>
          <p:nvPr/>
        </p:nvSpPr>
        <p:spPr>
          <a:xfrm>
            <a:off x="685800" y="6099048"/>
            <a:ext cx="274320" cy="274320"/>
          </a:xfrm>
          <a:prstGeom prst="rect">
            <a:avLst/>
          </a:prstGeom>
          <a:noFill/>
        </p:spPr>
        <p:txBody>
          <a:bodyPr wrap="square" lIns="36576" rIns="36576" tIns="18288" bIns="18288">
            <a:spAutoFit/>
          </a:bodyPr>
          <a:lstStyle/>
          <a:p>
            <a:pPr algn="l"/>
            <a:r>
              <a:rPr sz="1400" b="1" i="0">
                <a:solidFill>
                  <a:srgbClr val="C9A557"/>
                </a:solidFill>
                <a:latin typeface="Joost Medium"/>
              </a:rPr>
              <a:t>4</a:t>
            </a:r>
          </a:p>
        </p:txBody>
      </p:sp>
      <p:sp>
        <p:nvSpPr>
          <p:cNvPr id="24" name="TextBox 23"/>
          <p:cNvSpPr txBox="1"/>
          <p:nvPr/>
        </p:nvSpPr>
        <p:spPr>
          <a:xfrm>
            <a:off x="1005840" y="6099048"/>
            <a:ext cx="3108960" cy="274320"/>
          </a:xfrm>
          <a:prstGeom prst="rect">
            <a:avLst/>
          </a:prstGeom>
          <a:noFill/>
        </p:spPr>
        <p:txBody>
          <a:bodyPr wrap="square" lIns="36576" rIns="36576" tIns="18288" bIns="18288">
            <a:spAutoFit/>
          </a:bodyPr>
          <a:lstStyle/>
          <a:p>
            <a:pPr algn="l"/>
            <a:r>
              <a:rPr sz="1100" b="1" i="0">
                <a:solidFill>
                  <a:srgbClr val="FFFFFF"/>
                </a:solidFill>
                <a:latin typeface="Joost Medium"/>
              </a:rPr>
              <a:t>CVS optionality is real upside</a:t>
            </a:r>
          </a:p>
        </p:txBody>
      </p:sp>
      <p:sp>
        <p:nvSpPr>
          <p:cNvPr id="25" name="TextBox 24"/>
          <p:cNvSpPr txBox="1"/>
          <p:nvPr/>
        </p:nvSpPr>
        <p:spPr>
          <a:xfrm>
            <a:off x="4160520" y="6099048"/>
            <a:ext cx="7360920" cy="274320"/>
          </a:xfrm>
          <a:prstGeom prst="rect">
            <a:avLst/>
          </a:prstGeom>
          <a:noFill/>
        </p:spPr>
        <p:txBody>
          <a:bodyPr wrap="square" lIns="36576" rIns="36576" tIns="18288" bIns="18288">
            <a:spAutoFit/>
          </a:bodyPr>
          <a:lstStyle/>
          <a:p>
            <a:pPr algn="l"/>
            <a:r>
              <a:rPr sz="950" b="0" i="0">
                <a:solidFill>
                  <a:srgbClr val="A0B4C3"/>
                </a:solidFill>
                <a:latin typeface="Gotham Book"/>
              </a:rPr>
              <a:t>Sale or contribution of the 1.31-acre CVS parcel adds 130–155 bps of project IRR and lifts equity multiples to 3.4–4.3× — without changing the operating thesis.</a:t>
            </a:r>
          </a:p>
        </p:txBody>
      </p:sp>
      <p:sp>
        <p:nvSpPr>
          <p:cNvPr id="26" name="TextBox 25"/>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27" name="TextBox 26"/>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28" name="TextBox 27"/>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22</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Helvetica"/>
              </a:rPr>
              <a:t>06</a:t>
            </a:r>
          </a:p>
        </p:txBody>
      </p:sp>
      <p:sp>
        <p:nvSpPr>
          <p:cNvPr id="101" name="Shape 1"/>
          <p:cNvSpPr/>
          <p:nvPr/>
        </p:nvSpPr>
        <p:spPr>
          <a:xfrm>
            <a:off x="1051560" y="457200"/>
            <a:ext cx="0" cy="292608"/>
          </a:xfrm>
          <a:prstGeom prst="line">
            <a:avLst/>
          </a:prstGeom>
          <a:noFill/>
          <a:ln w="7620">
            <a:solidFill>
              <a:srgbClr val="D4D6DC"/>
            </a:solidFill>
            <a:prstDash val="solid"/>
          </a:ln>
        </p:spPr>
        <p:txBody>
          <a:bodyP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Helvetica"/>
              </a:rPr>
              <a:t>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2800" b="1">
                <a:solidFill>
                  <a:srgbClr val="0B163C"/>
                </a:solidFill>
                <a:latin typeface="Helvetica"/>
              </a:rPr>
              <a:t>JAL-JCP Real Estate Partners</a:t>
            </a:r>
          </a:p>
        </p:txBody>
      </p:sp>
      <p:sp>
        <p:nvSpPr>
          <p:cNvPr id="100" name="Shape 100"/>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Institutional discipline.  Operator-driven execution.</a:t>
            </a:r>
          </a:p>
        </p:txBody>
      </p:sp>
      <p:sp>
        <p:nvSpPr>
          <p:cNvPr id="6" name="TextBox 5"/>
          <p:cNvSpPr txBox="1"/>
          <p:nvPr/>
        </p:nvSpPr>
        <p:spPr>
          <a:xfrm>
            <a:off x="548640" y="2057400"/>
            <a:ext cx="36576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THE PARTNERSHIP</a:t>
            </a:r>
          </a:p>
        </p:txBody>
      </p:sp>
      <p:sp>
        <p:nvSpPr>
          <p:cNvPr id="7" name="TextBox 6"/>
          <p:cNvSpPr txBox="1"/>
          <p:nvPr/>
        </p:nvSpPr>
        <p:spPr>
          <a:xfrm>
            <a:off x="548640" y="2331720"/>
            <a:ext cx="6858000" cy="1920240"/>
          </a:xfrm>
          <a:prstGeom prst="rect">
            <a:avLst/>
          </a:prstGeom>
          <a:noFill/>
        </p:spPr>
        <p:txBody>
          <a:bodyPr wrap="square" lIns="0" rIns="0" tIns="0" bIns="0">
            <a:spAutoFit/>
          </a:bodyPr>
          <a:lstStyle/>
          <a:p>
            <a:pPr algn="l"/>
            <a:r>
              <a:rPr sz="1100">
                <a:solidFill>
                  <a:srgbClr val="1E2A50"/>
                </a:solidFill>
                <a:latin typeface="Gotham Book"/>
              </a:rPr>
              <a:t>JAL-JCP is a partnership between Justin A. Levine and James C. Pappas focused on acquiring retail real estate with durable cash flow and long-term value creation. Combined experience spans private real estate, public markets, and institutional capital formation.</a:t>
            </a:r>
          </a:p>
          <a:p>
            <a:pPr>
              <a:spcBef>
                <a:spcPts val="800"/>
              </a:spcBef>
            </a:pPr>
            <a:r>
              <a:rPr sz="1100">
                <a:solidFill>
                  <a:srgbClr val="1E2A50"/>
                </a:solidFill>
                <a:latin typeface="Gotham Book"/>
              </a:rPr>
              <a:t>Strategy centers on unanchored strip centers — acquired below replacement cost, underwritten to in-place cash flow, and held with conservative leverage for downside protection.</a:t>
            </a:r>
          </a:p>
        </p:txBody>
      </p:sp>
      <p:sp>
        <p:nvSpPr>
          <p:cNvPr id="8" name="Rectangle 7"/>
          <p:cNvSpPr/>
          <p:nvPr/>
        </p:nvSpPr>
        <p:spPr>
          <a:xfrm>
            <a:off x="7680960" y="2057400"/>
            <a:ext cx="3959352" cy="219456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7680960" y="2057400"/>
            <a:ext cx="36576" cy="21945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7955280" y="2221992"/>
            <a:ext cx="341071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COMBINED EXPERIENCE</a:t>
            </a:r>
          </a:p>
        </p:txBody>
      </p:sp>
      <p:sp>
        <p:nvSpPr>
          <p:cNvPr id="11" name="TextBox 10"/>
          <p:cNvSpPr txBox="1"/>
          <p:nvPr/>
        </p:nvSpPr>
        <p:spPr>
          <a:xfrm>
            <a:off x="7955280" y="256032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43+ yrs</a:t>
            </a:r>
          </a:p>
        </p:txBody>
      </p:sp>
      <p:sp>
        <p:nvSpPr>
          <p:cNvPr id="12" name="TextBox 11"/>
          <p:cNvSpPr txBox="1"/>
          <p:nvPr/>
        </p:nvSpPr>
        <p:spPr>
          <a:xfrm>
            <a:off x="7955280" y="2926079"/>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combined experience</a:t>
            </a:r>
          </a:p>
        </p:txBody>
      </p:sp>
      <p:sp>
        <p:nvSpPr>
          <p:cNvPr id="13" name="TextBox 12"/>
          <p:cNvSpPr txBox="1"/>
          <p:nvPr/>
        </p:nvSpPr>
        <p:spPr>
          <a:xfrm>
            <a:off x="9738360" y="256032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$900M+</a:t>
            </a:r>
          </a:p>
        </p:txBody>
      </p:sp>
      <p:sp>
        <p:nvSpPr>
          <p:cNvPr id="14" name="TextBox 13"/>
          <p:cNvSpPr txBox="1"/>
          <p:nvPr/>
        </p:nvSpPr>
        <p:spPr>
          <a:xfrm>
            <a:off x="9738360" y="2926079"/>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invested &amp; managed</a:t>
            </a:r>
          </a:p>
        </p:txBody>
      </p:sp>
      <p:sp>
        <p:nvSpPr>
          <p:cNvPr id="15" name="TextBox 14"/>
          <p:cNvSpPr txBox="1"/>
          <p:nvPr/>
        </p:nvSpPr>
        <p:spPr>
          <a:xfrm>
            <a:off x="7955280" y="333756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3.9M SF</a:t>
            </a:r>
          </a:p>
        </p:txBody>
      </p:sp>
      <p:sp>
        <p:nvSpPr>
          <p:cNvPr id="16" name="TextBox 15"/>
          <p:cNvSpPr txBox="1"/>
          <p:nvPr/>
        </p:nvSpPr>
        <p:spPr>
          <a:xfrm>
            <a:off x="7955280" y="3703320"/>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across 26 assets</a:t>
            </a:r>
          </a:p>
        </p:txBody>
      </p:sp>
      <p:sp>
        <p:nvSpPr>
          <p:cNvPr id="17" name="TextBox 16"/>
          <p:cNvSpPr txBox="1"/>
          <p:nvPr/>
        </p:nvSpPr>
        <p:spPr>
          <a:xfrm>
            <a:off x="9738360" y="3337560"/>
            <a:ext cx="1691640" cy="329184"/>
          </a:xfrm>
          <a:prstGeom prst="rect">
            <a:avLst/>
          </a:prstGeom>
          <a:noFill/>
        </p:spPr>
        <p:txBody>
          <a:bodyPr wrap="square" lIns="0" rIns="0" tIns="0" bIns="0" anchor="t">
            <a:spAutoFit/>
          </a:bodyPr>
          <a:lstStyle/>
          <a:p>
            <a:pPr algn="l">
              <a:spcAft>
                <a:spcPts val="0"/>
              </a:spcAft>
            </a:pPr>
            <a:r>
              <a:rPr sz="2000" b="1">
                <a:solidFill>
                  <a:srgbClr val="0B163C"/>
                </a:solidFill>
                <a:latin typeface="Joost Medium"/>
              </a:rPr>
              <a:t>$2.5B+</a:t>
            </a:r>
          </a:p>
        </p:txBody>
      </p:sp>
      <p:sp>
        <p:nvSpPr>
          <p:cNvPr id="18" name="TextBox 17"/>
          <p:cNvSpPr txBox="1"/>
          <p:nvPr/>
        </p:nvSpPr>
        <p:spPr>
          <a:xfrm>
            <a:off x="9738360" y="3703320"/>
            <a:ext cx="1691640" cy="201168"/>
          </a:xfrm>
          <a:prstGeom prst="rect">
            <a:avLst/>
          </a:prstGeom>
          <a:noFill/>
        </p:spPr>
        <p:txBody>
          <a:bodyPr wrap="square" lIns="0" rIns="0" tIns="0" bIns="0" anchor="t">
            <a:spAutoFit/>
          </a:bodyPr>
          <a:lstStyle/>
          <a:p>
            <a:pPr algn="l">
              <a:spcAft>
                <a:spcPts val="0"/>
              </a:spcAft>
            </a:pPr>
            <a:r>
              <a:rPr sz="800" b="0">
                <a:solidFill>
                  <a:srgbClr val="6E7A90"/>
                </a:solidFill>
                <a:latin typeface="Gotham Book"/>
              </a:rPr>
              <a:t>institutional equity raised</a:t>
            </a:r>
          </a:p>
        </p:txBody>
      </p:sp>
      <p:sp>
        <p:nvSpPr>
          <p:cNvPr id="19" name="TextBox 18"/>
          <p:cNvSpPr txBox="1"/>
          <p:nvPr/>
        </p:nvSpPr>
        <p:spPr>
          <a:xfrm>
            <a:off x="548640" y="4434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HOW WE OPERATE</a:t>
            </a:r>
          </a:p>
        </p:txBody>
      </p:sp>
      <p:sp>
        <p:nvSpPr>
          <p:cNvPr id="20" name="Rectangle 19"/>
          <p:cNvSpPr/>
          <p:nvPr/>
        </p:nvSpPr>
        <p:spPr>
          <a:xfrm>
            <a:off x="548640"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TextBox 20"/>
          <p:cNvSpPr txBox="1"/>
          <p:nvPr/>
        </p:nvSpPr>
        <p:spPr>
          <a:xfrm>
            <a:off x="731520"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01</a:t>
            </a:r>
          </a:p>
        </p:txBody>
      </p:sp>
      <p:sp>
        <p:nvSpPr>
          <p:cNvPr id="22" name="TextBox 21"/>
          <p:cNvSpPr txBox="1"/>
          <p:nvPr/>
        </p:nvSpPr>
        <p:spPr>
          <a:xfrm>
            <a:off x="731520"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Partnership &amp; Leadership</a:t>
            </a:r>
          </a:p>
        </p:txBody>
      </p:sp>
      <p:sp>
        <p:nvSpPr>
          <p:cNvPr id="23" name="TextBox 22"/>
          <p:cNvSpPr txBox="1"/>
          <p:nvPr/>
        </p:nvSpPr>
        <p:spPr>
          <a:xfrm>
            <a:off x="731520" y="5513831"/>
            <a:ext cx="3291840" cy="868680"/>
          </a:xfrm>
          <a:prstGeom prst="rect">
            <a:avLst/>
          </a:prstGeom>
          <a:noFill/>
        </p:spPr>
        <p:txBody>
          <a:bodyPr wrap="square" lIns="0" rIns="0" tIns="0" bIns="0">
            <a:spAutoFit/>
          </a:bodyPr>
          <a:lstStyle/>
          <a:p>
            <a:r>
              <a:rPr sz="850">
                <a:solidFill>
                  <a:srgbClr val="1E2A50"/>
                </a:solidFill>
                <a:latin typeface="Gotham Book"/>
              </a:rPr>
              <a:t>· Longstanding collaboration across CRE</a:t>
            </a:r>
          </a:p>
          <a:p>
            <a:pPr>
              <a:spcBef>
                <a:spcPts val="200"/>
              </a:spcBef>
            </a:pPr>
            <a:r>
              <a:rPr sz="850">
                <a:solidFill>
                  <a:srgbClr val="1E2A50"/>
                </a:solidFill>
                <a:latin typeface="Gotham Book"/>
              </a:rPr>
              <a:t>· Complementary backgrounds: private RE, public markets, capital formation</a:t>
            </a:r>
          </a:p>
          <a:p>
            <a:pPr>
              <a:spcBef>
                <a:spcPts val="200"/>
              </a:spcBef>
            </a:pPr>
            <a:r>
              <a:rPr sz="850">
                <a:solidFill>
                  <a:srgbClr val="1E2A50"/>
                </a:solidFill>
                <a:latin typeface="Gotham Book"/>
              </a:rPr>
              <a:t>· Institutional discipline · operator-driven execution</a:t>
            </a:r>
          </a:p>
        </p:txBody>
      </p:sp>
      <p:sp>
        <p:nvSpPr>
          <p:cNvPr id="24" name="Rectangle 23"/>
          <p:cNvSpPr/>
          <p:nvPr/>
        </p:nvSpPr>
        <p:spPr>
          <a:xfrm>
            <a:off x="4270248"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TextBox 24"/>
          <p:cNvSpPr txBox="1"/>
          <p:nvPr/>
        </p:nvSpPr>
        <p:spPr>
          <a:xfrm>
            <a:off x="4453128"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02</a:t>
            </a:r>
          </a:p>
        </p:txBody>
      </p:sp>
      <p:sp>
        <p:nvSpPr>
          <p:cNvPr id="26" name="TextBox 25"/>
          <p:cNvSpPr txBox="1"/>
          <p:nvPr/>
        </p:nvSpPr>
        <p:spPr>
          <a:xfrm>
            <a:off x="4453128"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Strategy &amp; Market Focus</a:t>
            </a:r>
          </a:p>
        </p:txBody>
      </p:sp>
      <p:sp>
        <p:nvSpPr>
          <p:cNvPr id="27" name="TextBox 26"/>
          <p:cNvSpPr txBox="1"/>
          <p:nvPr/>
        </p:nvSpPr>
        <p:spPr>
          <a:xfrm>
            <a:off x="4453128" y="5513831"/>
            <a:ext cx="3291840" cy="868680"/>
          </a:xfrm>
          <a:prstGeom prst="rect">
            <a:avLst/>
          </a:prstGeom>
          <a:noFill/>
        </p:spPr>
        <p:txBody>
          <a:bodyPr wrap="square" lIns="0" rIns="0" tIns="0" bIns="0">
            <a:spAutoFit/>
          </a:bodyPr>
          <a:lstStyle/>
          <a:p>
            <a:r>
              <a:rPr sz="850">
                <a:solidFill>
                  <a:srgbClr val="1E2A50"/>
                </a:solidFill>
                <a:latin typeface="Gotham Book"/>
              </a:rPr>
              <a:t>· Private real estate with long-term value creation</a:t>
            </a:r>
          </a:p>
          <a:p>
            <a:pPr>
              <a:spcBef>
                <a:spcPts val="200"/>
              </a:spcBef>
            </a:pPr>
            <a:r>
              <a:rPr sz="850">
                <a:solidFill>
                  <a:srgbClr val="1E2A50"/>
                </a:solidFill>
                <a:latin typeface="Gotham Book"/>
              </a:rPr>
              <a:t>· Primary emphasis on unanchored strip centers</a:t>
            </a:r>
          </a:p>
          <a:p>
            <a:pPr>
              <a:spcBef>
                <a:spcPts val="200"/>
              </a:spcBef>
            </a:pPr>
            <a:r>
              <a:rPr sz="850">
                <a:solidFill>
                  <a:srgbClr val="1E2A50"/>
                </a:solidFill>
                <a:latin typeface="Gotham Book"/>
              </a:rPr>
              <a:t>· "Cash-flow day one" — acquire below replacement cost</a:t>
            </a:r>
          </a:p>
        </p:txBody>
      </p:sp>
      <p:sp>
        <p:nvSpPr>
          <p:cNvPr id="28" name="Rectangle 27"/>
          <p:cNvSpPr/>
          <p:nvPr/>
        </p:nvSpPr>
        <p:spPr>
          <a:xfrm>
            <a:off x="7991856" y="4736592"/>
            <a:ext cx="3657600" cy="164592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8174736" y="4873752"/>
            <a:ext cx="548640" cy="228600"/>
          </a:xfrm>
          <a:prstGeom prst="rect">
            <a:avLst/>
          </a:prstGeom>
          <a:noFill/>
        </p:spPr>
        <p:txBody>
          <a:bodyPr wrap="square" lIns="0" rIns="0" tIns="0" bIns="0" anchor="t">
            <a:spAutoFit/>
          </a:bodyPr>
          <a:lstStyle/>
          <a:p>
            <a:pPr algn="l">
              <a:spcAft>
                <a:spcPts val="0"/>
              </a:spcAft>
            </a:pPr>
            <a:r>
              <a:rPr sz="1000" b="1">
                <a:solidFill>
                  <a:srgbClr val="3A243A"/>
                </a:solidFill>
                <a:latin typeface="Joost Medium"/>
              </a:rPr>
              <a:t>03</a:t>
            </a:r>
          </a:p>
        </p:txBody>
      </p:sp>
      <p:sp>
        <p:nvSpPr>
          <p:cNvPr id="30" name="TextBox 29"/>
          <p:cNvSpPr txBox="1"/>
          <p:nvPr/>
        </p:nvSpPr>
        <p:spPr>
          <a:xfrm>
            <a:off x="8174736" y="5102352"/>
            <a:ext cx="3291840" cy="365760"/>
          </a:xfrm>
          <a:prstGeom prst="rect">
            <a:avLst/>
          </a:prstGeom>
          <a:noFill/>
        </p:spPr>
        <p:txBody>
          <a:bodyPr wrap="square" lIns="0" rIns="0" tIns="0" bIns="0" anchor="t">
            <a:spAutoFit/>
          </a:bodyPr>
          <a:lstStyle/>
          <a:p>
            <a:pPr algn="l">
              <a:spcAft>
                <a:spcPts val="0"/>
              </a:spcAft>
            </a:pPr>
            <a:r>
              <a:rPr sz="1300" b="1">
                <a:solidFill>
                  <a:srgbClr val="0B163C"/>
                </a:solidFill>
                <a:latin typeface="Joost Medium"/>
              </a:rPr>
              <a:t>Investor Alignment</a:t>
            </a:r>
          </a:p>
        </p:txBody>
      </p:sp>
      <p:sp>
        <p:nvSpPr>
          <p:cNvPr id="31" name="TextBox 30"/>
          <p:cNvSpPr txBox="1"/>
          <p:nvPr/>
        </p:nvSpPr>
        <p:spPr>
          <a:xfrm>
            <a:off x="8174736" y="5513831"/>
            <a:ext cx="3291840" cy="868680"/>
          </a:xfrm>
          <a:prstGeom prst="rect">
            <a:avLst/>
          </a:prstGeom>
          <a:noFill/>
        </p:spPr>
        <p:txBody>
          <a:bodyPr wrap="square" lIns="0" rIns="0" tIns="0" bIns="0">
            <a:spAutoFit/>
          </a:bodyPr>
          <a:lstStyle/>
          <a:p>
            <a:r>
              <a:rPr sz="850">
                <a:solidFill>
                  <a:srgbClr val="1E2A50"/>
                </a:solidFill>
                <a:latin typeface="Gotham Book"/>
              </a:rPr>
              <a:t>· Flexible: deal-by-deal, SMA, or programmatic venture</a:t>
            </a:r>
          </a:p>
          <a:p>
            <a:pPr>
              <a:spcBef>
                <a:spcPts val="200"/>
              </a:spcBef>
            </a:pPr>
            <a:r>
              <a:rPr sz="850">
                <a:solidFill>
                  <a:srgbClr val="1E2A50"/>
                </a:solidFill>
                <a:latin typeface="Gotham Book"/>
              </a:rPr>
              <a:t>· Modest leverage — capped at ~60% LTV</a:t>
            </a:r>
          </a:p>
          <a:p>
            <a:pPr>
              <a:spcBef>
                <a:spcPts val="200"/>
              </a:spcBef>
            </a:pPr>
            <a:r>
              <a:rPr sz="850">
                <a:solidFill>
                  <a:srgbClr val="1E2A50"/>
                </a:solidFill>
                <a:latin typeface="Gotham Book"/>
              </a:rPr>
              <a:t>· Operate assets directly — no double-promote structures</a:t>
            </a:r>
          </a:p>
        </p:txBody>
      </p:sp>
      <p:sp>
        <p:nvSpPr>
          <p:cNvPr id="32" name="TextBox 31"/>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33" name="TextBox 32"/>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34" name="TextBox 33"/>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23</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Helvetica"/>
              </a:rPr>
              <a:t>06</a:t>
            </a:r>
          </a:p>
        </p:txBody>
      </p:sp>
      <p:sp>
        <p:nvSpPr>
          <p:cNvPr id="101" name="Shape 1"/>
          <p:cNvSpPr/>
          <p:nvPr/>
        </p:nvSpPr>
        <p:spPr>
          <a:xfrm>
            <a:off x="1051560" y="457200"/>
            <a:ext cx="0" cy="292608"/>
          </a:xfrm>
          <a:prstGeom prst="line">
            <a:avLst/>
          </a:prstGeom>
          <a:noFill/>
          <a:ln w="7620">
            <a:solidFill>
              <a:srgbClr val="D4D6DC"/>
            </a:solidFill>
            <a:prstDash val="solid"/>
          </a:ln>
        </p:spPr>
        <p:txBody>
          <a:bodyP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Helvetica"/>
              </a:rPr>
              <a:t>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2800" b="1">
                <a:solidFill>
                  <a:srgbClr val="0B163C"/>
                </a:solidFill>
                <a:latin typeface="Helvetica"/>
              </a:rPr>
              <a:t>Justin A. Levine</a:t>
            </a:r>
          </a:p>
        </p:txBody>
      </p:sp>
      <p:sp>
        <p:nvSpPr>
          <p:cNvPr id="100" name="Shape 100"/>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JAL-JCP Real Estate Partners  ·  jlevine@jalstrategies.com</a:t>
            </a:r>
          </a:p>
        </p:txBody>
      </p:sp>
      <p:sp>
        <p:nvSpPr>
          <p:cNvPr id="6" name="Rectangle 5"/>
          <p:cNvSpPr/>
          <p:nvPr/>
        </p:nvSpPr>
        <p:spPr>
          <a:xfrm>
            <a:off x="548640"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31520"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20+ yrs</a:t>
            </a:r>
          </a:p>
        </p:txBody>
      </p:sp>
      <p:sp>
        <p:nvSpPr>
          <p:cNvPr id="9" name="TextBox 8"/>
          <p:cNvSpPr txBox="1"/>
          <p:nvPr/>
        </p:nvSpPr>
        <p:spPr>
          <a:xfrm>
            <a:off x="731520"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COMMERCIAL REAL ESTATE</a:t>
            </a:r>
          </a:p>
        </p:txBody>
      </p:sp>
      <p:sp>
        <p:nvSpPr>
          <p:cNvPr id="10" name="Rectangle 9"/>
          <p:cNvSpPr/>
          <p:nvPr/>
        </p:nvSpPr>
        <p:spPr>
          <a:xfrm>
            <a:off x="3319272"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319272"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3502152"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$600M</a:t>
            </a:r>
          </a:p>
        </p:txBody>
      </p:sp>
      <p:sp>
        <p:nvSpPr>
          <p:cNvPr id="13" name="TextBox 12"/>
          <p:cNvSpPr txBox="1"/>
          <p:nvPr/>
        </p:nvSpPr>
        <p:spPr>
          <a:xfrm>
            <a:off x="3502152"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INVESTED/MANAGED AT LEVCOR</a:t>
            </a:r>
          </a:p>
        </p:txBody>
      </p:sp>
      <p:sp>
        <p:nvSpPr>
          <p:cNvPr id="14" name="Rectangle 13"/>
          <p:cNvSpPr/>
          <p:nvPr/>
        </p:nvSpPr>
        <p:spPr>
          <a:xfrm>
            <a:off x="6089904"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6089904"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6272784"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3.9M SF</a:t>
            </a:r>
          </a:p>
        </p:txBody>
      </p:sp>
      <p:sp>
        <p:nvSpPr>
          <p:cNvPr id="17" name="TextBox 16"/>
          <p:cNvSpPr txBox="1"/>
          <p:nvPr/>
        </p:nvSpPr>
        <p:spPr>
          <a:xfrm>
            <a:off x="6272784"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ACROSS 26 ASSETS (TX &amp; NC)</a:t>
            </a:r>
          </a:p>
        </p:txBody>
      </p:sp>
      <p:sp>
        <p:nvSpPr>
          <p:cNvPr id="18" name="Rectangle 17"/>
          <p:cNvSpPr/>
          <p:nvPr/>
        </p:nvSpPr>
        <p:spPr>
          <a:xfrm>
            <a:off x="8860536"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8860536"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9043415"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$2.5B</a:t>
            </a:r>
          </a:p>
        </p:txBody>
      </p:sp>
      <p:sp>
        <p:nvSpPr>
          <p:cNvPr id="21" name="TextBox 20"/>
          <p:cNvSpPr txBox="1"/>
          <p:nvPr/>
        </p:nvSpPr>
        <p:spPr>
          <a:xfrm>
            <a:off x="9043415"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EQUITY RAISED AT BLACKSTONE</a:t>
            </a:r>
          </a:p>
        </p:txBody>
      </p:sp>
      <p:sp>
        <p:nvSpPr>
          <p:cNvPr id="22" name="TextBox 21"/>
          <p:cNvSpPr txBox="1"/>
          <p:nvPr/>
        </p:nvSpPr>
        <p:spPr>
          <a:xfrm>
            <a:off x="548640" y="3154680"/>
            <a:ext cx="7498079" cy="2377440"/>
          </a:xfrm>
          <a:prstGeom prst="rect">
            <a:avLst/>
          </a:prstGeom>
          <a:noFill/>
        </p:spPr>
        <p:txBody>
          <a:bodyPr wrap="square" lIns="0" rIns="0" tIns="0" bIns="0">
            <a:spAutoFit/>
          </a:bodyPr>
          <a:lstStyle/>
          <a:p>
            <a:r>
              <a:rPr sz="1000">
                <a:solidFill>
                  <a:srgbClr val="1E2A50"/>
                </a:solidFill>
                <a:latin typeface="Gotham Book"/>
              </a:rPr>
              <a:t>Former President of Levcor, Inc., a full-service national CRE firm that has developed, owned, or managed 25M sf of real estate. At Levcor (2014–2025) served as President, SVP/CIO, and VP.</a:t>
            </a:r>
          </a:p>
          <a:p>
            <a:pPr>
              <a:spcBef>
                <a:spcPts val="800"/>
              </a:spcBef>
            </a:pPr>
            <a:r>
              <a:rPr sz="1000">
                <a:solidFill>
                  <a:srgbClr val="1E2A50"/>
                </a:solidFill>
                <a:latin typeface="Gotham Book"/>
              </a:rPr>
              <a:t>Helped invest and/or manage $600M across 26 assets and 3.9M sf in Texas and North Carolina — delivering a 4.13× realized equity multiple and 16.1% realized IRR across six exited assets, with an additional twenty active assets carrying an estimated 3.36× total equity multiple as of underwriting.</a:t>
            </a:r>
          </a:p>
          <a:p>
            <a:pPr>
              <a:spcBef>
                <a:spcPts val="800"/>
              </a:spcBef>
            </a:pPr>
            <a:r>
              <a:rPr sz="1000">
                <a:solidFill>
                  <a:srgbClr val="1E2A50"/>
                </a:solidFill>
                <a:latin typeface="Gotham Book"/>
              </a:rPr>
              <a:t>Previously at The Blackstone Group (2006–2011) in New York, where he helped raise ~$2.5B of institutional equity for global real estate platforms across 15 private-equity advisory assignments. Active member of the Urban Land Institute.</a:t>
            </a:r>
          </a:p>
        </p:txBody>
      </p:sp>
      <p:sp>
        <p:nvSpPr>
          <p:cNvPr id="23" name="Rectangle 22"/>
          <p:cNvSpPr/>
          <p:nvPr/>
        </p:nvSpPr>
        <p:spPr>
          <a:xfrm>
            <a:off x="8229600" y="3154680"/>
            <a:ext cx="3410712" cy="237744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412480" y="3319272"/>
            <a:ext cx="304495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EDUCATION &amp; AFFILIATIONS</a:t>
            </a:r>
          </a:p>
        </p:txBody>
      </p:sp>
      <p:sp>
        <p:nvSpPr>
          <p:cNvPr id="25" name="TextBox 24"/>
          <p:cNvSpPr txBox="1"/>
          <p:nvPr/>
        </p:nvSpPr>
        <p:spPr>
          <a:xfrm>
            <a:off x="8412480" y="3657600"/>
            <a:ext cx="3044952" cy="1783080"/>
          </a:xfrm>
          <a:prstGeom prst="rect">
            <a:avLst/>
          </a:prstGeom>
          <a:noFill/>
        </p:spPr>
        <p:txBody>
          <a:bodyPr wrap="square" lIns="0" rIns="0" tIns="0" bIns="0">
            <a:spAutoFit/>
          </a:bodyPr>
          <a:lstStyle/>
          <a:p>
            <a:r>
              <a:rPr sz="900">
                <a:solidFill>
                  <a:srgbClr val="1E2A50"/>
                </a:solidFill>
                <a:latin typeface="Gotham Book"/>
              </a:rPr>
              <a:t>· M.B.A., The Wharton School of Business</a:t>
            </a:r>
          </a:p>
          <a:p>
            <a:pPr>
              <a:spcBef>
                <a:spcPts val="600"/>
              </a:spcBef>
            </a:pPr>
            <a:r>
              <a:rPr sz="900">
                <a:solidFill>
                  <a:srgbClr val="1E2A50"/>
                </a:solidFill>
                <a:latin typeface="Gotham Book"/>
              </a:rPr>
              <a:t>· B.S. Economics &amp; Communication Studies, Northwestern University</a:t>
            </a:r>
          </a:p>
          <a:p>
            <a:pPr>
              <a:spcBef>
                <a:spcPts val="600"/>
              </a:spcBef>
            </a:pPr>
            <a:r>
              <a:rPr sz="900">
                <a:solidFill>
                  <a:srgbClr val="1E2A50"/>
                </a:solidFill>
                <a:latin typeface="Gotham Book"/>
              </a:rPr>
              <a:t>· Urban Land Institute (ULI) — Member; former Houston District Council Chair (2022–24)</a:t>
            </a:r>
          </a:p>
          <a:p>
            <a:pPr>
              <a:spcBef>
                <a:spcPts val="600"/>
              </a:spcBef>
            </a:pPr>
            <a:r>
              <a:rPr sz="900">
                <a:solidFill>
                  <a:srgbClr val="1E2A50"/>
                </a:solidFill>
                <a:latin typeface="Gotham Book"/>
              </a:rPr>
              <a:t>· ICSC member · Licensed Texas real estate salesperson</a:t>
            </a:r>
          </a:p>
        </p:txBody>
      </p:sp>
      <p:sp>
        <p:nvSpPr>
          <p:cNvPr id="26" name="TextBox 25"/>
          <p:cNvSpPr txBox="1"/>
          <p:nvPr/>
        </p:nvSpPr>
        <p:spPr>
          <a:xfrm>
            <a:off x="548640" y="5577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TRACK RECORD AT LEVCOR, INC.</a:t>
            </a:r>
          </a:p>
        </p:txBody>
      </p:sp>
      <p:sp>
        <p:nvSpPr>
          <p:cNvPr id="27" name="Rectangle 26"/>
          <p:cNvSpPr/>
          <p:nvPr/>
        </p:nvSpPr>
        <p:spPr>
          <a:xfrm>
            <a:off x="548640" y="5852159"/>
            <a:ext cx="5541264" cy="6400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731520" y="5888736"/>
            <a:ext cx="5175504" cy="182880"/>
          </a:xfrm>
          <a:prstGeom prst="rect">
            <a:avLst/>
          </a:prstGeom>
          <a:noFill/>
        </p:spPr>
        <p:txBody>
          <a:bodyPr wrap="square" lIns="0" rIns="0" tIns="0" bIns="0" anchor="t">
            <a:spAutoFit/>
          </a:bodyPr>
          <a:lstStyle/>
          <a:p>
            <a:pPr algn="l">
              <a:spcAft>
                <a:spcPts val="0"/>
              </a:spcAft>
            </a:pPr>
            <a:r>
              <a:rPr sz="800" b="1">
                <a:solidFill>
                  <a:srgbClr val="A0B4C3"/>
                </a:solidFill>
                <a:latin typeface="Joost Medium"/>
              </a:rPr>
              <a:t>REALIZED · 6 EXITED ASSETS</a:t>
            </a:r>
          </a:p>
        </p:txBody>
      </p:sp>
      <p:sp>
        <p:nvSpPr>
          <p:cNvPr id="29" name="TextBox 28"/>
          <p:cNvSpPr txBox="1"/>
          <p:nvPr/>
        </p:nvSpPr>
        <p:spPr>
          <a:xfrm>
            <a:off x="731520" y="6080759"/>
            <a:ext cx="1097280" cy="365760"/>
          </a:xfrm>
          <a:prstGeom prst="rect">
            <a:avLst/>
          </a:prstGeom>
          <a:noFill/>
        </p:spPr>
        <p:txBody>
          <a:bodyPr wrap="square" lIns="0" rIns="0" tIns="0" bIns="0" anchor="t">
            <a:spAutoFit/>
          </a:bodyPr>
          <a:lstStyle/>
          <a:p>
            <a:pPr algn="l">
              <a:spcAft>
                <a:spcPts val="0"/>
              </a:spcAft>
            </a:pPr>
            <a:r>
              <a:rPr sz="2200" b="1">
                <a:solidFill>
                  <a:srgbClr val="F4F2ED"/>
                </a:solidFill>
                <a:latin typeface="Joost Medium"/>
              </a:rPr>
              <a:t>4.13×</a:t>
            </a:r>
          </a:p>
        </p:txBody>
      </p:sp>
      <p:sp>
        <p:nvSpPr>
          <p:cNvPr id="30" name="TextBox 29"/>
          <p:cNvSpPr txBox="1"/>
          <p:nvPr/>
        </p:nvSpPr>
        <p:spPr>
          <a:xfrm>
            <a:off x="182880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realized equity multiple</a:t>
            </a:r>
          </a:p>
        </p:txBody>
      </p:sp>
      <p:sp>
        <p:nvSpPr>
          <p:cNvPr id="31" name="TextBox 30"/>
          <p:cNvSpPr txBox="1"/>
          <p:nvPr/>
        </p:nvSpPr>
        <p:spPr>
          <a:xfrm>
            <a:off x="182880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16.1% realized IRR</a:t>
            </a:r>
          </a:p>
        </p:txBody>
      </p:sp>
      <p:sp>
        <p:nvSpPr>
          <p:cNvPr id="32" name="TextBox 31"/>
          <p:cNvSpPr txBox="1"/>
          <p:nvPr/>
        </p:nvSpPr>
        <p:spPr>
          <a:xfrm>
            <a:off x="3840480" y="6126479"/>
            <a:ext cx="1828800" cy="182880"/>
          </a:xfrm>
          <a:prstGeom prst="rect">
            <a:avLst/>
          </a:prstGeom>
          <a:noFill/>
        </p:spPr>
        <p:txBody>
          <a:bodyPr wrap="square" lIns="0" rIns="0" tIns="0" bIns="0" anchor="t">
            <a:spAutoFit/>
          </a:bodyPr>
          <a:lstStyle/>
          <a:p>
            <a:pPr algn="l">
              <a:spcAft>
                <a:spcPts val="0"/>
              </a:spcAft>
            </a:pPr>
            <a:r>
              <a:rPr sz="800" b="0">
                <a:solidFill>
                  <a:srgbClr val="A0B4C3"/>
                </a:solidFill>
                <a:latin typeface="Gotham Book"/>
              </a:rPr>
              <a:t>Northwest Mall · UTMB</a:t>
            </a:r>
          </a:p>
        </p:txBody>
      </p:sp>
      <p:sp>
        <p:nvSpPr>
          <p:cNvPr id="33" name="TextBox 32"/>
          <p:cNvSpPr txBox="1"/>
          <p:nvPr/>
        </p:nvSpPr>
        <p:spPr>
          <a:xfrm>
            <a:off x="3840480" y="6291072"/>
            <a:ext cx="1828800" cy="164592"/>
          </a:xfrm>
          <a:prstGeom prst="rect">
            <a:avLst/>
          </a:prstGeom>
          <a:noFill/>
        </p:spPr>
        <p:txBody>
          <a:bodyPr wrap="square" lIns="0" rIns="0" tIns="0" bIns="0" anchor="t">
            <a:spAutoFit/>
          </a:bodyPr>
          <a:lstStyle/>
          <a:p>
            <a:pPr algn="l">
              <a:spcAft>
                <a:spcPts val="0"/>
              </a:spcAft>
            </a:pPr>
            <a:r>
              <a:rPr sz="800" b="0">
                <a:solidFill>
                  <a:srgbClr val="A0B4C3"/>
                </a:solidFill>
                <a:latin typeface="Gotham Book"/>
              </a:rPr>
              <a:t>Village @ West Oaks · Sherman</a:t>
            </a:r>
          </a:p>
        </p:txBody>
      </p:sp>
      <p:sp>
        <p:nvSpPr>
          <p:cNvPr id="34" name="Rectangle 33"/>
          <p:cNvSpPr/>
          <p:nvPr/>
        </p:nvSpPr>
        <p:spPr>
          <a:xfrm>
            <a:off x="6163056" y="5852159"/>
            <a:ext cx="5486400" cy="6400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6345936" y="5888736"/>
            <a:ext cx="5120640" cy="182880"/>
          </a:xfrm>
          <a:prstGeom prst="rect">
            <a:avLst/>
          </a:prstGeom>
          <a:noFill/>
        </p:spPr>
        <p:txBody>
          <a:bodyPr wrap="square" lIns="0" rIns="0" tIns="0" bIns="0" anchor="t">
            <a:spAutoFit/>
          </a:bodyPr>
          <a:lstStyle/>
          <a:p>
            <a:pPr algn="l">
              <a:spcAft>
                <a:spcPts val="0"/>
              </a:spcAft>
            </a:pPr>
            <a:r>
              <a:rPr sz="800" b="1">
                <a:solidFill>
                  <a:srgbClr val="3A243A"/>
                </a:solidFill>
                <a:latin typeface="Joost Medium"/>
              </a:rPr>
              <a:t>UNREALIZED · 20 ACTIVE ASSETS</a:t>
            </a:r>
          </a:p>
        </p:txBody>
      </p:sp>
      <p:sp>
        <p:nvSpPr>
          <p:cNvPr id="36" name="TextBox 35"/>
          <p:cNvSpPr txBox="1"/>
          <p:nvPr/>
        </p:nvSpPr>
        <p:spPr>
          <a:xfrm>
            <a:off x="6345936" y="6080759"/>
            <a:ext cx="1097280" cy="36576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3.36×</a:t>
            </a:r>
          </a:p>
        </p:txBody>
      </p:sp>
      <p:sp>
        <p:nvSpPr>
          <p:cNvPr id="37" name="TextBox 36"/>
          <p:cNvSpPr txBox="1"/>
          <p:nvPr/>
        </p:nvSpPr>
        <p:spPr>
          <a:xfrm>
            <a:off x="7443216" y="6126479"/>
            <a:ext cx="182880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est. total equity multiple</a:t>
            </a:r>
          </a:p>
        </p:txBody>
      </p:sp>
      <p:sp>
        <p:nvSpPr>
          <p:cNvPr id="38" name="TextBox 37"/>
          <p:cNvSpPr txBox="1"/>
          <p:nvPr/>
        </p:nvSpPr>
        <p:spPr>
          <a:xfrm>
            <a:off x="7443216" y="6291072"/>
            <a:ext cx="182880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$600M invested &amp; managed</a:t>
            </a:r>
          </a:p>
        </p:txBody>
      </p:sp>
      <p:sp>
        <p:nvSpPr>
          <p:cNvPr id="39" name="TextBox 38"/>
          <p:cNvSpPr txBox="1"/>
          <p:nvPr/>
        </p:nvSpPr>
        <p:spPr>
          <a:xfrm>
            <a:off x="9418320" y="6126479"/>
            <a:ext cx="219456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3.9M SF</a:t>
            </a:r>
          </a:p>
        </p:txBody>
      </p:sp>
      <p:sp>
        <p:nvSpPr>
          <p:cNvPr id="40" name="TextBox 39"/>
          <p:cNvSpPr txBox="1"/>
          <p:nvPr/>
        </p:nvSpPr>
        <p:spPr>
          <a:xfrm>
            <a:off x="9418320" y="6291072"/>
            <a:ext cx="219456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TX &amp; NC portfolio</a:t>
            </a:r>
          </a:p>
        </p:txBody>
      </p:sp>
      <p:sp>
        <p:nvSpPr>
          <p:cNvPr id="41" name="TextBox 40"/>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42" name="TextBox 41"/>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43" name="TextBox 42"/>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24</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spcAft>
                <a:spcPts val="0"/>
              </a:spcAft>
            </a:pPr>
            <a:r>
              <a:rPr sz="1400" b="0">
                <a:solidFill>
                  <a:srgbClr val="3E5668"/>
                </a:solidFill>
                <a:latin typeface="Helvetica"/>
              </a:rPr>
              <a:t>06</a:t>
            </a:r>
          </a:p>
        </p:txBody>
      </p:sp>
      <p:sp>
        <p:nvSpPr>
          <p:cNvPr id="101" name="Shape 1"/>
          <p:cNvSpPr/>
          <p:nvPr/>
        </p:nvSpPr>
        <p:spPr>
          <a:xfrm>
            <a:off x="1051560" y="457200"/>
            <a:ext cx="0" cy="292608"/>
          </a:xfrm>
          <a:prstGeom prst="line">
            <a:avLst/>
          </a:prstGeom>
          <a:noFill/>
          <a:ln w="7620">
            <a:solidFill>
              <a:srgbClr val="D4D6DC"/>
            </a:solidFill>
            <a:prstDash val="solid"/>
          </a:ln>
        </p:spPr>
        <p:txBody>
          <a:bodyPr/>
          <a:p/>
        </p:txBody>
      </p:sp>
      <p:sp>
        <p:nvSpPr>
          <p:cNvPr id="3" name="TextBox 2"/>
          <p:cNvSpPr txBox="1"/>
          <p:nvPr/>
        </p:nvSpPr>
        <p:spPr>
          <a:xfrm>
            <a:off x="1188720" y="411480"/>
            <a:ext cx="6400800" cy="365760"/>
          </a:xfrm>
          <a:prstGeom prst="rect">
            <a:avLst/>
          </a:prstGeom>
          <a:noFill/>
        </p:spPr>
        <p:txBody>
          <a:bodyPr wrap="square" lIns="0" rIns="0" tIns="0" bIns="0" anchor="t">
            <a:spAutoFit/>
          </a:bodyPr>
          <a:lstStyle/>
          <a:p>
            <a:pPr algn="l">
              <a:spcAft>
                <a:spcPts val="0"/>
              </a:spcAft>
            </a:pPr>
            <a:r>
              <a:rPr sz="1000" b="1">
                <a:solidFill>
                  <a:srgbClr val="0B163C"/>
                </a:solidFill>
                <a:latin typeface="Helvetica"/>
              </a:rPr>
              <a:t>SPONSOR</a:t>
            </a:r>
          </a:p>
        </p:txBody>
      </p:sp>
      <p:sp>
        <p:nvSpPr>
          <p:cNvPr id="4" name="TextBox 3"/>
          <p:cNvSpPr txBox="1"/>
          <p:nvPr/>
        </p:nvSpPr>
        <p:spPr>
          <a:xfrm>
            <a:off x="548640" y="868680"/>
            <a:ext cx="11091672" cy="777240"/>
          </a:xfrm>
          <a:prstGeom prst="rect">
            <a:avLst/>
          </a:prstGeom>
          <a:noFill/>
        </p:spPr>
        <p:txBody>
          <a:bodyPr wrap="square" lIns="0" rIns="0" tIns="0" bIns="0" anchor="t">
            <a:spAutoFit/>
          </a:bodyPr>
          <a:lstStyle/>
          <a:p>
            <a:pPr algn="l">
              <a:spcAft>
                <a:spcPts val="0"/>
              </a:spcAft>
            </a:pPr>
            <a:r>
              <a:rPr sz="2800" b="1">
                <a:solidFill>
                  <a:srgbClr val="0B163C"/>
                </a:solidFill>
                <a:latin typeface="Helvetica"/>
              </a:rPr>
              <a:t>James C. Pappas</a:t>
            </a:r>
          </a:p>
        </p:txBody>
      </p:sp>
      <p:sp>
        <p:nvSpPr>
          <p:cNvPr id="100" name="Shape 100"/>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5" name="TextBox 4"/>
          <p:cNvSpPr txBox="1"/>
          <p:nvPr/>
        </p:nvSpPr>
        <p:spPr>
          <a:xfrm>
            <a:off x="548640" y="1600200"/>
            <a:ext cx="11091672" cy="365760"/>
          </a:xfrm>
          <a:prstGeom prst="rect">
            <a:avLst/>
          </a:prstGeom>
          <a:noFill/>
        </p:spPr>
        <p:txBody>
          <a:bodyPr wrap="square" lIns="0" rIns="0" tIns="0" bIns="0" anchor="t">
            <a:spAutoFit/>
          </a:bodyPr>
          <a:lstStyle/>
          <a:p>
            <a:pPr algn="l">
              <a:spcAft>
                <a:spcPts val="0"/>
              </a:spcAft>
            </a:pPr>
            <a:r>
              <a:rPr sz="1300" b="0">
                <a:solidFill>
                  <a:srgbClr val="6E7A90"/>
                </a:solidFill>
                <a:latin typeface="Gotham Book"/>
              </a:rPr>
              <a:t>JAL-JCP Real Estate Partners  ·  jcp@jcpinv.com</a:t>
            </a:r>
          </a:p>
        </p:txBody>
      </p:sp>
      <p:sp>
        <p:nvSpPr>
          <p:cNvPr id="6" name="Rectangle 5"/>
          <p:cNvSpPr/>
          <p:nvPr/>
        </p:nvSpPr>
        <p:spPr>
          <a:xfrm>
            <a:off x="548640"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548640"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31520"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17+ yrs</a:t>
            </a:r>
          </a:p>
        </p:txBody>
      </p:sp>
      <p:sp>
        <p:nvSpPr>
          <p:cNvPr id="9" name="TextBox 8"/>
          <p:cNvSpPr txBox="1"/>
          <p:nvPr/>
        </p:nvSpPr>
        <p:spPr>
          <a:xfrm>
            <a:off x="731520"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PUBLIC RE &amp; CREDIT</a:t>
            </a:r>
          </a:p>
        </p:txBody>
      </p:sp>
      <p:sp>
        <p:nvSpPr>
          <p:cNvPr id="10" name="Rectangle 9"/>
          <p:cNvSpPr/>
          <p:nvPr/>
        </p:nvSpPr>
        <p:spPr>
          <a:xfrm>
            <a:off x="3319272"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319272"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3502152"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$250M+</a:t>
            </a:r>
          </a:p>
        </p:txBody>
      </p:sp>
      <p:sp>
        <p:nvSpPr>
          <p:cNvPr id="13" name="TextBox 12"/>
          <p:cNvSpPr txBox="1"/>
          <p:nvPr/>
        </p:nvSpPr>
        <p:spPr>
          <a:xfrm>
            <a:off x="3502152"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DISCRETIONARY CAPITAL AT JCP</a:t>
            </a:r>
          </a:p>
        </p:txBody>
      </p:sp>
      <p:sp>
        <p:nvSpPr>
          <p:cNvPr id="14" name="Rectangle 13"/>
          <p:cNvSpPr/>
          <p:nvPr/>
        </p:nvSpPr>
        <p:spPr>
          <a:xfrm>
            <a:off x="6089904"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Rectangle 14"/>
          <p:cNvSpPr/>
          <p:nvPr/>
        </p:nvSpPr>
        <p:spPr>
          <a:xfrm>
            <a:off x="6089904"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6272784"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$50M+</a:t>
            </a:r>
          </a:p>
        </p:txBody>
      </p:sp>
      <p:sp>
        <p:nvSpPr>
          <p:cNvPr id="17" name="TextBox 16"/>
          <p:cNvSpPr txBox="1"/>
          <p:nvPr/>
        </p:nvSpPr>
        <p:spPr>
          <a:xfrm>
            <a:off x="6272784"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CO-INVEST RAISED</a:t>
            </a:r>
          </a:p>
        </p:txBody>
      </p:sp>
      <p:sp>
        <p:nvSpPr>
          <p:cNvPr id="18" name="Rectangle 17"/>
          <p:cNvSpPr/>
          <p:nvPr/>
        </p:nvSpPr>
        <p:spPr>
          <a:xfrm>
            <a:off x="8860536" y="2103120"/>
            <a:ext cx="2679192" cy="8686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Rectangle 18"/>
          <p:cNvSpPr/>
          <p:nvPr/>
        </p:nvSpPr>
        <p:spPr>
          <a:xfrm>
            <a:off x="8860536" y="2103120"/>
            <a:ext cx="2679192" cy="22860"/>
          </a:xfrm>
          <a:prstGeom prst="rect">
            <a:avLst/>
          </a:prstGeom>
          <a:solidFill>
            <a:srgbClr val="3A24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9043415" y="2240279"/>
            <a:ext cx="2313432" cy="41148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10+</a:t>
            </a:r>
          </a:p>
        </p:txBody>
      </p:sp>
      <p:sp>
        <p:nvSpPr>
          <p:cNvPr id="21" name="TextBox 20"/>
          <p:cNvSpPr txBox="1"/>
          <p:nvPr/>
        </p:nvSpPr>
        <p:spPr>
          <a:xfrm>
            <a:off x="9043415" y="2697479"/>
            <a:ext cx="2313432" cy="228600"/>
          </a:xfrm>
          <a:prstGeom prst="rect">
            <a:avLst/>
          </a:prstGeom>
          <a:noFill/>
        </p:spPr>
        <p:txBody>
          <a:bodyPr wrap="square" lIns="0" rIns="0" tIns="0" bIns="0" anchor="t">
            <a:spAutoFit/>
          </a:bodyPr>
          <a:lstStyle/>
          <a:p>
            <a:pPr algn="l">
              <a:spcAft>
                <a:spcPts val="0"/>
              </a:spcAft>
            </a:pPr>
            <a:r>
              <a:rPr sz="800" b="1">
                <a:solidFill>
                  <a:srgbClr val="6E7A90"/>
                </a:solidFill>
                <a:latin typeface="Joost Medium"/>
              </a:rPr>
              <a:t>PUBLIC-COMPANY BOARDS SERVED</a:t>
            </a:r>
          </a:p>
        </p:txBody>
      </p:sp>
      <p:sp>
        <p:nvSpPr>
          <p:cNvPr id="22" name="TextBox 21"/>
          <p:cNvSpPr txBox="1"/>
          <p:nvPr/>
        </p:nvSpPr>
        <p:spPr>
          <a:xfrm>
            <a:off x="548640" y="3154680"/>
            <a:ext cx="7498079" cy="2377440"/>
          </a:xfrm>
          <a:prstGeom prst="rect">
            <a:avLst/>
          </a:prstGeom>
          <a:noFill/>
        </p:spPr>
        <p:txBody>
          <a:bodyPr wrap="square" lIns="0" rIns="0" tIns="0" bIns="0">
            <a:spAutoFit/>
          </a:bodyPr>
          <a:lstStyle/>
          <a:p>
            <a:r>
              <a:rPr sz="1000">
                <a:solidFill>
                  <a:srgbClr val="1E2A50"/>
                </a:solidFill>
                <a:latin typeface="Gotham Book"/>
              </a:rPr>
              <a:t>Founded JCP Investment Management in June 2009 — a value-based, SEC-registered investment firm operating across equity, credit, and distressed securities, primarily in North America.</a:t>
            </a:r>
          </a:p>
          <a:p>
            <a:pPr>
              <a:spcBef>
                <a:spcPts val="800"/>
              </a:spcBef>
            </a:pPr>
            <a:r>
              <a:rPr sz="1000">
                <a:solidFill>
                  <a:srgbClr val="1E2A50"/>
                </a:solidFill>
                <a:latin typeface="Gotham Book"/>
              </a:rPr>
              <a:t>Currently serves on the board of Tandy Leather Factory (NASDAQ: TLF). Prior board seats: Jamba Inc., U.S. Geothermal, The Pantry, and Chairman of Morgan’s Foods — several taken private or sold at a premium.</a:t>
            </a:r>
          </a:p>
          <a:p>
            <a:pPr>
              <a:spcBef>
                <a:spcPts val="800"/>
              </a:spcBef>
            </a:pPr>
            <a:r>
              <a:rPr sz="1000">
                <a:solidFill>
                  <a:srgbClr val="1E2A50"/>
                </a:solidFill>
                <a:latin typeface="Gotham Book"/>
              </a:rPr>
              <a:t>Previously with The Goldman Sachs Group (Investment Banking / Leveraged Finance) and Banc of America Securities (Consumer &amp; Retail Investment Banking).</a:t>
            </a:r>
          </a:p>
        </p:txBody>
      </p:sp>
      <p:sp>
        <p:nvSpPr>
          <p:cNvPr id="23" name="Rectangle 22"/>
          <p:cNvSpPr/>
          <p:nvPr/>
        </p:nvSpPr>
        <p:spPr>
          <a:xfrm>
            <a:off x="8229600" y="3154680"/>
            <a:ext cx="3410712" cy="237744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8412480" y="3319272"/>
            <a:ext cx="3044952"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EDUCATION &amp; AFFILIATIONS</a:t>
            </a:r>
          </a:p>
        </p:txBody>
      </p:sp>
      <p:sp>
        <p:nvSpPr>
          <p:cNvPr id="25" name="TextBox 24"/>
          <p:cNvSpPr txBox="1"/>
          <p:nvPr/>
        </p:nvSpPr>
        <p:spPr>
          <a:xfrm>
            <a:off x="8412480" y="3657600"/>
            <a:ext cx="3044952" cy="1783080"/>
          </a:xfrm>
          <a:prstGeom prst="rect">
            <a:avLst/>
          </a:prstGeom>
          <a:noFill/>
        </p:spPr>
        <p:txBody>
          <a:bodyPr wrap="square" lIns="0" rIns="0" tIns="0" bIns="0">
            <a:spAutoFit/>
          </a:bodyPr>
          <a:lstStyle/>
          <a:p>
            <a:r>
              <a:rPr sz="900">
                <a:solidFill>
                  <a:srgbClr val="1E2A50"/>
                </a:solidFill>
                <a:latin typeface="Gotham Book"/>
              </a:rPr>
              <a:t>· M.S. Finance, Texas A&amp;M University</a:t>
            </a:r>
          </a:p>
          <a:p>
            <a:pPr>
              <a:spcBef>
                <a:spcPts val="600"/>
              </a:spcBef>
            </a:pPr>
            <a:r>
              <a:rPr sz="900">
                <a:solidFill>
                  <a:srgbClr val="1E2A50"/>
                </a:solidFill>
                <a:latin typeface="Gotham Book"/>
              </a:rPr>
              <a:t>· B.B.A., Texas A&amp;M University</a:t>
            </a:r>
          </a:p>
          <a:p>
            <a:pPr>
              <a:spcBef>
                <a:spcPts val="600"/>
              </a:spcBef>
            </a:pPr>
            <a:r>
              <a:rPr sz="900">
                <a:solidFill>
                  <a:srgbClr val="1E2A50"/>
                </a:solidFill>
                <a:latin typeface="Gotham Book"/>
              </a:rPr>
              <a:t>· Houston Methodist Gastrology Board</a:t>
            </a:r>
          </a:p>
          <a:p>
            <a:pPr>
              <a:spcBef>
                <a:spcPts val="600"/>
              </a:spcBef>
            </a:pPr>
            <a:r>
              <a:rPr sz="900">
                <a:solidFill>
                  <a:srgbClr val="1E2A50"/>
                </a:solidFill>
                <a:latin typeface="Gotham Book"/>
              </a:rPr>
              <a:t>· Endowment Board — Houston Greek Orthodox Church</a:t>
            </a:r>
          </a:p>
        </p:txBody>
      </p:sp>
      <p:sp>
        <p:nvSpPr>
          <p:cNvPr id="26" name="TextBox 25"/>
          <p:cNvSpPr txBox="1"/>
          <p:nvPr/>
        </p:nvSpPr>
        <p:spPr>
          <a:xfrm>
            <a:off x="548640" y="5577840"/>
            <a:ext cx="7315200" cy="228600"/>
          </a:xfrm>
          <a:prstGeom prst="rect">
            <a:avLst/>
          </a:prstGeom>
          <a:noFill/>
        </p:spPr>
        <p:txBody>
          <a:bodyPr wrap="square" lIns="0" rIns="0" tIns="0" bIns="0" anchor="t">
            <a:spAutoFit/>
          </a:bodyPr>
          <a:lstStyle/>
          <a:p>
            <a:pPr algn="l">
              <a:spcAft>
                <a:spcPts val="0"/>
              </a:spcAft>
            </a:pPr>
            <a:r>
              <a:rPr sz="900" b="1">
                <a:solidFill>
                  <a:srgbClr val="A0B4C3"/>
                </a:solidFill>
                <a:latin typeface="Joost Medium"/>
              </a:rPr>
              <a:t>— TRACK RECORD AT JCP INVESTMENT MANAGEMENT</a:t>
            </a:r>
          </a:p>
        </p:txBody>
      </p:sp>
      <p:sp>
        <p:nvSpPr>
          <p:cNvPr id="27" name="Rectangle 26"/>
          <p:cNvSpPr/>
          <p:nvPr/>
        </p:nvSpPr>
        <p:spPr>
          <a:xfrm>
            <a:off x="548640" y="5852159"/>
            <a:ext cx="5541264" cy="6400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731520" y="5888736"/>
            <a:ext cx="5175504" cy="182880"/>
          </a:xfrm>
          <a:prstGeom prst="rect">
            <a:avLst/>
          </a:prstGeom>
          <a:noFill/>
        </p:spPr>
        <p:txBody>
          <a:bodyPr wrap="square" lIns="0" rIns="0" tIns="0" bIns="0" anchor="t">
            <a:spAutoFit/>
          </a:bodyPr>
          <a:lstStyle/>
          <a:p>
            <a:pPr algn="l">
              <a:spcAft>
                <a:spcPts val="0"/>
              </a:spcAft>
            </a:pPr>
            <a:r>
              <a:rPr sz="800" b="1">
                <a:solidFill>
                  <a:srgbClr val="A0B4C3"/>
                </a:solidFill>
                <a:latin typeface="Joost Medium"/>
              </a:rPr>
              <a:t>JCP INVESTMENT MANAGEMENT · SINCE 2009</a:t>
            </a:r>
          </a:p>
        </p:txBody>
      </p:sp>
      <p:sp>
        <p:nvSpPr>
          <p:cNvPr id="29" name="TextBox 28"/>
          <p:cNvSpPr txBox="1"/>
          <p:nvPr/>
        </p:nvSpPr>
        <p:spPr>
          <a:xfrm>
            <a:off x="731520" y="6080759"/>
            <a:ext cx="1371600" cy="365760"/>
          </a:xfrm>
          <a:prstGeom prst="rect">
            <a:avLst/>
          </a:prstGeom>
          <a:noFill/>
        </p:spPr>
        <p:txBody>
          <a:bodyPr wrap="square" lIns="0" rIns="0" tIns="0" bIns="0" anchor="t">
            <a:spAutoFit/>
          </a:bodyPr>
          <a:lstStyle/>
          <a:p>
            <a:pPr algn="l">
              <a:spcAft>
                <a:spcPts val="0"/>
              </a:spcAft>
            </a:pPr>
            <a:r>
              <a:rPr sz="2200" b="1">
                <a:solidFill>
                  <a:srgbClr val="F4F2ED"/>
                </a:solidFill>
                <a:latin typeface="Joost Medium"/>
              </a:rPr>
              <a:t>$250M+</a:t>
            </a:r>
          </a:p>
        </p:txBody>
      </p:sp>
      <p:sp>
        <p:nvSpPr>
          <p:cNvPr id="30" name="TextBox 29"/>
          <p:cNvSpPr txBox="1"/>
          <p:nvPr/>
        </p:nvSpPr>
        <p:spPr>
          <a:xfrm>
            <a:off x="210312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discretionary capital deployed</a:t>
            </a:r>
          </a:p>
        </p:txBody>
      </p:sp>
      <p:sp>
        <p:nvSpPr>
          <p:cNvPr id="31" name="TextBox 30"/>
          <p:cNvSpPr txBox="1"/>
          <p:nvPr/>
        </p:nvSpPr>
        <p:spPr>
          <a:xfrm>
            <a:off x="210312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$50M+ co-invest raised</a:t>
            </a:r>
          </a:p>
        </p:txBody>
      </p:sp>
      <p:sp>
        <p:nvSpPr>
          <p:cNvPr id="32" name="TextBox 31"/>
          <p:cNvSpPr txBox="1"/>
          <p:nvPr/>
        </p:nvSpPr>
        <p:spPr>
          <a:xfrm>
            <a:off x="4114800" y="6126479"/>
            <a:ext cx="1828800" cy="182880"/>
          </a:xfrm>
          <a:prstGeom prst="rect">
            <a:avLst/>
          </a:prstGeom>
          <a:noFill/>
        </p:spPr>
        <p:txBody>
          <a:bodyPr wrap="square" lIns="0" rIns="0" tIns="0" bIns="0" anchor="t">
            <a:spAutoFit/>
          </a:bodyPr>
          <a:lstStyle/>
          <a:p>
            <a:pPr algn="l">
              <a:spcAft>
                <a:spcPts val="0"/>
              </a:spcAft>
            </a:pPr>
            <a:r>
              <a:rPr sz="900" b="0">
                <a:solidFill>
                  <a:srgbClr val="A0B4C3"/>
                </a:solidFill>
                <a:latin typeface="Gotham Book"/>
              </a:rPr>
              <a:t>17+ yrs</a:t>
            </a:r>
          </a:p>
        </p:txBody>
      </p:sp>
      <p:sp>
        <p:nvSpPr>
          <p:cNvPr id="33" name="TextBox 32"/>
          <p:cNvSpPr txBox="1"/>
          <p:nvPr/>
        </p:nvSpPr>
        <p:spPr>
          <a:xfrm>
            <a:off x="4114800" y="6291072"/>
            <a:ext cx="1828800" cy="164592"/>
          </a:xfrm>
          <a:prstGeom prst="rect">
            <a:avLst/>
          </a:prstGeom>
          <a:noFill/>
        </p:spPr>
        <p:txBody>
          <a:bodyPr wrap="square" lIns="0" rIns="0" tIns="0" bIns="0" anchor="t">
            <a:spAutoFit/>
          </a:bodyPr>
          <a:lstStyle/>
          <a:p>
            <a:pPr algn="l">
              <a:spcAft>
                <a:spcPts val="0"/>
              </a:spcAft>
            </a:pPr>
            <a:r>
              <a:rPr sz="900" b="0">
                <a:solidFill>
                  <a:srgbClr val="F4F2ED"/>
                </a:solidFill>
                <a:latin typeface="Gotham Book"/>
              </a:rPr>
              <a:t>public RE &amp; credit</a:t>
            </a:r>
          </a:p>
        </p:txBody>
      </p:sp>
      <p:sp>
        <p:nvSpPr>
          <p:cNvPr id="34" name="Rectangle 33"/>
          <p:cNvSpPr/>
          <p:nvPr/>
        </p:nvSpPr>
        <p:spPr>
          <a:xfrm>
            <a:off x="6163056" y="5852159"/>
            <a:ext cx="5486400" cy="640080"/>
          </a:xfrm>
          <a:prstGeom prst="rect">
            <a:avLst/>
          </a:prstGeom>
          <a:solidFill>
            <a:srgbClr val="EAE6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5" name="TextBox 34"/>
          <p:cNvSpPr txBox="1"/>
          <p:nvPr/>
        </p:nvSpPr>
        <p:spPr>
          <a:xfrm>
            <a:off x="6345936" y="5888736"/>
            <a:ext cx="5120640" cy="182880"/>
          </a:xfrm>
          <a:prstGeom prst="rect">
            <a:avLst/>
          </a:prstGeom>
          <a:noFill/>
        </p:spPr>
        <p:txBody>
          <a:bodyPr wrap="square" lIns="0" rIns="0" tIns="0" bIns="0" anchor="t">
            <a:spAutoFit/>
          </a:bodyPr>
          <a:lstStyle/>
          <a:p>
            <a:pPr algn="l">
              <a:spcAft>
                <a:spcPts val="0"/>
              </a:spcAft>
            </a:pPr>
            <a:r>
              <a:rPr sz="800" b="1">
                <a:solidFill>
                  <a:srgbClr val="3A243A"/>
                </a:solidFill>
                <a:latin typeface="Joost Medium"/>
              </a:rPr>
              <a:t>PUBLIC-COMPANY GOVERNANCE</a:t>
            </a:r>
          </a:p>
        </p:txBody>
      </p:sp>
      <p:sp>
        <p:nvSpPr>
          <p:cNvPr id="36" name="TextBox 35"/>
          <p:cNvSpPr txBox="1"/>
          <p:nvPr/>
        </p:nvSpPr>
        <p:spPr>
          <a:xfrm>
            <a:off x="6345936" y="6080759"/>
            <a:ext cx="1097280" cy="365760"/>
          </a:xfrm>
          <a:prstGeom prst="rect">
            <a:avLst/>
          </a:prstGeom>
          <a:noFill/>
        </p:spPr>
        <p:txBody>
          <a:bodyPr wrap="square" lIns="0" rIns="0" tIns="0" bIns="0" anchor="t">
            <a:spAutoFit/>
          </a:bodyPr>
          <a:lstStyle/>
          <a:p>
            <a:pPr algn="l">
              <a:spcAft>
                <a:spcPts val="0"/>
              </a:spcAft>
            </a:pPr>
            <a:r>
              <a:rPr sz="2200" b="1">
                <a:solidFill>
                  <a:srgbClr val="0B163C"/>
                </a:solidFill>
                <a:latin typeface="Joost Medium"/>
              </a:rPr>
              <a:t>10+</a:t>
            </a:r>
          </a:p>
        </p:txBody>
      </p:sp>
      <p:sp>
        <p:nvSpPr>
          <p:cNvPr id="37" name="TextBox 36"/>
          <p:cNvSpPr txBox="1"/>
          <p:nvPr/>
        </p:nvSpPr>
        <p:spPr>
          <a:xfrm>
            <a:off x="7443216" y="6126479"/>
            <a:ext cx="182880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public-company boards</a:t>
            </a:r>
          </a:p>
        </p:txBody>
      </p:sp>
      <p:sp>
        <p:nvSpPr>
          <p:cNvPr id="38" name="TextBox 37"/>
          <p:cNvSpPr txBox="1"/>
          <p:nvPr/>
        </p:nvSpPr>
        <p:spPr>
          <a:xfrm>
            <a:off x="7443216" y="6291072"/>
            <a:ext cx="182880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Current: NASDAQ: TLF</a:t>
            </a:r>
          </a:p>
        </p:txBody>
      </p:sp>
      <p:sp>
        <p:nvSpPr>
          <p:cNvPr id="39" name="TextBox 38"/>
          <p:cNvSpPr txBox="1"/>
          <p:nvPr/>
        </p:nvSpPr>
        <p:spPr>
          <a:xfrm>
            <a:off x="9418320" y="6126479"/>
            <a:ext cx="2194560" cy="182880"/>
          </a:xfrm>
          <a:prstGeom prst="rect">
            <a:avLst/>
          </a:prstGeom>
          <a:noFill/>
        </p:spPr>
        <p:txBody>
          <a:bodyPr wrap="square" lIns="0" rIns="0" tIns="0" bIns="0" anchor="t">
            <a:spAutoFit/>
          </a:bodyPr>
          <a:lstStyle/>
          <a:p>
            <a:pPr algn="l">
              <a:spcAft>
                <a:spcPts val="0"/>
              </a:spcAft>
            </a:pPr>
            <a:r>
              <a:rPr sz="900" b="0">
                <a:solidFill>
                  <a:srgbClr val="6E7A90"/>
                </a:solidFill>
                <a:latin typeface="Gotham Book"/>
              </a:rPr>
              <a:t>Chairman</a:t>
            </a:r>
          </a:p>
        </p:txBody>
      </p:sp>
      <p:sp>
        <p:nvSpPr>
          <p:cNvPr id="40" name="TextBox 39"/>
          <p:cNvSpPr txBox="1"/>
          <p:nvPr/>
        </p:nvSpPr>
        <p:spPr>
          <a:xfrm>
            <a:off x="9418320" y="6291072"/>
            <a:ext cx="2194560" cy="164592"/>
          </a:xfrm>
          <a:prstGeom prst="rect">
            <a:avLst/>
          </a:prstGeom>
          <a:noFill/>
        </p:spPr>
        <p:txBody>
          <a:bodyPr wrap="square" lIns="0" rIns="0" tIns="0" bIns="0" anchor="t">
            <a:spAutoFit/>
          </a:bodyPr>
          <a:lstStyle/>
          <a:p>
            <a:pPr algn="l">
              <a:spcAft>
                <a:spcPts val="0"/>
              </a:spcAft>
            </a:pPr>
            <a:r>
              <a:rPr sz="900" b="0">
                <a:solidFill>
                  <a:srgbClr val="0B163C"/>
                </a:solidFill>
                <a:latin typeface="Gotham Book"/>
              </a:rPr>
              <a:t>Morgan’s · Jamba · Pantry</a:t>
            </a:r>
          </a:p>
        </p:txBody>
      </p:sp>
      <p:sp>
        <p:nvSpPr>
          <p:cNvPr id="41" name="TextBox 40"/>
          <p:cNvSpPr txBox="1"/>
          <p:nvPr/>
        </p:nvSpPr>
        <p:spPr>
          <a:xfrm>
            <a:off x="548640" y="5413248"/>
            <a:ext cx="7498079" cy="128016"/>
          </a:xfrm>
          <a:prstGeom prst="rect">
            <a:avLst/>
          </a:prstGeom>
          <a:noFill/>
        </p:spPr>
        <p:txBody>
          <a:bodyPr wrap="square" lIns="0" rIns="0" tIns="0" bIns="0" anchor="t">
            <a:spAutoFit/>
          </a:bodyPr>
          <a:lstStyle/>
          <a:p>
            <a:pPr algn="l">
              <a:spcAft>
                <a:spcPts val="0"/>
              </a:spcAft>
            </a:pPr>
            <a:r>
              <a:rPr sz="700" b="0">
                <a:solidFill>
                  <a:srgbClr val="6E7A90"/>
                </a:solidFill>
                <a:latin typeface="Gotham Book"/>
              </a:rPr>
              <a:t>JCP Investment Management is not the sponsor, manager, or investment adviser of this offering.</a:t>
            </a:r>
          </a:p>
        </p:txBody>
      </p:sp>
      <p:sp>
        <p:nvSpPr>
          <p:cNvPr id="42" name="TextBox 41"/>
          <p:cNvSpPr txBox="1"/>
          <p:nvPr/>
        </p:nvSpPr>
        <p:spPr>
          <a:xfrm>
            <a:off x="548640" y="6510528"/>
            <a:ext cx="4572000" cy="274320"/>
          </a:xfrm>
          <a:prstGeom prst="rect">
            <a:avLst/>
          </a:prstGeom>
          <a:noFill/>
        </p:spPr>
        <p:txBody>
          <a:bodyPr wrap="square" lIns="0" rIns="0" tIns="0" bIns="0" anchor="t">
            <a:spAutoFit/>
          </a:bodyPr>
          <a:lstStyle/>
          <a:p>
            <a:pPr algn="l">
              <a:spcAft>
                <a:spcPts val="0"/>
              </a:spcAft>
            </a:pPr>
            <a:r>
              <a:rPr sz="750" b="1">
                <a:solidFill>
                  <a:srgbClr val="6E7A90"/>
                </a:solidFill>
                <a:latin typeface="Gotham Book"/>
              </a:rPr>
              <a:t>JAL-JCP REAL ESTATE PARTNERS</a:t>
            </a:r>
          </a:p>
        </p:txBody>
      </p:sp>
      <p:sp>
        <p:nvSpPr>
          <p:cNvPr id="43" name="TextBox 42"/>
          <p:cNvSpPr txBox="1"/>
          <p:nvPr/>
        </p:nvSpPr>
        <p:spPr>
          <a:xfrm>
            <a:off x="5029200" y="6510528"/>
            <a:ext cx="2286000" cy="274320"/>
          </a:xfrm>
          <a:prstGeom prst="rect">
            <a:avLst/>
          </a:prstGeom>
          <a:noFill/>
        </p:spPr>
        <p:txBody>
          <a:bodyPr wrap="square" lIns="0" rIns="0" tIns="0" bIns="0" anchor="t">
            <a:spAutoFit/>
          </a:bodyPr>
          <a:lstStyle/>
          <a:p>
            <a:pPr algn="l">
              <a:spcAft>
                <a:spcPts val="0"/>
              </a:spcAft>
            </a:pPr>
            <a:r>
              <a:rPr sz="750" b="0">
                <a:solidFill>
                  <a:srgbClr val="6E7A90"/>
                </a:solidFill>
                <a:latin typeface="Gotham Book"/>
              </a:rPr>
              <a:t>SHOPPES AT SAN FELIPE  |  MAY 2026</a:t>
            </a:r>
          </a:p>
        </p:txBody>
      </p:sp>
      <p:sp>
        <p:nvSpPr>
          <p:cNvPr id="44" name="TextBox 43"/>
          <p:cNvSpPr txBox="1"/>
          <p:nvPr/>
        </p:nvSpPr>
        <p:spPr>
          <a:xfrm>
            <a:off x="10725912" y="6510528"/>
            <a:ext cx="914400" cy="274320"/>
          </a:xfrm>
          <a:prstGeom prst="rect">
            <a:avLst/>
          </a:prstGeom>
          <a:noFill/>
        </p:spPr>
        <p:txBody>
          <a:bodyPr wrap="square" lIns="0" rIns="0" tIns="0" bIns="0" anchor="t">
            <a:spAutoFit/>
          </a:bodyPr>
          <a:lstStyle/>
          <a:p>
            <a:pPr algn="r">
              <a:spcAft>
                <a:spcPts val="0"/>
              </a:spcAft>
            </a:pPr>
            <a:r>
              <a:rPr sz="750" b="0">
                <a:solidFill>
                  <a:srgbClr val="6E7A90"/>
                </a:solidFill>
                <a:latin typeface="Gotham Book"/>
              </a:rPr>
              <a:t>25</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18288" bIns="18288" anchor="t">
            <a:spAutoFit/>
          </a:bodyPr>
          <a:lstStyle/>
          <a:p>
            <a:pPr algn="l"/>
            <a:r>
              <a:rPr sz="1400" b="0" i="0">
                <a:solidFill>
                  <a:srgbClr val="3E5668"/>
                </a:solidFill>
                <a:latin typeface="Calibri"/>
              </a:rPr>
              <a:t>04</a:t>
            </a:r>
          </a:p>
        </p:txBody>
      </p:sp>
      <p:sp>
        <p:nvSpPr>
          <p:cNvPr id="3" name="Rectangle 2"/>
          <p:cNvSpPr/>
          <p:nvPr/>
        </p:nvSpPr>
        <p:spPr>
          <a:xfrm>
            <a:off x="1078992" y="457200"/>
            <a:ext cx="7620" cy="320040"/>
          </a:xfrm>
          <a:prstGeom prst="rect">
            <a:avLst/>
          </a:prstGeom>
          <a:solidFill>
            <a:srgbClr val="3E56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1188720" y="411480"/>
            <a:ext cx="6400800" cy="365760"/>
          </a:xfrm>
          <a:prstGeom prst="rect">
            <a:avLst/>
          </a:prstGeom>
          <a:noFill/>
        </p:spPr>
        <p:txBody>
          <a:bodyPr wrap="square" lIns="0" rIns="0" tIns="18288" bIns="18288" anchor="t">
            <a:spAutoFit/>
          </a:bodyPr>
          <a:lstStyle/>
          <a:p>
            <a:pPr algn="l"/>
            <a:r>
              <a:rPr sz="1000" b="1" i="0">
                <a:solidFill>
                  <a:srgbClr val="0B163C"/>
                </a:solidFill>
                <a:latin typeface="Calibri"/>
              </a:rPr>
              <a:t>UPSIDE</a:t>
            </a:r>
          </a:p>
        </p:txBody>
      </p:sp>
      <p:sp>
        <p:nvSpPr>
          <p:cNvPr id="5" name="TextBox 4"/>
          <p:cNvSpPr txBox="1"/>
          <p:nvPr/>
        </p:nvSpPr>
        <p:spPr>
          <a:xfrm>
            <a:off x="548640" y="868680"/>
            <a:ext cx="11091672" cy="502920"/>
          </a:xfrm>
          <a:prstGeom prst="rect">
            <a:avLst/>
          </a:prstGeom>
          <a:noFill/>
        </p:spPr>
        <p:txBody>
          <a:bodyPr wrap="square" lIns="0" rIns="0" tIns="18288" bIns="18288" anchor="t">
            <a:spAutoFit/>
          </a:bodyPr>
          <a:lstStyle/>
          <a:p>
            <a:pPr algn="l"/>
            <a:r>
              <a:rPr sz="2800" b="1" i="0">
                <a:solidFill>
                  <a:srgbClr val="0B163C"/>
                </a:solidFill>
                <a:latin typeface="Calibri"/>
              </a:rPr>
              <a:t>Mark-to-Market Analysis  ·  In-Place NOI vs Stabilized Market NOI</a:t>
            </a:r>
          </a:p>
        </p:txBody>
      </p:sp>
      <p:sp>
        <p:nvSpPr>
          <p:cNvPr id="6" name="Rectangle 5"/>
          <p:cNvSpPr/>
          <p:nvPr/>
        </p:nvSpPr>
        <p:spPr>
          <a:xfrm>
            <a:off x="548640" y="1417320"/>
            <a:ext cx="1371600" cy="36576"/>
          </a:xfrm>
          <a:prstGeom prst="rect">
            <a:avLst/>
          </a:prstGeom>
          <a:solidFill>
            <a:srgbClr val="C9A5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48640" y="1508760"/>
            <a:ext cx="11091672" cy="457200"/>
          </a:xfrm>
          <a:prstGeom prst="rect">
            <a:avLst/>
          </a:prstGeom>
          <a:noFill/>
        </p:spPr>
        <p:txBody>
          <a:bodyPr wrap="square" lIns="0" rIns="0" tIns="18288" bIns="18288" anchor="t">
            <a:spAutoFit/>
          </a:bodyPr>
          <a:lstStyle/>
          <a:p>
            <a:pPr algn="l"/>
            <a:r>
              <a:rPr sz="1150" b="0" i="0">
                <a:solidFill>
                  <a:srgbClr val="6E7A90"/>
                </a:solidFill>
                <a:latin typeface="Calibri"/>
              </a:rPr>
              <a:t>Current rents trail Memorial-corridor market by ~21%.  Marking to market lifts NOI by $471K and expands the going-in cap by 149 bps — without any capital investment, just natural rollover.</a:t>
            </a:r>
          </a:p>
        </p:txBody>
      </p:sp>
      <p:sp>
        <p:nvSpPr>
          <p:cNvPr id="8" name="TextBox 7"/>
          <p:cNvSpPr txBox="1"/>
          <p:nvPr/>
        </p:nvSpPr>
        <p:spPr>
          <a:xfrm>
            <a:off x="548640" y="2103120"/>
            <a:ext cx="5440680" cy="274320"/>
          </a:xfrm>
          <a:prstGeom prst="rect">
            <a:avLst/>
          </a:prstGeom>
          <a:noFill/>
        </p:spPr>
        <p:txBody>
          <a:bodyPr wrap="square" lIns="0" rIns="0" tIns="18288" bIns="18288" anchor="t">
            <a:spAutoFit/>
          </a:bodyPr>
          <a:lstStyle/>
          <a:p>
            <a:pPr algn="l"/>
            <a:r>
              <a:rPr sz="1000" b="1" i="0">
                <a:solidFill>
                  <a:srgbClr val="0B163C"/>
                </a:solidFill>
                <a:latin typeface="Calibri"/>
              </a:rPr>
              <a:t>RENT &amp; NOI BUILD  ·  IN-PLACE vs MARKET</a:t>
            </a:r>
          </a:p>
        </p:txBody>
      </p:sp>
      <p:sp>
        <p:nvSpPr>
          <p:cNvPr id="9" name="Rectangle 8"/>
          <p:cNvSpPr/>
          <p:nvPr/>
        </p:nvSpPr>
        <p:spPr>
          <a:xfrm>
            <a:off x="548640" y="2395728"/>
            <a:ext cx="5440680" cy="762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548640" y="2468880"/>
            <a:ext cx="5440680" cy="237744"/>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40080" y="2487168"/>
            <a:ext cx="2377440" cy="201168"/>
          </a:xfrm>
          <a:prstGeom prst="rect">
            <a:avLst/>
          </a:prstGeom>
          <a:noFill/>
        </p:spPr>
        <p:txBody>
          <a:bodyPr wrap="square" lIns="0" rIns="0" tIns="18288" bIns="18288" anchor="t">
            <a:spAutoFit/>
          </a:bodyPr>
          <a:lstStyle/>
          <a:p>
            <a:pPr algn="l"/>
            <a:r>
              <a:rPr sz="850" b="1" i="0">
                <a:solidFill>
                  <a:srgbClr val="6E6A61"/>
                </a:solidFill>
                <a:latin typeface="Calibri"/>
              </a:rPr>
              <a:t>METRIC</a:t>
            </a:r>
          </a:p>
        </p:txBody>
      </p:sp>
      <p:sp>
        <p:nvSpPr>
          <p:cNvPr id="12" name="TextBox 11"/>
          <p:cNvSpPr txBox="1"/>
          <p:nvPr/>
        </p:nvSpPr>
        <p:spPr>
          <a:xfrm>
            <a:off x="2971800" y="2487168"/>
            <a:ext cx="960120" cy="201168"/>
          </a:xfrm>
          <a:prstGeom prst="rect">
            <a:avLst/>
          </a:prstGeom>
          <a:noFill/>
        </p:spPr>
        <p:txBody>
          <a:bodyPr wrap="square" lIns="0" rIns="0" tIns="18288" bIns="18288" anchor="t">
            <a:spAutoFit/>
          </a:bodyPr>
          <a:lstStyle/>
          <a:p>
            <a:pPr algn="r"/>
            <a:r>
              <a:rPr sz="850" b="1" i="0">
                <a:solidFill>
                  <a:srgbClr val="6E6A61"/>
                </a:solidFill>
                <a:latin typeface="Calibri"/>
              </a:rPr>
              <a:t>IN-PLACE</a:t>
            </a:r>
          </a:p>
        </p:txBody>
      </p:sp>
      <p:sp>
        <p:nvSpPr>
          <p:cNvPr id="13" name="TextBox 12"/>
          <p:cNvSpPr txBox="1"/>
          <p:nvPr/>
        </p:nvSpPr>
        <p:spPr>
          <a:xfrm>
            <a:off x="3950208" y="2487168"/>
            <a:ext cx="1005840" cy="201168"/>
          </a:xfrm>
          <a:prstGeom prst="rect">
            <a:avLst/>
          </a:prstGeom>
          <a:noFill/>
        </p:spPr>
        <p:txBody>
          <a:bodyPr wrap="square" lIns="0" rIns="0" tIns="18288" bIns="18288" anchor="t">
            <a:spAutoFit/>
          </a:bodyPr>
          <a:lstStyle/>
          <a:p>
            <a:pPr algn="r"/>
            <a:r>
              <a:rPr sz="850" b="1" i="0">
                <a:solidFill>
                  <a:srgbClr val="6E6A61"/>
                </a:solidFill>
                <a:latin typeface="Calibri"/>
              </a:rPr>
              <a:t>MARKET</a:t>
            </a:r>
          </a:p>
        </p:txBody>
      </p:sp>
      <p:sp>
        <p:nvSpPr>
          <p:cNvPr id="14" name="TextBox 13"/>
          <p:cNvSpPr txBox="1"/>
          <p:nvPr/>
        </p:nvSpPr>
        <p:spPr>
          <a:xfrm>
            <a:off x="4983479" y="2487168"/>
            <a:ext cx="914400" cy="201168"/>
          </a:xfrm>
          <a:prstGeom prst="rect">
            <a:avLst/>
          </a:prstGeom>
          <a:noFill/>
        </p:spPr>
        <p:txBody>
          <a:bodyPr wrap="square" lIns="0" rIns="0" tIns="18288" bIns="18288" anchor="t">
            <a:spAutoFit/>
          </a:bodyPr>
          <a:lstStyle/>
          <a:p>
            <a:pPr algn="r"/>
            <a:r>
              <a:rPr sz="850" b="1" i="0">
                <a:solidFill>
                  <a:srgbClr val="6E6A61"/>
                </a:solidFill>
                <a:latin typeface="Calibri"/>
              </a:rPr>
              <a:t>Δ</a:t>
            </a:r>
          </a:p>
        </p:txBody>
      </p:sp>
      <p:sp>
        <p:nvSpPr>
          <p:cNvPr id="15" name="TextBox 14"/>
          <p:cNvSpPr txBox="1"/>
          <p:nvPr/>
        </p:nvSpPr>
        <p:spPr>
          <a:xfrm>
            <a:off x="640080" y="2747772"/>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Multi-tenant Retail GLA</a:t>
            </a:r>
          </a:p>
        </p:txBody>
      </p:sp>
      <p:sp>
        <p:nvSpPr>
          <p:cNvPr id="16" name="TextBox 15"/>
          <p:cNvSpPr txBox="1"/>
          <p:nvPr/>
        </p:nvSpPr>
        <p:spPr>
          <a:xfrm>
            <a:off x="2880360" y="2747772"/>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48,196 SF</a:t>
            </a:r>
          </a:p>
        </p:txBody>
      </p:sp>
      <p:sp>
        <p:nvSpPr>
          <p:cNvPr id="17" name="TextBox 16"/>
          <p:cNvSpPr txBox="1"/>
          <p:nvPr/>
        </p:nvSpPr>
        <p:spPr>
          <a:xfrm>
            <a:off x="3858768" y="2747772"/>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48,196 SF</a:t>
            </a:r>
          </a:p>
        </p:txBody>
      </p:sp>
      <p:sp>
        <p:nvSpPr>
          <p:cNvPr id="18" name="TextBox 17"/>
          <p:cNvSpPr txBox="1"/>
          <p:nvPr/>
        </p:nvSpPr>
        <p:spPr>
          <a:xfrm>
            <a:off x="4892040" y="2747772"/>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a:t>
            </a:r>
          </a:p>
        </p:txBody>
      </p:sp>
      <p:sp>
        <p:nvSpPr>
          <p:cNvPr id="19" name="Rectangle 18"/>
          <p:cNvSpPr/>
          <p:nvPr/>
        </p:nvSpPr>
        <p:spPr>
          <a:xfrm>
            <a:off x="548640" y="2939796"/>
            <a:ext cx="5440680" cy="214884"/>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0" name="TextBox 19"/>
          <p:cNvSpPr txBox="1"/>
          <p:nvPr/>
        </p:nvSpPr>
        <p:spPr>
          <a:xfrm>
            <a:off x="640080" y="2962656"/>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Economic Occupancy</a:t>
            </a:r>
          </a:p>
        </p:txBody>
      </p:sp>
      <p:sp>
        <p:nvSpPr>
          <p:cNvPr id="21" name="TextBox 20"/>
          <p:cNvSpPr txBox="1"/>
          <p:nvPr/>
        </p:nvSpPr>
        <p:spPr>
          <a:xfrm>
            <a:off x="2880360" y="2962656"/>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95.2%</a:t>
            </a:r>
          </a:p>
        </p:txBody>
      </p:sp>
      <p:sp>
        <p:nvSpPr>
          <p:cNvPr id="22" name="TextBox 21"/>
          <p:cNvSpPr txBox="1"/>
          <p:nvPr/>
        </p:nvSpPr>
        <p:spPr>
          <a:xfrm>
            <a:off x="3858768" y="2962656"/>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100.0%</a:t>
            </a:r>
          </a:p>
        </p:txBody>
      </p:sp>
      <p:sp>
        <p:nvSpPr>
          <p:cNvPr id="23" name="TextBox 22"/>
          <p:cNvSpPr txBox="1"/>
          <p:nvPr/>
        </p:nvSpPr>
        <p:spPr>
          <a:xfrm>
            <a:off x="4892040" y="2962656"/>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+4.8%</a:t>
            </a:r>
          </a:p>
        </p:txBody>
      </p:sp>
      <p:sp>
        <p:nvSpPr>
          <p:cNvPr id="24" name="TextBox 23"/>
          <p:cNvSpPr txBox="1"/>
          <p:nvPr/>
        </p:nvSpPr>
        <p:spPr>
          <a:xfrm>
            <a:off x="640080" y="3177540"/>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Wgtd Avg Rent (RPSF)</a:t>
            </a:r>
          </a:p>
        </p:txBody>
      </p:sp>
      <p:sp>
        <p:nvSpPr>
          <p:cNvPr id="25" name="TextBox 24"/>
          <p:cNvSpPr txBox="1"/>
          <p:nvPr/>
        </p:nvSpPr>
        <p:spPr>
          <a:xfrm>
            <a:off x="2880360" y="3177540"/>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$33.07</a:t>
            </a:r>
          </a:p>
        </p:txBody>
      </p:sp>
      <p:sp>
        <p:nvSpPr>
          <p:cNvPr id="26" name="TextBox 25"/>
          <p:cNvSpPr txBox="1"/>
          <p:nvPr/>
        </p:nvSpPr>
        <p:spPr>
          <a:xfrm>
            <a:off x="3858768" y="3177540"/>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$41.86</a:t>
            </a:r>
          </a:p>
        </p:txBody>
      </p:sp>
      <p:sp>
        <p:nvSpPr>
          <p:cNvPr id="27" name="TextBox 26"/>
          <p:cNvSpPr txBox="1"/>
          <p:nvPr/>
        </p:nvSpPr>
        <p:spPr>
          <a:xfrm>
            <a:off x="4892040" y="3177540"/>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+$8.79</a:t>
            </a:r>
          </a:p>
        </p:txBody>
      </p:sp>
      <p:sp>
        <p:nvSpPr>
          <p:cNvPr id="28" name="Rectangle 27"/>
          <p:cNvSpPr/>
          <p:nvPr/>
        </p:nvSpPr>
        <p:spPr>
          <a:xfrm>
            <a:off x="548640" y="3369564"/>
            <a:ext cx="5440680" cy="214884"/>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9" name="TextBox 28"/>
          <p:cNvSpPr txBox="1"/>
          <p:nvPr/>
        </p:nvSpPr>
        <p:spPr>
          <a:xfrm>
            <a:off x="640080" y="3392424"/>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Mark-to-Market Gap</a:t>
            </a:r>
          </a:p>
        </p:txBody>
      </p:sp>
      <p:sp>
        <p:nvSpPr>
          <p:cNvPr id="30" name="TextBox 29"/>
          <p:cNvSpPr txBox="1"/>
          <p:nvPr/>
        </p:nvSpPr>
        <p:spPr>
          <a:xfrm>
            <a:off x="2880360" y="3392424"/>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21% below</a:t>
            </a:r>
          </a:p>
        </p:txBody>
      </p:sp>
      <p:sp>
        <p:nvSpPr>
          <p:cNvPr id="31" name="TextBox 30"/>
          <p:cNvSpPr txBox="1"/>
          <p:nvPr/>
        </p:nvSpPr>
        <p:spPr>
          <a:xfrm>
            <a:off x="3858768" y="3392424"/>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at market</a:t>
            </a:r>
          </a:p>
        </p:txBody>
      </p:sp>
      <p:sp>
        <p:nvSpPr>
          <p:cNvPr id="32" name="TextBox 31"/>
          <p:cNvSpPr txBox="1"/>
          <p:nvPr/>
        </p:nvSpPr>
        <p:spPr>
          <a:xfrm>
            <a:off x="4892040" y="3392424"/>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+21%</a:t>
            </a:r>
          </a:p>
        </p:txBody>
      </p:sp>
      <p:sp>
        <p:nvSpPr>
          <p:cNvPr id="33" name="TextBox 32"/>
          <p:cNvSpPr txBox="1"/>
          <p:nvPr/>
        </p:nvSpPr>
        <p:spPr>
          <a:xfrm>
            <a:off x="640080" y="3607308"/>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Retail Base Rent</a:t>
            </a:r>
          </a:p>
        </p:txBody>
      </p:sp>
      <p:sp>
        <p:nvSpPr>
          <p:cNvPr id="34" name="TextBox 33"/>
          <p:cNvSpPr txBox="1"/>
          <p:nvPr/>
        </p:nvSpPr>
        <p:spPr>
          <a:xfrm>
            <a:off x="2880360" y="3607308"/>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$1,593,787</a:t>
            </a:r>
          </a:p>
        </p:txBody>
      </p:sp>
      <p:sp>
        <p:nvSpPr>
          <p:cNvPr id="35" name="TextBox 34"/>
          <p:cNvSpPr txBox="1"/>
          <p:nvPr/>
        </p:nvSpPr>
        <p:spPr>
          <a:xfrm>
            <a:off x="3858768" y="3607308"/>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$2,017,584</a:t>
            </a:r>
          </a:p>
        </p:txBody>
      </p:sp>
      <p:sp>
        <p:nvSpPr>
          <p:cNvPr id="36" name="TextBox 35"/>
          <p:cNvSpPr txBox="1"/>
          <p:nvPr/>
        </p:nvSpPr>
        <p:spPr>
          <a:xfrm>
            <a:off x="4892040" y="3607308"/>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+$423,797</a:t>
            </a:r>
          </a:p>
        </p:txBody>
      </p:sp>
      <p:sp>
        <p:nvSpPr>
          <p:cNvPr id="37" name="Rectangle 36"/>
          <p:cNvSpPr/>
          <p:nvPr/>
        </p:nvSpPr>
        <p:spPr>
          <a:xfrm>
            <a:off x="548640" y="3799332"/>
            <a:ext cx="5440680" cy="214884"/>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8" name="TextBox 37"/>
          <p:cNvSpPr txBox="1"/>
          <p:nvPr/>
        </p:nvSpPr>
        <p:spPr>
          <a:xfrm>
            <a:off x="640080" y="3822192"/>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Vacancy Burn-Off (2,307 SF)</a:t>
            </a:r>
          </a:p>
        </p:txBody>
      </p:sp>
      <p:sp>
        <p:nvSpPr>
          <p:cNvPr id="39" name="TextBox 38"/>
          <p:cNvSpPr txBox="1"/>
          <p:nvPr/>
        </p:nvSpPr>
        <p:spPr>
          <a:xfrm>
            <a:off x="2880360" y="3822192"/>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a:t>
            </a:r>
          </a:p>
        </p:txBody>
      </p:sp>
      <p:sp>
        <p:nvSpPr>
          <p:cNvPr id="40" name="TextBox 39"/>
          <p:cNvSpPr txBox="1"/>
          <p:nvPr/>
        </p:nvSpPr>
        <p:spPr>
          <a:xfrm>
            <a:off x="3858768" y="3822192"/>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$96,569</a:t>
            </a:r>
          </a:p>
        </p:txBody>
      </p:sp>
      <p:sp>
        <p:nvSpPr>
          <p:cNvPr id="41" name="TextBox 40"/>
          <p:cNvSpPr txBox="1"/>
          <p:nvPr/>
        </p:nvSpPr>
        <p:spPr>
          <a:xfrm>
            <a:off x="4892040" y="3822192"/>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+$96,569</a:t>
            </a:r>
          </a:p>
        </p:txBody>
      </p:sp>
      <p:sp>
        <p:nvSpPr>
          <p:cNvPr id="42" name="TextBox 41"/>
          <p:cNvSpPr txBox="1"/>
          <p:nvPr/>
        </p:nvSpPr>
        <p:spPr>
          <a:xfrm>
            <a:off x="640080" y="4037076"/>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CVS Ground Lease</a:t>
            </a:r>
          </a:p>
        </p:txBody>
      </p:sp>
      <p:sp>
        <p:nvSpPr>
          <p:cNvPr id="43" name="TextBox 42"/>
          <p:cNvSpPr txBox="1"/>
          <p:nvPr/>
        </p:nvSpPr>
        <p:spPr>
          <a:xfrm>
            <a:off x="2880360" y="4037076"/>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$385,000</a:t>
            </a:r>
          </a:p>
        </p:txBody>
      </p:sp>
      <p:sp>
        <p:nvSpPr>
          <p:cNvPr id="44" name="TextBox 43"/>
          <p:cNvSpPr txBox="1"/>
          <p:nvPr/>
        </p:nvSpPr>
        <p:spPr>
          <a:xfrm>
            <a:off x="3858768" y="4037076"/>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$385,000</a:t>
            </a:r>
          </a:p>
        </p:txBody>
      </p:sp>
      <p:sp>
        <p:nvSpPr>
          <p:cNvPr id="45" name="TextBox 44"/>
          <p:cNvSpPr txBox="1"/>
          <p:nvPr/>
        </p:nvSpPr>
        <p:spPr>
          <a:xfrm>
            <a:off x="4892040" y="4037076"/>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a:t>
            </a:r>
          </a:p>
        </p:txBody>
      </p:sp>
      <p:sp>
        <p:nvSpPr>
          <p:cNvPr id="46" name="Rectangle 45"/>
          <p:cNvSpPr/>
          <p:nvPr/>
        </p:nvSpPr>
        <p:spPr>
          <a:xfrm>
            <a:off x="548640" y="4229100"/>
            <a:ext cx="5440680" cy="214884"/>
          </a:xfrm>
          <a:prstGeom prst="rect">
            <a:avLst/>
          </a:prstGeom>
          <a:solidFill>
            <a:srgbClr val="FBF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7" name="Rectangle 46"/>
          <p:cNvSpPr/>
          <p:nvPr/>
        </p:nvSpPr>
        <p:spPr>
          <a:xfrm>
            <a:off x="548640" y="4229100"/>
            <a:ext cx="5440680" cy="7620"/>
          </a:xfrm>
          <a:prstGeom prst="rect">
            <a:avLst/>
          </a:prstGeom>
          <a:solidFill>
            <a:srgbClr val="C9A5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8" name="TextBox 47"/>
          <p:cNvSpPr txBox="1"/>
          <p:nvPr/>
        </p:nvSpPr>
        <p:spPr>
          <a:xfrm>
            <a:off x="640080" y="4251960"/>
            <a:ext cx="2377440" cy="178307"/>
          </a:xfrm>
          <a:prstGeom prst="rect">
            <a:avLst/>
          </a:prstGeom>
          <a:noFill/>
        </p:spPr>
        <p:txBody>
          <a:bodyPr wrap="square" lIns="0" rIns="0" tIns="18288" bIns="18288" anchor="t">
            <a:spAutoFit/>
          </a:bodyPr>
          <a:lstStyle/>
          <a:p>
            <a:pPr algn="l"/>
            <a:r>
              <a:rPr sz="950" b="1" i="0">
                <a:solidFill>
                  <a:srgbClr val="0B163C"/>
                </a:solidFill>
                <a:latin typeface="Calibri"/>
              </a:rPr>
              <a:t>Total Potential Base Rent</a:t>
            </a:r>
          </a:p>
        </p:txBody>
      </p:sp>
      <p:sp>
        <p:nvSpPr>
          <p:cNvPr id="49" name="TextBox 48"/>
          <p:cNvSpPr txBox="1"/>
          <p:nvPr/>
        </p:nvSpPr>
        <p:spPr>
          <a:xfrm>
            <a:off x="2880360" y="4251960"/>
            <a:ext cx="1051560" cy="178307"/>
          </a:xfrm>
          <a:prstGeom prst="rect">
            <a:avLst/>
          </a:prstGeom>
          <a:noFill/>
        </p:spPr>
        <p:txBody>
          <a:bodyPr wrap="square" lIns="0" rIns="0" tIns="18288" bIns="18288" anchor="t">
            <a:spAutoFit/>
          </a:bodyPr>
          <a:lstStyle/>
          <a:p>
            <a:pPr algn="r"/>
            <a:r>
              <a:rPr sz="950" b="1" i="0">
                <a:solidFill>
                  <a:srgbClr val="0B163C"/>
                </a:solidFill>
                <a:latin typeface="Calibri"/>
              </a:rPr>
              <a:t>$1,978,787</a:t>
            </a:r>
          </a:p>
        </p:txBody>
      </p:sp>
      <p:sp>
        <p:nvSpPr>
          <p:cNvPr id="50" name="TextBox 49"/>
          <p:cNvSpPr txBox="1"/>
          <p:nvPr/>
        </p:nvSpPr>
        <p:spPr>
          <a:xfrm>
            <a:off x="3858768" y="4251960"/>
            <a:ext cx="1097280" cy="178307"/>
          </a:xfrm>
          <a:prstGeom prst="rect">
            <a:avLst/>
          </a:prstGeom>
          <a:noFill/>
        </p:spPr>
        <p:txBody>
          <a:bodyPr wrap="square" lIns="0" rIns="0" tIns="18288" bIns="18288" anchor="t">
            <a:spAutoFit/>
          </a:bodyPr>
          <a:lstStyle/>
          <a:p>
            <a:pPr algn="r"/>
            <a:r>
              <a:rPr sz="950" b="1" i="0">
                <a:solidFill>
                  <a:srgbClr val="0B163C"/>
                </a:solidFill>
                <a:latin typeface="Calibri"/>
              </a:rPr>
              <a:t>$2,499,153</a:t>
            </a:r>
          </a:p>
        </p:txBody>
      </p:sp>
      <p:sp>
        <p:nvSpPr>
          <p:cNvPr id="51" name="TextBox 50"/>
          <p:cNvSpPr txBox="1"/>
          <p:nvPr/>
        </p:nvSpPr>
        <p:spPr>
          <a:xfrm>
            <a:off x="4892040" y="4251960"/>
            <a:ext cx="1005840" cy="178307"/>
          </a:xfrm>
          <a:prstGeom prst="rect">
            <a:avLst/>
          </a:prstGeom>
          <a:noFill/>
        </p:spPr>
        <p:txBody>
          <a:bodyPr wrap="square" lIns="0" rIns="0" tIns="18288" bIns="18288" anchor="t">
            <a:spAutoFit/>
          </a:bodyPr>
          <a:lstStyle/>
          <a:p>
            <a:pPr algn="r"/>
            <a:r>
              <a:rPr sz="950" b="1" i="0">
                <a:solidFill>
                  <a:srgbClr val="C9A557"/>
                </a:solidFill>
                <a:latin typeface="Calibri"/>
              </a:rPr>
              <a:t>+$520,366</a:t>
            </a:r>
          </a:p>
        </p:txBody>
      </p:sp>
      <p:sp>
        <p:nvSpPr>
          <p:cNvPr id="52" name="TextBox 51"/>
          <p:cNvSpPr txBox="1"/>
          <p:nvPr/>
        </p:nvSpPr>
        <p:spPr>
          <a:xfrm>
            <a:off x="640080" y="4466844"/>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Less: Incremental Mgmt Fee (3%)</a:t>
            </a:r>
          </a:p>
        </p:txBody>
      </p:sp>
      <p:sp>
        <p:nvSpPr>
          <p:cNvPr id="53" name="TextBox 52"/>
          <p:cNvSpPr txBox="1"/>
          <p:nvPr/>
        </p:nvSpPr>
        <p:spPr>
          <a:xfrm>
            <a:off x="2880360" y="4466844"/>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a:t>
            </a:r>
          </a:p>
        </p:txBody>
      </p:sp>
      <p:sp>
        <p:nvSpPr>
          <p:cNvPr id="54" name="TextBox 53"/>
          <p:cNvSpPr txBox="1"/>
          <p:nvPr/>
        </p:nvSpPr>
        <p:spPr>
          <a:xfrm>
            <a:off x="3858768" y="4466844"/>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($15,611)</a:t>
            </a:r>
          </a:p>
        </p:txBody>
      </p:sp>
      <p:sp>
        <p:nvSpPr>
          <p:cNvPr id="55" name="TextBox 54"/>
          <p:cNvSpPr txBox="1"/>
          <p:nvPr/>
        </p:nvSpPr>
        <p:spPr>
          <a:xfrm>
            <a:off x="4892040" y="4466844"/>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($15,611)</a:t>
            </a:r>
          </a:p>
        </p:txBody>
      </p:sp>
      <p:sp>
        <p:nvSpPr>
          <p:cNvPr id="56" name="Rectangle 55"/>
          <p:cNvSpPr/>
          <p:nvPr/>
        </p:nvSpPr>
        <p:spPr>
          <a:xfrm>
            <a:off x="548640" y="4658868"/>
            <a:ext cx="5440680" cy="214884"/>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7" name="TextBox 56"/>
          <p:cNvSpPr txBox="1"/>
          <p:nvPr/>
        </p:nvSpPr>
        <p:spPr>
          <a:xfrm>
            <a:off x="640080" y="4681728"/>
            <a:ext cx="2377440" cy="178307"/>
          </a:xfrm>
          <a:prstGeom prst="rect">
            <a:avLst/>
          </a:prstGeom>
          <a:noFill/>
        </p:spPr>
        <p:txBody>
          <a:bodyPr wrap="square" lIns="0" rIns="0" tIns="18288" bIns="18288" anchor="t">
            <a:spAutoFit/>
          </a:bodyPr>
          <a:lstStyle/>
          <a:p>
            <a:pPr algn="l"/>
            <a:r>
              <a:rPr sz="900" b="0" i="0">
                <a:solidFill>
                  <a:srgbClr val="1E2A50"/>
                </a:solidFill>
                <a:latin typeface="Calibri"/>
              </a:rPr>
              <a:t>Less: TI / Leasing Reserve</a:t>
            </a:r>
          </a:p>
        </p:txBody>
      </p:sp>
      <p:sp>
        <p:nvSpPr>
          <p:cNvPr id="58" name="TextBox 57"/>
          <p:cNvSpPr txBox="1"/>
          <p:nvPr/>
        </p:nvSpPr>
        <p:spPr>
          <a:xfrm>
            <a:off x="2880360" y="4681728"/>
            <a:ext cx="1051560" cy="178307"/>
          </a:xfrm>
          <a:prstGeom prst="rect">
            <a:avLst/>
          </a:prstGeom>
          <a:noFill/>
        </p:spPr>
        <p:txBody>
          <a:bodyPr wrap="square" lIns="0" rIns="0" tIns="18288" bIns="18288" anchor="t">
            <a:spAutoFit/>
          </a:bodyPr>
          <a:lstStyle/>
          <a:p>
            <a:pPr algn="r"/>
            <a:r>
              <a:rPr sz="900" b="0" i="0">
                <a:solidFill>
                  <a:srgbClr val="0B163C"/>
                </a:solidFill>
                <a:latin typeface="Calibri"/>
              </a:rPr>
              <a:t>—</a:t>
            </a:r>
          </a:p>
        </p:txBody>
      </p:sp>
      <p:sp>
        <p:nvSpPr>
          <p:cNvPr id="59" name="TextBox 58"/>
          <p:cNvSpPr txBox="1"/>
          <p:nvPr/>
        </p:nvSpPr>
        <p:spPr>
          <a:xfrm>
            <a:off x="3858768" y="4681728"/>
            <a:ext cx="1097280" cy="178307"/>
          </a:xfrm>
          <a:prstGeom prst="rect">
            <a:avLst/>
          </a:prstGeom>
          <a:noFill/>
        </p:spPr>
        <p:txBody>
          <a:bodyPr wrap="square" lIns="0" rIns="0" tIns="18288" bIns="18288" anchor="t">
            <a:spAutoFit/>
          </a:bodyPr>
          <a:lstStyle/>
          <a:p>
            <a:pPr algn="r"/>
            <a:r>
              <a:rPr sz="900" b="0" i="0">
                <a:solidFill>
                  <a:srgbClr val="0B163C"/>
                </a:solidFill>
                <a:latin typeface="Calibri"/>
              </a:rPr>
              <a:t>($33,755)</a:t>
            </a:r>
          </a:p>
        </p:txBody>
      </p:sp>
      <p:sp>
        <p:nvSpPr>
          <p:cNvPr id="60" name="TextBox 59"/>
          <p:cNvSpPr txBox="1"/>
          <p:nvPr/>
        </p:nvSpPr>
        <p:spPr>
          <a:xfrm>
            <a:off x="4892040" y="4681728"/>
            <a:ext cx="1005840" cy="178307"/>
          </a:xfrm>
          <a:prstGeom prst="rect">
            <a:avLst/>
          </a:prstGeom>
          <a:noFill/>
        </p:spPr>
        <p:txBody>
          <a:bodyPr wrap="square" lIns="0" rIns="0" tIns="18288" bIns="18288" anchor="t">
            <a:spAutoFit/>
          </a:bodyPr>
          <a:lstStyle/>
          <a:p>
            <a:pPr algn="r"/>
            <a:r>
              <a:rPr sz="900" b="0" i="0">
                <a:solidFill>
                  <a:srgbClr val="0B163C"/>
                </a:solidFill>
                <a:latin typeface="Calibri"/>
              </a:rPr>
              <a:t>($33,755)</a:t>
            </a:r>
          </a:p>
        </p:txBody>
      </p:sp>
      <p:sp>
        <p:nvSpPr>
          <p:cNvPr id="61" name="Rectangle 60"/>
          <p:cNvSpPr/>
          <p:nvPr/>
        </p:nvSpPr>
        <p:spPr>
          <a:xfrm>
            <a:off x="548640" y="4873752"/>
            <a:ext cx="5440680" cy="214884"/>
          </a:xfrm>
          <a:prstGeom prst="rect">
            <a:avLst/>
          </a:prstGeom>
          <a:solidFill>
            <a:srgbClr val="FBF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2" name="Rectangle 61"/>
          <p:cNvSpPr/>
          <p:nvPr/>
        </p:nvSpPr>
        <p:spPr>
          <a:xfrm>
            <a:off x="548640" y="4873752"/>
            <a:ext cx="5440680" cy="7620"/>
          </a:xfrm>
          <a:prstGeom prst="rect">
            <a:avLst/>
          </a:prstGeom>
          <a:solidFill>
            <a:srgbClr val="C9A5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3" name="TextBox 62"/>
          <p:cNvSpPr txBox="1"/>
          <p:nvPr/>
        </p:nvSpPr>
        <p:spPr>
          <a:xfrm>
            <a:off x="640080" y="4896612"/>
            <a:ext cx="2377440" cy="178307"/>
          </a:xfrm>
          <a:prstGeom prst="rect">
            <a:avLst/>
          </a:prstGeom>
          <a:noFill/>
        </p:spPr>
        <p:txBody>
          <a:bodyPr wrap="square" lIns="0" rIns="0" tIns="18288" bIns="18288" anchor="t">
            <a:spAutoFit/>
          </a:bodyPr>
          <a:lstStyle/>
          <a:p>
            <a:pPr algn="l"/>
            <a:r>
              <a:rPr sz="950" b="1" i="0">
                <a:solidFill>
                  <a:srgbClr val="0B163C"/>
                </a:solidFill>
                <a:latin typeface="Calibri"/>
              </a:rPr>
              <a:t>NET OPERATING INCOME</a:t>
            </a:r>
          </a:p>
        </p:txBody>
      </p:sp>
      <p:sp>
        <p:nvSpPr>
          <p:cNvPr id="64" name="TextBox 63"/>
          <p:cNvSpPr txBox="1"/>
          <p:nvPr/>
        </p:nvSpPr>
        <p:spPr>
          <a:xfrm>
            <a:off x="2880360" y="4896612"/>
            <a:ext cx="1051560" cy="178307"/>
          </a:xfrm>
          <a:prstGeom prst="rect">
            <a:avLst/>
          </a:prstGeom>
          <a:noFill/>
        </p:spPr>
        <p:txBody>
          <a:bodyPr wrap="square" lIns="0" rIns="0" tIns="18288" bIns="18288" anchor="t">
            <a:spAutoFit/>
          </a:bodyPr>
          <a:lstStyle/>
          <a:p>
            <a:pPr algn="r"/>
            <a:r>
              <a:rPr sz="950" b="1" i="0">
                <a:solidFill>
                  <a:srgbClr val="0B163C"/>
                </a:solidFill>
                <a:latin typeface="Calibri"/>
              </a:rPr>
              <a:t>$1,887,280</a:t>
            </a:r>
          </a:p>
        </p:txBody>
      </p:sp>
      <p:sp>
        <p:nvSpPr>
          <p:cNvPr id="65" name="TextBox 64"/>
          <p:cNvSpPr txBox="1"/>
          <p:nvPr/>
        </p:nvSpPr>
        <p:spPr>
          <a:xfrm>
            <a:off x="3858768" y="4896612"/>
            <a:ext cx="1097280" cy="178307"/>
          </a:xfrm>
          <a:prstGeom prst="rect">
            <a:avLst/>
          </a:prstGeom>
          <a:noFill/>
        </p:spPr>
        <p:txBody>
          <a:bodyPr wrap="square" lIns="0" rIns="0" tIns="18288" bIns="18288" anchor="t">
            <a:spAutoFit/>
          </a:bodyPr>
          <a:lstStyle/>
          <a:p>
            <a:pPr algn="r"/>
            <a:r>
              <a:rPr sz="950" b="1" i="0">
                <a:solidFill>
                  <a:srgbClr val="0B163C"/>
                </a:solidFill>
                <a:latin typeface="Calibri"/>
              </a:rPr>
              <a:t>$2,358,280</a:t>
            </a:r>
          </a:p>
        </p:txBody>
      </p:sp>
      <p:sp>
        <p:nvSpPr>
          <p:cNvPr id="66" name="TextBox 65"/>
          <p:cNvSpPr txBox="1"/>
          <p:nvPr/>
        </p:nvSpPr>
        <p:spPr>
          <a:xfrm>
            <a:off x="4892040" y="4896612"/>
            <a:ext cx="1005840" cy="178307"/>
          </a:xfrm>
          <a:prstGeom prst="rect">
            <a:avLst/>
          </a:prstGeom>
          <a:noFill/>
        </p:spPr>
        <p:txBody>
          <a:bodyPr wrap="square" lIns="0" rIns="0" tIns="18288" bIns="18288" anchor="t">
            <a:spAutoFit/>
          </a:bodyPr>
          <a:lstStyle/>
          <a:p>
            <a:pPr algn="r"/>
            <a:r>
              <a:rPr sz="950" b="1" i="0">
                <a:solidFill>
                  <a:srgbClr val="C9A557"/>
                </a:solidFill>
                <a:latin typeface="Calibri"/>
              </a:rPr>
              <a:t>+$471,000</a:t>
            </a:r>
          </a:p>
        </p:txBody>
      </p:sp>
      <p:sp>
        <p:nvSpPr>
          <p:cNvPr id="67" name="TextBox 66"/>
          <p:cNvSpPr txBox="1"/>
          <p:nvPr/>
        </p:nvSpPr>
        <p:spPr>
          <a:xfrm>
            <a:off x="6199632" y="2103120"/>
            <a:ext cx="5440680" cy="274320"/>
          </a:xfrm>
          <a:prstGeom prst="rect">
            <a:avLst/>
          </a:prstGeom>
          <a:noFill/>
        </p:spPr>
        <p:txBody>
          <a:bodyPr wrap="square" lIns="0" rIns="0" tIns="18288" bIns="18288" anchor="t">
            <a:spAutoFit/>
          </a:bodyPr>
          <a:lstStyle/>
          <a:p>
            <a:pPr algn="l"/>
            <a:r>
              <a:rPr sz="1000" b="1" i="0">
                <a:solidFill>
                  <a:srgbClr val="0B163C"/>
                </a:solidFill>
                <a:latin typeface="Calibri"/>
              </a:rPr>
              <a:t>NOI BRIDGE &amp; CAP RATE EXPANSION</a:t>
            </a:r>
          </a:p>
        </p:txBody>
      </p:sp>
      <p:sp>
        <p:nvSpPr>
          <p:cNvPr id="68" name="Rectangle 67"/>
          <p:cNvSpPr/>
          <p:nvPr/>
        </p:nvSpPr>
        <p:spPr>
          <a:xfrm>
            <a:off x="6199632" y="2395728"/>
            <a:ext cx="5440680" cy="762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9" name="Rectangle 68"/>
          <p:cNvSpPr/>
          <p:nvPr/>
        </p:nvSpPr>
        <p:spPr>
          <a:xfrm>
            <a:off x="6199632" y="2542032"/>
            <a:ext cx="1673352" cy="868680"/>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0" name="TextBox 69"/>
          <p:cNvSpPr txBox="1"/>
          <p:nvPr/>
        </p:nvSpPr>
        <p:spPr>
          <a:xfrm>
            <a:off x="6245352" y="2615184"/>
            <a:ext cx="1581912" cy="201168"/>
          </a:xfrm>
          <a:prstGeom prst="rect">
            <a:avLst/>
          </a:prstGeom>
          <a:noFill/>
        </p:spPr>
        <p:txBody>
          <a:bodyPr wrap="square" lIns="0" rIns="0" tIns="18288" bIns="18288" anchor="t">
            <a:spAutoFit/>
          </a:bodyPr>
          <a:lstStyle/>
          <a:p>
            <a:pPr algn="ctr"/>
            <a:r>
              <a:rPr sz="800" b="1" i="0">
                <a:solidFill>
                  <a:srgbClr val="6E6A61"/>
                </a:solidFill>
                <a:latin typeface="Calibri"/>
              </a:rPr>
              <a:t>YEAR 1 IN-PLACE NOI</a:t>
            </a:r>
          </a:p>
        </p:txBody>
      </p:sp>
      <p:sp>
        <p:nvSpPr>
          <p:cNvPr id="71" name="TextBox 70"/>
          <p:cNvSpPr txBox="1"/>
          <p:nvPr/>
        </p:nvSpPr>
        <p:spPr>
          <a:xfrm>
            <a:off x="6245352" y="2834639"/>
            <a:ext cx="1581912" cy="365760"/>
          </a:xfrm>
          <a:prstGeom prst="rect">
            <a:avLst/>
          </a:prstGeom>
          <a:noFill/>
        </p:spPr>
        <p:txBody>
          <a:bodyPr wrap="square" lIns="0" rIns="0" tIns="18288" bIns="18288" anchor="t">
            <a:spAutoFit/>
          </a:bodyPr>
          <a:lstStyle/>
          <a:p>
            <a:pPr algn="ctr"/>
            <a:r>
              <a:rPr sz="2000" b="1" i="0">
                <a:solidFill>
                  <a:srgbClr val="0B163C"/>
                </a:solidFill>
                <a:latin typeface="Calibri"/>
              </a:rPr>
              <a:t>$1,887,280</a:t>
            </a:r>
          </a:p>
        </p:txBody>
      </p:sp>
      <p:sp>
        <p:nvSpPr>
          <p:cNvPr id="72" name="TextBox 71"/>
          <p:cNvSpPr txBox="1"/>
          <p:nvPr/>
        </p:nvSpPr>
        <p:spPr>
          <a:xfrm>
            <a:off x="6245352" y="3200400"/>
            <a:ext cx="1581912" cy="182880"/>
          </a:xfrm>
          <a:prstGeom prst="rect">
            <a:avLst/>
          </a:prstGeom>
          <a:noFill/>
        </p:spPr>
        <p:txBody>
          <a:bodyPr wrap="square" lIns="0" rIns="0" tIns="18288" bIns="18288" anchor="t">
            <a:spAutoFit/>
          </a:bodyPr>
          <a:lstStyle/>
          <a:p>
            <a:pPr algn="ctr"/>
            <a:r>
              <a:rPr sz="800" b="0" i="1">
                <a:solidFill>
                  <a:srgbClr val="6E6A61"/>
                </a:solidFill>
                <a:latin typeface="Calibri"/>
              </a:rPr>
              <a:t>OM rent roll · Y1</a:t>
            </a:r>
          </a:p>
        </p:txBody>
      </p:sp>
      <p:sp>
        <p:nvSpPr>
          <p:cNvPr id="73" name="TextBox 72"/>
          <p:cNvSpPr txBox="1"/>
          <p:nvPr/>
        </p:nvSpPr>
        <p:spPr>
          <a:xfrm>
            <a:off x="7872983" y="2834639"/>
            <a:ext cx="118872" cy="365760"/>
          </a:xfrm>
          <a:prstGeom prst="rect">
            <a:avLst/>
          </a:prstGeom>
          <a:noFill/>
        </p:spPr>
        <p:txBody>
          <a:bodyPr wrap="square" lIns="0" rIns="0" tIns="18288" bIns="18288" anchor="t">
            <a:spAutoFit/>
          </a:bodyPr>
          <a:lstStyle/>
          <a:p>
            <a:pPr algn="ctr"/>
            <a:r>
              <a:rPr sz="2200" b="1" i="0">
                <a:solidFill>
                  <a:srgbClr val="C9A557"/>
                </a:solidFill>
                <a:latin typeface="Calibri"/>
              </a:rPr>
              <a:t>+</a:t>
            </a:r>
          </a:p>
        </p:txBody>
      </p:sp>
      <p:sp>
        <p:nvSpPr>
          <p:cNvPr id="74" name="Rectangle 73"/>
          <p:cNvSpPr/>
          <p:nvPr/>
        </p:nvSpPr>
        <p:spPr>
          <a:xfrm>
            <a:off x="7991856" y="2542032"/>
            <a:ext cx="1673352" cy="868680"/>
          </a:xfrm>
          <a:prstGeom prst="rect">
            <a:avLst/>
          </a:prstGeom>
          <a:solidFill>
            <a:srgbClr val="FBF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5" name="TextBox 74"/>
          <p:cNvSpPr txBox="1"/>
          <p:nvPr/>
        </p:nvSpPr>
        <p:spPr>
          <a:xfrm>
            <a:off x="8037576" y="2615184"/>
            <a:ext cx="1581912" cy="201168"/>
          </a:xfrm>
          <a:prstGeom prst="rect">
            <a:avLst/>
          </a:prstGeom>
          <a:noFill/>
        </p:spPr>
        <p:txBody>
          <a:bodyPr wrap="square" lIns="0" rIns="0" tIns="18288" bIns="18288" anchor="t">
            <a:spAutoFit/>
          </a:bodyPr>
          <a:lstStyle/>
          <a:p>
            <a:pPr algn="ctr"/>
            <a:r>
              <a:rPr sz="800" b="1" i="0">
                <a:solidFill>
                  <a:srgbClr val="6E6A61"/>
                </a:solidFill>
                <a:latin typeface="Calibri"/>
              </a:rPr>
              <a:t>MARK-TO-MARKET</a:t>
            </a:r>
          </a:p>
        </p:txBody>
      </p:sp>
      <p:sp>
        <p:nvSpPr>
          <p:cNvPr id="76" name="TextBox 75"/>
          <p:cNvSpPr txBox="1"/>
          <p:nvPr/>
        </p:nvSpPr>
        <p:spPr>
          <a:xfrm>
            <a:off x="8037576" y="2834639"/>
            <a:ext cx="1581912" cy="365760"/>
          </a:xfrm>
          <a:prstGeom prst="rect">
            <a:avLst/>
          </a:prstGeom>
          <a:noFill/>
        </p:spPr>
        <p:txBody>
          <a:bodyPr wrap="square" lIns="0" rIns="0" tIns="18288" bIns="18288" anchor="t">
            <a:spAutoFit/>
          </a:bodyPr>
          <a:lstStyle/>
          <a:p>
            <a:pPr algn="ctr"/>
            <a:r>
              <a:rPr sz="2000" b="1" i="0">
                <a:solidFill>
                  <a:srgbClr val="C9A557"/>
                </a:solidFill>
                <a:latin typeface="Calibri"/>
              </a:rPr>
              <a:t>+$471,000</a:t>
            </a:r>
          </a:p>
        </p:txBody>
      </p:sp>
      <p:sp>
        <p:nvSpPr>
          <p:cNvPr id="77" name="TextBox 76"/>
          <p:cNvSpPr txBox="1"/>
          <p:nvPr/>
        </p:nvSpPr>
        <p:spPr>
          <a:xfrm>
            <a:off x="8037576" y="3200400"/>
            <a:ext cx="1581912" cy="182880"/>
          </a:xfrm>
          <a:prstGeom prst="rect">
            <a:avLst/>
          </a:prstGeom>
          <a:noFill/>
        </p:spPr>
        <p:txBody>
          <a:bodyPr wrap="square" lIns="0" rIns="0" tIns="18288" bIns="18288" anchor="t">
            <a:spAutoFit/>
          </a:bodyPr>
          <a:lstStyle/>
          <a:p>
            <a:pPr algn="ctr"/>
            <a:r>
              <a:rPr sz="800" b="0" i="1">
                <a:solidFill>
                  <a:srgbClr val="6E6A61"/>
                </a:solidFill>
                <a:latin typeface="Calibri"/>
              </a:rPr>
              <a:t>21% rent gap captured</a:t>
            </a:r>
          </a:p>
        </p:txBody>
      </p:sp>
      <p:sp>
        <p:nvSpPr>
          <p:cNvPr id="78" name="TextBox 77"/>
          <p:cNvSpPr txBox="1"/>
          <p:nvPr/>
        </p:nvSpPr>
        <p:spPr>
          <a:xfrm>
            <a:off x="9665208" y="2834639"/>
            <a:ext cx="118872" cy="365760"/>
          </a:xfrm>
          <a:prstGeom prst="rect">
            <a:avLst/>
          </a:prstGeom>
          <a:noFill/>
        </p:spPr>
        <p:txBody>
          <a:bodyPr wrap="square" lIns="0" rIns="0" tIns="18288" bIns="18288" anchor="t">
            <a:spAutoFit/>
          </a:bodyPr>
          <a:lstStyle/>
          <a:p>
            <a:pPr algn="ctr"/>
            <a:r>
              <a:rPr sz="2200" b="1" i="0">
                <a:solidFill>
                  <a:srgbClr val="C9A557"/>
                </a:solidFill>
                <a:latin typeface="Calibri"/>
              </a:rPr>
              <a:t>=</a:t>
            </a:r>
          </a:p>
        </p:txBody>
      </p:sp>
      <p:sp>
        <p:nvSpPr>
          <p:cNvPr id="79" name="Rectangle 78"/>
          <p:cNvSpPr/>
          <p:nvPr/>
        </p:nvSpPr>
        <p:spPr>
          <a:xfrm>
            <a:off x="9784080" y="2542032"/>
            <a:ext cx="1673352" cy="86868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0" name="TextBox 79"/>
          <p:cNvSpPr txBox="1"/>
          <p:nvPr/>
        </p:nvSpPr>
        <p:spPr>
          <a:xfrm>
            <a:off x="9829800" y="2615184"/>
            <a:ext cx="1581912" cy="201168"/>
          </a:xfrm>
          <a:prstGeom prst="rect">
            <a:avLst/>
          </a:prstGeom>
          <a:noFill/>
        </p:spPr>
        <p:txBody>
          <a:bodyPr wrap="square" lIns="0" rIns="0" tIns="18288" bIns="18288" anchor="t">
            <a:spAutoFit/>
          </a:bodyPr>
          <a:lstStyle/>
          <a:p>
            <a:pPr algn="ctr"/>
            <a:r>
              <a:rPr sz="800" b="1" i="0">
                <a:solidFill>
                  <a:srgbClr val="A0B4C3"/>
                </a:solidFill>
                <a:latin typeface="Calibri"/>
              </a:rPr>
              <a:t>STABILIZED MARKET NOI</a:t>
            </a:r>
          </a:p>
        </p:txBody>
      </p:sp>
      <p:sp>
        <p:nvSpPr>
          <p:cNvPr id="81" name="TextBox 80"/>
          <p:cNvSpPr txBox="1"/>
          <p:nvPr/>
        </p:nvSpPr>
        <p:spPr>
          <a:xfrm>
            <a:off x="9829800" y="2834639"/>
            <a:ext cx="1581912" cy="365760"/>
          </a:xfrm>
          <a:prstGeom prst="rect">
            <a:avLst/>
          </a:prstGeom>
          <a:noFill/>
        </p:spPr>
        <p:txBody>
          <a:bodyPr wrap="square" lIns="0" rIns="0" tIns="18288" bIns="18288" anchor="t">
            <a:spAutoFit/>
          </a:bodyPr>
          <a:lstStyle/>
          <a:p>
            <a:pPr algn="ctr"/>
            <a:r>
              <a:rPr sz="2000" b="1" i="0">
                <a:solidFill>
                  <a:srgbClr val="FFFFFF"/>
                </a:solidFill>
                <a:latin typeface="Calibri"/>
              </a:rPr>
              <a:t>$2,358,280</a:t>
            </a:r>
          </a:p>
        </p:txBody>
      </p:sp>
      <p:sp>
        <p:nvSpPr>
          <p:cNvPr id="82" name="TextBox 81"/>
          <p:cNvSpPr txBox="1"/>
          <p:nvPr/>
        </p:nvSpPr>
        <p:spPr>
          <a:xfrm>
            <a:off x="9829800" y="3200400"/>
            <a:ext cx="1581912" cy="182880"/>
          </a:xfrm>
          <a:prstGeom prst="rect">
            <a:avLst/>
          </a:prstGeom>
          <a:noFill/>
        </p:spPr>
        <p:txBody>
          <a:bodyPr wrap="square" lIns="0" rIns="0" tIns="18288" bIns="18288" anchor="t">
            <a:spAutoFit/>
          </a:bodyPr>
          <a:lstStyle/>
          <a:p>
            <a:pPr algn="ctr"/>
            <a:r>
              <a:rPr sz="800" b="0" i="1">
                <a:solidFill>
                  <a:srgbClr val="A0B4C3"/>
                </a:solidFill>
                <a:latin typeface="Calibri"/>
              </a:rPr>
              <a:t>+25.0% vs in-place</a:t>
            </a:r>
          </a:p>
        </p:txBody>
      </p:sp>
      <p:sp>
        <p:nvSpPr>
          <p:cNvPr id="83" name="TextBox 82"/>
          <p:cNvSpPr txBox="1"/>
          <p:nvPr/>
        </p:nvSpPr>
        <p:spPr>
          <a:xfrm>
            <a:off x="6199632" y="3584448"/>
            <a:ext cx="1673352" cy="182880"/>
          </a:xfrm>
          <a:prstGeom prst="rect">
            <a:avLst/>
          </a:prstGeom>
          <a:noFill/>
        </p:spPr>
        <p:txBody>
          <a:bodyPr wrap="square" lIns="0" rIns="0" tIns="18288" bIns="18288" anchor="t">
            <a:spAutoFit/>
          </a:bodyPr>
          <a:lstStyle/>
          <a:p>
            <a:pPr algn="ctr"/>
            <a:r>
              <a:rPr sz="800" b="1" i="0">
                <a:solidFill>
                  <a:srgbClr val="6E6A61"/>
                </a:solidFill>
                <a:latin typeface="Calibri"/>
              </a:rPr>
              <a:t>GOING-IN CAP</a:t>
            </a:r>
          </a:p>
        </p:txBody>
      </p:sp>
      <p:sp>
        <p:nvSpPr>
          <p:cNvPr id="84" name="TextBox 83"/>
          <p:cNvSpPr txBox="1"/>
          <p:nvPr/>
        </p:nvSpPr>
        <p:spPr>
          <a:xfrm>
            <a:off x="6199632" y="3749039"/>
            <a:ext cx="1673352" cy="384048"/>
          </a:xfrm>
          <a:prstGeom prst="rect">
            <a:avLst/>
          </a:prstGeom>
          <a:noFill/>
        </p:spPr>
        <p:txBody>
          <a:bodyPr wrap="square" lIns="0" rIns="0" tIns="18288" bIns="18288" anchor="t">
            <a:spAutoFit/>
          </a:bodyPr>
          <a:lstStyle/>
          <a:p>
            <a:pPr algn="ctr"/>
            <a:r>
              <a:rPr sz="2600" b="1" i="0">
                <a:solidFill>
                  <a:srgbClr val="0B163C"/>
                </a:solidFill>
                <a:latin typeface="Calibri"/>
              </a:rPr>
              <a:t>5.94%</a:t>
            </a:r>
          </a:p>
        </p:txBody>
      </p:sp>
      <p:sp>
        <p:nvSpPr>
          <p:cNvPr id="85" name="TextBox 84"/>
          <p:cNvSpPr txBox="1"/>
          <p:nvPr/>
        </p:nvSpPr>
        <p:spPr>
          <a:xfrm>
            <a:off x="6199632" y="4114800"/>
            <a:ext cx="1673352" cy="164592"/>
          </a:xfrm>
          <a:prstGeom prst="rect">
            <a:avLst/>
          </a:prstGeom>
          <a:noFill/>
        </p:spPr>
        <p:txBody>
          <a:bodyPr wrap="square" lIns="0" rIns="0" tIns="18288" bIns="18288" anchor="t">
            <a:spAutoFit/>
          </a:bodyPr>
          <a:lstStyle/>
          <a:p>
            <a:pPr algn="ctr"/>
            <a:r>
              <a:rPr sz="750" b="0" i="1">
                <a:solidFill>
                  <a:srgbClr val="6E6A61"/>
                </a:solidFill>
                <a:latin typeface="Calibri"/>
              </a:rPr>
              <a:t>on $1.89M in-place NOI</a:t>
            </a:r>
          </a:p>
        </p:txBody>
      </p:sp>
      <p:sp>
        <p:nvSpPr>
          <p:cNvPr id="86" name="TextBox 85"/>
          <p:cNvSpPr txBox="1"/>
          <p:nvPr/>
        </p:nvSpPr>
        <p:spPr>
          <a:xfrm>
            <a:off x="7872983" y="3749039"/>
            <a:ext cx="118872" cy="384048"/>
          </a:xfrm>
          <a:prstGeom prst="rect">
            <a:avLst/>
          </a:prstGeom>
          <a:noFill/>
        </p:spPr>
        <p:txBody>
          <a:bodyPr wrap="square" lIns="0" rIns="0" tIns="18288" bIns="18288" anchor="t">
            <a:spAutoFit/>
          </a:bodyPr>
          <a:lstStyle/>
          <a:p>
            <a:pPr algn="ctr"/>
            <a:r>
              <a:rPr sz="2200" b="1" i="0">
                <a:solidFill>
                  <a:srgbClr val="C9A557"/>
                </a:solidFill>
                <a:latin typeface="Calibri"/>
              </a:rPr>
              <a:t>→</a:t>
            </a:r>
          </a:p>
        </p:txBody>
      </p:sp>
      <p:sp>
        <p:nvSpPr>
          <p:cNvPr id="87" name="TextBox 86"/>
          <p:cNvSpPr txBox="1"/>
          <p:nvPr/>
        </p:nvSpPr>
        <p:spPr>
          <a:xfrm>
            <a:off x="7991856" y="3584448"/>
            <a:ext cx="1673352" cy="182880"/>
          </a:xfrm>
          <a:prstGeom prst="rect">
            <a:avLst/>
          </a:prstGeom>
          <a:noFill/>
        </p:spPr>
        <p:txBody>
          <a:bodyPr wrap="square" lIns="0" rIns="0" tIns="18288" bIns="18288" anchor="t">
            <a:spAutoFit/>
          </a:bodyPr>
          <a:lstStyle/>
          <a:p>
            <a:pPr algn="ctr"/>
            <a:r>
              <a:rPr sz="800" b="1" i="0">
                <a:solidFill>
                  <a:srgbClr val="6E6A61"/>
                </a:solidFill>
                <a:latin typeface="Calibri"/>
              </a:rPr>
              <a:t>STABILIZED CAP</a:t>
            </a:r>
          </a:p>
        </p:txBody>
      </p:sp>
      <p:sp>
        <p:nvSpPr>
          <p:cNvPr id="88" name="TextBox 87"/>
          <p:cNvSpPr txBox="1"/>
          <p:nvPr/>
        </p:nvSpPr>
        <p:spPr>
          <a:xfrm>
            <a:off x="7991856" y="3749039"/>
            <a:ext cx="1673352" cy="384048"/>
          </a:xfrm>
          <a:prstGeom prst="rect">
            <a:avLst/>
          </a:prstGeom>
          <a:noFill/>
        </p:spPr>
        <p:txBody>
          <a:bodyPr wrap="square" lIns="0" rIns="0" tIns="18288" bIns="18288" anchor="t">
            <a:spAutoFit/>
          </a:bodyPr>
          <a:lstStyle/>
          <a:p>
            <a:pPr algn="ctr"/>
            <a:r>
              <a:rPr sz="2600" b="1" i="0">
                <a:solidFill>
                  <a:srgbClr val="0B163C"/>
                </a:solidFill>
                <a:latin typeface="Calibri"/>
              </a:rPr>
              <a:t>7.43%</a:t>
            </a:r>
          </a:p>
        </p:txBody>
      </p:sp>
      <p:sp>
        <p:nvSpPr>
          <p:cNvPr id="89" name="TextBox 88"/>
          <p:cNvSpPr txBox="1"/>
          <p:nvPr/>
        </p:nvSpPr>
        <p:spPr>
          <a:xfrm>
            <a:off x="7991856" y="4114800"/>
            <a:ext cx="1673352" cy="164592"/>
          </a:xfrm>
          <a:prstGeom prst="rect">
            <a:avLst/>
          </a:prstGeom>
          <a:noFill/>
        </p:spPr>
        <p:txBody>
          <a:bodyPr wrap="square" lIns="0" rIns="0" tIns="18288" bIns="18288" anchor="t">
            <a:spAutoFit/>
          </a:bodyPr>
          <a:lstStyle/>
          <a:p>
            <a:pPr algn="ctr"/>
            <a:r>
              <a:rPr sz="750" b="0" i="1">
                <a:solidFill>
                  <a:srgbClr val="6E6A61"/>
                </a:solidFill>
                <a:latin typeface="Calibri"/>
              </a:rPr>
              <a:t>on $2.36M market NOI</a:t>
            </a:r>
          </a:p>
        </p:txBody>
      </p:sp>
      <p:sp>
        <p:nvSpPr>
          <p:cNvPr id="90" name="TextBox 89"/>
          <p:cNvSpPr txBox="1"/>
          <p:nvPr/>
        </p:nvSpPr>
        <p:spPr>
          <a:xfrm>
            <a:off x="9665208" y="3749039"/>
            <a:ext cx="118872" cy="384048"/>
          </a:xfrm>
          <a:prstGeom prst="rect">
            <a:avLst/>
          </a:prstGeom>
          <a:noFill/>
        </p:spPr>
        <p:txBody>
          <a:bodyPr wrap="square" lIns="0" rIns="0" tIns="18288" bIns="18288" anchor="t">
            <a:spAutoFit/>
          </a:bodyPr>
          <a:lstStyle/>
          <a:p>
            <a:pPr algn="ctr"/>
            <a:r>
              <a:rPr sz="2200" b="1" i="0">
                <a:solidFill>
                  <a:srgbClr val="C9A557"/>
                </a:solidFill>
                <a:latin typeface="Calibri"/>
              </a:rPr>
              <a:t>=</a:t>
            </a:r>
          </a:p>
        </p:txBody>
      </p:sp>
      <p:sp>
        <p:nvSpPr>
          <p:cNvPr id="91" name="TextBox 90"/>
          <p:cNvSpPr txBox="1"/>
          <p:nvPr/>
        </p:nvSpPr>
        <p:spPr>
          <a:xfrm>
            <a:off x="9784080" y="3584448"/>
            <a:ext cx="1673352" cy="182880"/>
          </a:xfrm>
          <a:prstGeom prst="rect">
            <a:avLst/>
          </a:prstGeom>
          <a:noFill/>
        </p:spPr>
        <p:txBody>
          <a:bodyPr wrap="square" lIns="0" rIns="0" tIns="18288" bIns="18288" anchor="t">
            <a:spAutoFit/>
          </a:bodyPr>
          <a:lstStyle/>
          <a:p>
            <a:pPr algn="ctr"/>
            <a:r>
              <a:rPr sz="800" b="1" i="0">
                <a:solidFill>
                  <a:srgbClr val="6E6A61"/>
                </a:solidFill>
                <a:latin typeface="Calibri"/>
              </a:rPr>
              <a:t>CAP EXPANSION</a:t>
            </a:r>
          </a:p>
        </p:txBody>
      </p:sp>
      <p:sp>
        <p:nvSpPr>
          <p:cNvPr id="92" name="TextBox 91"/>
          <p:cNvSpPr txBox="1"/>
          <p:nvPr/>
        </p:nvSpPr>
        <p:spPr>
          <a:xfrm>
            <a:off x="9784080" y="3749039"/>
            <a:ext cx="1673352" cy="384048"/>
          </a:xfrm>
          <a:prstGeom prst="rect">
            <a:avLst/>
          </a:prstGeom>
          <a:noFill/>
        </p:spPr>
        <p:txBody>
          <a:bodyPr wrap="square" lIns="0" rIns="0" tIns="18288" bIns="18288" anchor="t">
            <a:spAutoFit/>
          </a:bodyPr>
          <a:lstStyle/>
          <a:p>
            <a:pPr algn="ctr"/>
            <a:r>
              <a:rPr sz="2600" b="1" i="0">
                <a:solidFill>
                  <a:srgbClr val="C9A557"/>
                </a:solidFill>
                <a:latin typeface="Calibri"/>
              </a:rPr>
              <a:t>+149 bps</a:t>
            </a:r>
          </a:p>
        </p:txBody>
      </p:sp>
      <p:sp>
        <p:nvSpPr>
          <p:cNvPr id="93" name="TextBox 92"/>
          <p:cNvSpPr txBox="1"/>
          <p:nvPr/>
        </p:nvSpPr>
        <p:spPr>
          <a:xfrm>
            <a:off x="9784080" y="4114800"/>
            <a:ext cx="1673352" cy="164592"/>
          </a:xfrm>
          <a:prstGeom prst="rect">
            <a:avLst/>
          </a:prstGeom>
          <a:noFill/>
        </p:spPr>
        <p:txBody>
          <a:bodyPr wrap="square" lIns="0" rIns="0" tIns="18288" bIns="18288" anchor="t">
            <a:spAutoFit/>
          </a:bodyPr>
          <a:lstStyle/>
          <a:p>
            <a:pPr algn="ctr"/>
            <a:r>
              <a:rPr sz="750" b="0" i="1">
                <a:solidFill>
                  <a:srgbClr val="6E6A61"/>
                </a:solidFill>
                <a:latin typeface="Calibri"/>
              </a:rPr>
              <a:t>zero-capital yield uplift</a:t>
            </a:r>
          </a:p>
        </p:txBody>
      </p:sp>
      <p:sp>
        <p:nvSpPr>
          <p:cNvPr id="94" name="TextBox 93"/>
          <p:cNvSpPr txBox="1"/>
          <p:nvPr/>
        </p:nvSpPr>
        <p:spPr>
          <a:xfrm>
            <a:off x="6199632" y="4526280"/>
            <a:ext cx="5440680" cy="228600"/>
          </a:xfrm>
          <a:prstGeom prst="rect">
            <a:avLst/>
          </a:prstGeom>
          <a:noFill/>
        </p:spPr>
        <p:txBody>
          <a:bodyPr wrap="square" lIns="0" rIns="0" tIns="18288" bIns="18288" anchor="t">
            <a:spAutoFit/>
          </a:bodyPr>
          <a:lstStyle/>
          <a:p>
            <a:pPr algn="l"/>
            <a:r>
              <a:rPr sz="950" b="1" i="0">
                <a:solidFill>
                  <a:srgbClr val="0B163C"/>
                </a:solidFill>
                <a:latin typeface="Calibri"/>
              </a:rPr>
              <a:t>IMPLIED VALUE AT INSTITUTIONAL EXIT CAP  ·  CAPITALIZING MARKET NOI</a:t>
            </a:r>
          </a:p>
        </p:txBody>
      </p:sp>
      <p:sp>
        <p:nvSpPr>
          <p:cNvPr id="95" name="Rectangle 94"/>
          <p:cNvSpPr/>
          <p:nvPr/>
        </p:nvSpPr>
        <p:spPr>
          <a:xfrm>
            <a:off x="6199632" y="4773168"/>
            <a:ext cx="5440680" cy="762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6" name="Rectangle 95"/>
          <p:cNvSpPr/>
          <p:nvPr/>
        </p:nvSpPr>
        <p:spPr>
          <a:xfrm>
            <a:off x="6199632" y="4828032"/>
            <a:ext cx="5440680" cy="201168"/>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7" name="TextBox 96"/>
          <p:cNvSpPr txBox="1"/>
          <p:nvPr/>
        </p:nvSpPr>
        <p:spPr>
          <a:xfrm>
            <a:off x="6291072" y="4846320"/>
            <a:ext cx="1097280" cy="164592"/>
          </a:xfrm>
          <a:prstGeom prst="rect">
            <a:avLst/>
          </a:prstGeom>
          <a:noFill/>
        </p:spPr>
        <p:txBody>
          <a:bodyPr wrap="square" lIns="0" rIns="0" tIns="18288" bIns="18288" anchor="t">
            <a:spAutoFit/>
          </a:bodyPr>
          <a:lstStyle/>
          <a:p>
            <a:pPr algn="l"/>
            <a:r>
              <a:rPr sz="800" b="1" i="0">
                <a:solidFill>
                  <a:srgbClr val="6E6A61"/>
                </a:solidFill>
                <a:latin typeface="Calibri"/>
              </a:rPr>
              <a:t>EXIT CAP</a:t>
            </a:r>
          </a:p>
        </p:txBody>
      </p:sp>
      <p:sp>
        <p:nvSpPr>
          <p:cNvPr id="98" name="TextBox 97"/>
          <p:cNvSpPr txBox="1"/>
          <p:nvPr/>
        </p:nvSpPr>
        <p:spPr>
          <a:xfrm>
            <a:off x="7296912" y="4846320"/>
            <a:ext cx="1280160" cy="164592"/>
          </a:xfrm>
          <a:prstGeom prst="rect">
            <a:avLst/>
          </a:prstGeom>
          <a:noFill/>
        </p:spPr>
        <p:txBody>
          <a:bodyPr wrap="square" lIns="0" rIns="0" tIns="18288" bIns="18288" anchor="t">
            <a:spAutoFit/>
          </a:bodyPr>
          <a:lstStyle/>
          <a:p>
            <a:pPr algn="r"/>
            <a:r>
              <a:rPr sz="800" b="1" i="0">
                <a:solidFill>
                  <a:srgbClr val="6E6A61"/>
                </a:solidFill>
                <a:latin typeface="Calibri"/>
              </a:rPr>
              <a:t>MARKET NOI</a:t>
            </a:r>
          </a:p>
        </p:txBody>
      </p:sp>
      <p:sp>
        <p:nvSpPr>
          <p:cNvPr id="99" name="TextBox 98"/>
          <p:cNvSpPr txBox="1"/>
          <p:nvPr/>
        </p:nvSpPr>
        <p:spPr>
          <a:xfrm>
            <a:off x="8577072" y="4846320"/>
            <a:ext cx="1463040" cy="164592"/>
          </a:xfrm>
          <a:prstGeom prst="rect">
            <a:avLst/>
          </a:prstGeom>
          <a:noFill/>
        </p:spPr>
        <p:txBody>
          <a:bodyPr wrap="square" lIns="0" rIns="0" tIns="18288" bIns="18288" anchor="t">
            <a:spAutoFit/>
          </a:bodyPr>
          <a:lstStyle/>
          <a:p>
            <a:pPr algn="r"/>
            <a:r>
              <a:rPr sz="800" b="1" i="0">
                <a:solidFill>
                  <a:srgbClr val="6E6A61"/>
                </a:solidFill>
                <a:latin typeface="Calibri"/>
              </a:rPr>
              <a:t>IMPLIED VALUE</a:t>
            </a:r>
          </a:p>
        </p:txBody>
      </p:sp>
      <p:sp>
        <p:nvSpPr>
          <p:cNvPr id="100" name="TextBox 99"/>
          <p:cNvSpPr txBox="1"/>
          <p:nvPr/>
        </p:nvSpPr>
        <p:spPr>
          <a:xfrm>
            <a:off x="10040112" y="4846320"/>
            <a:ext cx="1600200" cy="164592"/>
          </a:xfrm>
          <a:prstGeom prst="rect">
            <a:avLst/>
          </a:prstGeom>
          <a:noFill/>
        </p:spPr>
        <p:txBody>
          <a:bodyPr wrap="square" lIns="0" rIns="0" tIns="18288" bIns="18288" anchor="t">
            <a:spAutoFit/>
          </a:bodyPr>
          <a:lstStyle/>
          <a:p>
            <a:pPr algn="r"/>
            <a:r>
              <a:rPr sz="800" b="1" i="0">
                <a:solidFill>
                  <a:srgbClr val="6E6A61"/>
                </a:solidFill>
                <a:latin typeface="Calibri"/>
              </a:rPr>
              <a:t>vs $31.75M BASIS</a:t>
            </a:r>
          </a:p>
        </p:txBody>
      </p:sp>
      <p:sp>
        <p:nvSpPr>
          <p:cNvPr id="101" name="TextBox 100"/>
          <p:cNvSpPr txBox="1"/>
          <p:nvPr/>
        </p:nvSpPr>
        <p:spPr>
          <a:xfrm>
            <a:off x="6291072" y="5052060"/>
            <a:ext cx="1097280" cy="164592"/>
          </a:xfrm>
          <a:prstGeom prst="rect">
            <a:avLst/>
          </a:prstGeom>
          <a:noFill/>
        </p:spPr>
        <p:txBody>
          <a:bodyPr wrap="square" lIns="0" rIns="0" tIns="18288" bIns="18288" anchor="t">
            <a:spAutoFit/>
          </a:bodyPr>
          <a:lstStyle/>
          <a:p>
            <a:pPr algn="l"/>
            <a:r>
              <a:rPr sz="900" b="0" i="0">
                <a:solidFill>
                  <a:srgbClr val="1E2A50"/>
                </a:solidFill>
                <a:latin typeface="Calibri"/>
              </a:rPr>
              <a:t>5.00%</a:t>
            </a:r>
          </a:p>
        </p:txBody>
      </p:sp>
      <p:sp>
        <p:nvSpPr>
          <p:cNvPr id="102" name="TextBox 101"/>
          <p:cNvSpPr txBox="1"/>
          <p:nvPr/>
        </p:nvSpPr>
        <p:spPr>
          <a:xfrm>
            <a:off x="7296912" y="5052060"/>
            <a:ext cx="1280160" cy="164592"/>
          </a:xfrm>
          <a:prstGeom prst="rect">
            <a:avLst/>
          </a:prstGeom>
          <a:noFill/>
        </p:spPr>
        <p:txBody>
          <a:bodyPr wrap="square" lIns="0" rIns="0" tIns="18288" bIns="18288" anchor="t">
            <a:spAutoFit/>
          </a:bodyPr>
          <a:lstStyle/>
          <a:p>
            <a:pPr algn="r"/>
            <a:r>
              <a:rPr sz="900" b="0" i="0">
                <a:solidFill>
                  <a:srgbClr val="1E2A50"/>
                </a:solidFill>
                <a:latin typeface="Calibri"/>
              </a:rPr>
              <a:t>$2,358,280</a:t>
            </a:r>
          </a:p>
        </p:txBody>
      </p:sp>
      <p:sp>
        <p:nvSpPr>
          <p:cNvPr id="103" name="TextBox 102"/>
          <p:cNvSpPr txBox="1"/>
          <p:nvPr/>
        </p:nvSpPr>
        <p:spPr>
          <a:xfrm>
            <a:off x="8577072" y="5052060"/>
            <a:ext cx="1463040" cy="164592"/>
          </a:xfrm>
          <a:prstGeom prst="rect">
            <a:avLst/>
          </a:prstGeom>
          <a:noFill/>
        </p:spPr>
        <p:txBody>
          <a:bodyPr wrap="square" lIns="0" rIns="0" tIns="18288" bIns="18288" anchor="t">
            <a:spAutoFit/>
          </a:bodyPr>
          <a:lstStyle/>
          <a:p>
            <a:pPr algn="r"/>
            <a:r>
              <a:rPr sz="900" b="0" i="0">
                <a:solidFill>
                  <a:srgbClr val="1E2A50"/>
                </a:solidFill>
                <a:latin typeface="Calibri"/>
              </a:rPr>
              <a:t>$47,165,600</a:t>
            </a:r>
          </a:p>
        </p:txBody>
      </p:sp>
      <p:sp>
        <p:nvSpPr>
          <p:cNvPr id="104" name="TextBox 103"/>
          <p:cNvSpPr txBox="1"/>
          <p:nvPr/>
        </p:nvSpPr>
        <p:spPr>
          <a:xfrm>
            <a:off x="10040112" y="5052060"/>
            <a:ext cx="1600200" cy="164592"/>
          </a:xfrm>
          <a:prstGeom prst="rect">
            <a:avLst/>
          </a:prstGeom>
          <a:noFill/>
        </p:spPr>
        <p:txBody>
          <a:bodyPr wrap="square" lIns="0" rIns="0" tIns="18288" bIns="18288" anchor="t">
            <a:spAutoFit/>
          </a:bodyPr>
          <a:lstStyle/>
          <a:p>
            <a:pPr algn="r"/>
            <a:r>
              <a:rPr sz="900" b="0" i="0">
                <a:solidFill>
                  <a:srgbClr val="1E2A50"/>
                </a:solidFill>
                <a:latin typeface="Calibri"/>
              </a:rPr>
              <a:t>+$15.42M  (+48.6%)</a:t>
            </a:r>
          </a:p>
        </p:txBody>
      </p:sp>
      <p:sp>
        <p:nvSpPr>
          <p:cNvPr id="105" name="Rectangle 104"/>
          <p:cNvSpPr/>
          <p:nvPr/>
        </p:nvSpPr>
        <p:spPr>
          <a:xfrm>
            <a:off x="6199632" y="5230368"/>
            <a:ext cx="5440680" cy="201168"/>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6" name="TextBox 105"/>
          <p:cNvSpPr txBox="1"/>
          <p:nvPr/>
        </p:nvSpPr>
        <p:spPr>
          <a:xfrm>
            <a:off x="6291072" y="5253228"/>
            <a:ext cx="1097280" cy="164592"/>
          </a:xfrm>
          <a:prstGeom prst="rect">
            <a:avLst/>
          </a:prstGeom>
          <a:noFill/>
        </p:spPr>
        <p:txBody>
          <a:bodyPr wrap="square" lIns="0" rIns="0" tIns="18288" bIns="18288" anchor="t">
            <a:spAutoFit/>
          </a:bodyPr>
          <a:lstStyle/>
          <a:p>
            <a:pPr algn="l"/>
            <a:r>
              <a:rPr sz="900" b="0" i="0">
                <a:solidFill>
                  <a:srgbClr val="1E2A50"/>
                </a:solidFill>
                <a:latin typeface="Calibri"/>
              </a:rPr>
              <a:t>5.25%</a:t>
            </a:r>
          </a:p>
        </p:txBody>
      </p:sp>
      <p:sp>
        <p:nvSpPr>
          <p:cNvPr id="107" name="TextBox 106"/>
          <p:cNvSpPr txBox="1"/>
          <p:nvPr/>
        </p:nvSpPr>
        <p:spPr>
          <a:xfrm>
            <a:off x="7296912" y="5253228"/>
            <a:ext cx="1280160" cy="164592"/>
          </a:xfrm>
          <a:prstGeom prst="rect">
            <a:avLst/>
          </a:prstGeom>
          <a:noFill/>
        </p:spPr>
        <p:txBody>
          <a:bodyPr wrap="square" lIns="0" rIns="0" tIns="18288" bIns="18288" anchor="t">
            <a:spAutoFit/>
          </a:bodyPr>
          <a:lstStyle/>
          <a:p>
            <a:pPr algn="r"/>
            <a:r>
              <a:rPr sz="900" b="0" i="0">
                <a:solidFill>
                  <a:srgbClr val="1E2A50"/>
                </a:solidFill>
                <a:latin typeface="Calibri"/>
              </a:rPr>
              <a:t>$2,358,280</a:t>
            </a:r>
          </a:p>
        </p:txBody>
      </p:sp>
      <p:sp>
        <p:nvSpPr>
          <p:cNvPr id="108" name="TextBox 107"/>
          <p:cNvSpPr txBox="1"/>
          <p:nvPr/>
        </p:nvSpPr>
        <p:spPr>
          <a:xfrm>
            <a:off x="8577072" y="5253228"/>
            <a:ext cx="1463040" cy="164592"/>
          </a:xfrm>
          <a:prstGeom prst="rect">
            <a:avLst/>
          </a:prstGeom>
          <a:noFill/>
        </p:spPr>
        <p:txBody>
          <a:bodyPr wrap="square" lIns="0" rIns="0" tIns="18288" bIns="18288" anchor="t">
            <a:spAutoFit/>
          </a:bodyPr>
          <a:lstStyle/>
          <a:p>
            <a:pPr algn="r"/>
            <a:r>
              <a:rPr sz="900" b="0" i="0">
                <a:solidFill>
                  <a:srgbClr val="1E2A50"/>
                </a:solidFill>
                <a:latin typeface="Calibri"/>
              </a:rPr>
              <a:t>$44,919,619</a:t>
            </a:r>
          </a:p>
        </p:txBody>
      </p:sp>
      <p:sp>
        <p:nvSpPr>
          <p:cNvPr id="109" name="TextBox 108"/>
          <p:cNvSpPr txBox="1"/>
          <p:nvPr/>
        </p:nvSpPr>
        <p:spPr>
          <a:xfrm>
            <a:off x="10040112" y="5253228"/>
            <a:ext cx="1600200" cy="164592"/>
          </a:xfrm>
          <a:prstGeom prst="rect">
            <a:avLst/>
          </a:prstGeom>
          <a:noFill/>
        </p:spPr>
        <p:txBody>
          <a:bodyPr wrap="square" lIns="0" rIns="0" tIns="18288" bIns="18288" anchor="t">
            <a:spAutoFit/>
          </a:bodyPr>
          <a:lstStyle/>
          <a:p>
            <a:pPr algn="r"/>
            <a:r>
              <a:rPr sz="900" b="0" i="0">
                <a:solidFill>
                  <a:srgbClr val="1E2A50"/>
                </a:solidFill>
                <a:latin typeface="Calibri"/>
              </a:rPr>
              <a:t>+$13.17M  (+41.5%)</a:t>
            </a:r>
          </a:p>
        </p:txBody>
      </p:sp>
      <p:sp>
        <p:nvSpPr>
          <p:cNvPr id="110" name="Rectangle 109"/>
          <p:cNvSpPr/>
          <p:nvPr/>
        </p:nvSpPr>
        <p:spPr>
          <a:xfrm>
            <a:off x="6199632" y="5431536"/>
            <a:ext cx="5440680" cy="201168"/>
          </a:xfrm>
          <a:prstGeom prst="rect">
            <a:avLst/>
          </a:prstGeom>
          <a:solidFill>
            <a:srgbClr val="FBF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1" name="TextBox 110"/>
          <p:cNvSpPr txBox="1"/>
          <p:nvPr/>
        </p:nvSpPr>
        <p:spPr>
          <a:xfrm>
            <a:off x="6291072" y="5454396"/>
            <a:ext cx="1097280" cy="164592"/>
          </a:xfrm>
          <a:prstGeom prst="rect">
            <a:avLst/>
          </a:prstGeom>
          <a:noFill/>
        </p:spPr>
        <p:txBody>
          <a:bodyPr wrap="square" lIns="0" rIns="0" tIns="18288" bIns="18288" anchor="t">
            <a:spAutoFit/>
          </a:bodyPr>
          <a:lstStyle/>
          <a:p>
            <a:pPr algn="l"/>
            <a:r>
              <a:rPr sz="900" b="1" i="0">
                <a:solidFill>
                  <a:srgbClr val="0B163C"/>
                </a:solidFill>
                <a:latin typeface="Calibri"/>
              </a:rPr>
              <a:t>5.50%</a:t>
            </a:r>
          </a:p>
        </p:txBody>
      </p:sp>
      <p:sp>
        <p:nvSpPr>
          <p:cNvPr id="112" name="TextBox 111"/>
          <p:cNvSpPr txBox="1"/>
          <p:nvPr/>
        </p:nvSpPr>
        <p:spPr>
          <a:xfrm>
            <a:off x="7296912" y="5454396"/>
            <a:ext cx="1280160" cy="164592"/>
          </a:xfrm>
          <a:prstGeom prst="rect">
            <a:avLst/>
          </a:prstGeom>
          <a:noFill/>
        </p:spPr>
        <p:txBody>
          <a:bodyPr wrap="square" lIns="0" rIns="0" tIns="18288" bIns="18288" anchor="t">
            <a:spAutoFit/>
          </a:bodyPr>
          <a:lstStyle/>
          <a:p>
            <a:pPr algn="r"/>
            <a:r>
              <a:rPr sz="900" b="1" i="0">
                <a:solidFill>
                  <a:srgbClr val="0B163C"/>
                </a:solidFill>
                <a:latin typeface="Calibri"/>
              </a:rPr>
              <a:t>$2,358,280</a:t>
            </a:r>
          </a:p>
        </p:txBody>
      </p:sp>
      <p:sp>
        <p:nvSpPr>
          <p:cNvPr id="113" name="TextBox 112"/>
          <p:cNvSpPr txBox="1"/>
          <p:nvPr/>
        </p:nvSpPr>
        <p:spPr>
          <a:xfrm>
            <a:off x="8577072" y="5454396"/>
            <a:ext cx="1463040" cy="164592"/>
          </a:xfrm>
          <a:prstGeom prst="rect">
            <a:avLst/>
          </a:prstGeom>
          <a:noFill/>
        </p:spPr>
        <p:txBody>
          <a:bodyPr wrap="square" lIns="0" rIns="0" tIns="18288" bIns="18288" anchor="t">
            <a:spAutoFit/>
          </a:bodyPr>
          <a:lstStyle/>
          <a:p>
            <a:pPr algn="r"/>
            <a:r>
              <a:rPr sz="900" b="1" i="0">
                <a:solidFill>
                  <a:srgbClr val="0B163C"/>
                </a:solidFill>
                <a:latin typeface="Calibri"/>
              </a:rPr>
              <a:t>$42,877,818</a:t>
            </a:r>
          </a:p>
        </p:txBody>
      </p:sp>
      <p:sp>
        <p:nvSpPr>
          <p:cNvPr id="114" name="TextBox 113"/>
          <p:cNvSpPr txBox="1"/>
          <p:nvPr/>
        </p:nvSpPr>
        <p:spPr>
          <a:xfrm>
            <a:off x="10040112" y="5454396"/>
            <a:ext cx="1600200" cy="164592"/>
          </a:xfrm>
          <a:prstGeom prst="rect">
            <a:avLst/>
          </a:prstGeom>
          <a:noFill/>
        </p:spPr>
        <p:txBody>
          <a:bodyPr wrap="square" lIns="0" rIns="0" tIns="18288" bIns="18288" anchor="t">
            <a:spAutoFit/>
          </a:bodyPr>
          <a:lstStyle/>
          <a:p>
            <a:pPr algn="r"/>
            <a:r>
              <a:rPr sz="900" b="1" i="0">
                <a:solidFill>
                  <a:srgbClr val="C9A557"/>
                </a:solidFill>
                <a:latin typeface="Calibri"/>
              </a:rPr>
              <a:t>+$11.13M  (+35.0%)</a:t>
            </a:r>
          </a:p>
        </p:txBody>
      </p:sp>
      <p:sp>
        <p:nvSpPr>
          <p:cNvPr id="115" name="Rectangle 114"/>
          <p:cNvSpPr/>
          <p:nvPr/>
        </p:nvSpPr>
        <p:spPr>
          <a:xfrm>
            <a:off x="6199632" y="5632703"/>
            <a:ext cx="5440680" cy="201168"/>
          </a:xfrm>
          <a:prstGeom prst="rect">
            <a:avLst/>
          </a:prstGeom>
          <a:solidFill>
            <a:srgbClr val="F3F4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6" name="TextBox 115"/>
          <p:cNvSpPr txBox="1"/>
          <p:nvPr/>
        </p:nvSpPr>
        <p:spPr>
          <a:xfrm>
            <a:off x="6291072" y="5655564"/>
            <a:ext cx="1097280" cy="164592"/>
          </a:xfrm>
          <a:prstGeom prst="rect">
            <a:avLst/>
          </a:prstGeom>
          <a:noFill/>
        </p:spPr>
        <p:txBody>
          <a:bodyPr wrap="square" lIns="0" rIns="0" tIns="18288" bIns="18288" anchor="t">
            <a:spAutoFit/>
          </a:bodyPr>
          <a:lstStyle/>
          <a:p>
            <a:pPr algn="l"/>
            <a:r>
              <a:rPr sz="900" b="0" i="0">
                <a:solidFill>
                  <a:srgbClr val="1E2A50"/>
                </a:solidFill>
                <a:latin typeface="Calibri"/>
              </a:rPr>
              <a:t>5.75%</a:t>
            </a:r>
          </a:p>
        </p:txBody>
      </p:sp>
      <p:sp>
        <p:nvSpPr>
          <p:cNvPr id="117" name="TextBox 116"/>
          <p:cNvSpPr txBox="1"/>
          <p:nvPr/>
        </p:nvSpPr>
        <p:spPr>
          <a:xfrm>
            <a:off x="7296912" y="5655564"/>
            <a:ext cx="1280160" cy="164592"/>
          </a:xfrm>
          <a:prstGeom prst="rect">
            <a:avLst/>
          </a:prstGeom>
          <a:noFill/>
        </p:spPr>
        <p:txBody>
          <a:bodyPr wrap="square" lIns="0" rIns="0" tIns="18288" bIns="18288" anchor="t">
            <a:spAutoFit/>
          </a:bodyPr>
          <a:lstStyle/>
          <a:p>
            <a:pPr algn="r"/>
            <a:r>
              <a:rPr sz="900" b="0" i="0">
                <a:solidFill>
                  <a:srgbClr val="1E2A50"/>
                </a:solidFill>
                <a:latin typeface="Calibri"/>
              </a:rPr>
              <a:t>$2,358,280</a:t>
            </a:r>
          </a:p>
        </p:txBody>
      </p:sp>
      <p:sp>
        <p:nvSpPr>
          <p:cNvPr id="118" name="TextBox 117"/>
          <p:cNvSpPr txBox="1"/>
          <p:nvPr/>
        </p:nvSpPr>
        <p:spPr>
          <a:xfrm>
            <a:off x="8577072" y="5655564"/>
            <a:ext cx="1463040" cy="164592"/>
          </a:xfrm>
          <a:prstGeom prst="rect">
            <a:avLst/>
          </a:prstGeom>
          <a:noFill/>
        </p:spPr>
        <p:txBody>
          <a:bodyPr wrap="square" lIns="0" rIns="0" tIns="18288" bIns="18288" anchor="t">
            <a:spAutoFit/>
          </a:bodyPr>
          <a:lstStyle/>
          <a:p>
            <a:pPr algn="r"/>
            <a:r>
              <a:rPr sz="900" b="0" i="0">
                <a:solidFill>
                  <a:srgbClr val="1E2A50"/>
                </a:solidFill>
                <a:latin typeface="Calibri"/>
              </a:rPr>
              <a:t>$41,013,565</a:t>
            </a:r>
          </a:p>
        </p:txBody>
      </p:sp>
      <p:sp>
        <p:nvSpPr>
          <p:cNvPr id="119" name="TextBox 118"/>
          <p:cNvSpPr txBox="1"/>
          <p:nvPr/>
        </p:nvSpPr>
        <p:spPr>
          <a:xfrm>
            <a:off x="10040112" y="5655564"/>
            <a:ext cx="1600200" cy="164592"/>
          </a:xfrm>
          <a:prstGeom prst="rect">
            <a:avLst/>
          </a:prstGeom>
          <a:noFill/>
        </p:spPr>
        <p:txBody>
          <a:bodyPr wrap="square" lIns="0" rIns="0" tIns="18288" bIns="18288" anchor="t">
            <a:spAutoFit/>
          </a:bodyPr>
          <a:lstStyle/>
          <a:p>
            <a:pPr algn="r"/>
            <a:r>
              <a:rPr sz="900" b="0" i="0">
                <a:solidFill>
                  <a:srgbClr val="1E2A50"/>
                </a:solidFill>
                <a:latin typeface="Calibri"/>
              </a:rPr>
              <a:t>+$9.26M  (+29.2%)</a:t>
            </a:r>
          </a:p>
        </p:txBody>
      </p:sp>
      <p:sp>
        <p:nvSpPr>
          <p:cNvPr id="120" name="TextBox 119"/>
          <p:cNvSpPr txBox="1"/>
          <p:nvPr/>
        </p:nvSpPr>
        <p:spPr>
          <a:xfrm>
            <a:off x="6291072" y="5856731"/>
            <a:ext cx="1097280" cy="164592"/>
          </a:xfrm>
          <a:prstGeom prst="rect">
            <a:avLst/>
          </a:prstGeom>
          <a:noFill/>
        </p:spPr>
        <p:txBody>
          <a:bodyPr wrap="square" lIns="0" rIns="0" tIns="18288" bIns="18288" anchor="t">
            <a:spAutoFit/>
          </a:bodyPr>
          <a:lstStyle/>
          <a:p>
            <a:pPr algn="l"/>
            <a:r>
              <a:rPr sz="900" b="0" i="0">
                <a:solidFill>
                  <a:srgbClr val="1E2A50"/>
                </a:solidFill>
                <a:latin typeface="Calibri"/>
              </a:rPr>
              <a:t>6.00%</a:t>
            </a:r>
          </a:p>
        </p:txBody>
      </p:sp>
      <p:sp>
        <p:nvSpPr>
          <p:cNvPr id="121" name="TextBox 120"/>
          <p:cNvSpPr txBox="1"/>
          <p:nvPr/>
        </p:nvSpPr>
        <p:spPr>
          <a:xfrm>
            <a:off x="7296912" y="5856731"/>
            <a:ext cx="1280160" cy="164592"/>
          </a:xfrm>
          <a:prstGeom prst="rect">
            <a:avLst/>
          </a:prstGeom>
          <a:noFill/>
        </p:spPr>
        <p:txBody>
          <a:bodyPr wrap="square" lIns="0" rIns="0" tIns="18288" bIns="18288" anchor="t">
            <a:spAutoFit/>
          </a:bodyPr>
          <a:lstStyle/>
          <a:p>
            <a:pPr algn="r"/>
            <a:r>
              <a:rPr sz="900" b="0" i="0">
                <a:solidFill>
                  <a:srgbClr val="1E2A50"/>
                </a:solidFill>
                <a:latin typeface="Calibri"/>
              </a:rPr>
              <a:t>$2,358,280</a:t>
            </a:r>
          </a:p>
        </p:txBody>
      </p:sp>
      <p:sp>
        <p:nvSpPr>
          <p:cNvPr id="122" name="TextBox 121"/>
          <p:cNvSpPr txBox="1"/>
          <p:nvPr/>
        </p:nvSpPr>
        <p:spPr>
          <a:xfrm>
            <a:off x="8577072" y="5856731"/>
            <a:ext cx="1463040" cy="164592"/>
          </a:xfrm>
          <a:prstGeom prst="rect">
            <a:avLst/>
          </a:prstGeom>
          <a:noFill/>
        </p:spPr>
        <p:txBody>
          <a:bodyPr wrap="square" lIns="0" rIns="0" tIns="18288" bIns="18288" anchor="t">
            <a:spAutoFit/>
          </a:bodyPr>
          <a:lstStyle/>
          <a:p>
            <a:pPr algn="r"/>
            <a:r>
              <a:rPr sz="900" b="0" i="0">
                <a:solidFill>
                  <a:srgbClr val="1E2A50"/>
                </a:solidFill>
                <a:latin typeface="Calibri"/>
              </a:rPr>
              <a:t>$39,304,667</a:t>
            </a:r>
          </a:p>
        </p:txBody>
      </p:sp>
      <p:sp>
        <p:nvSpPr>
          <p:cNvPr id="123" name="TextBox 122"/>
          <p:cNvSpPr txBox="1"/>
          <p:nvPr/>
        </p:nvSpPr>
        <p:spPr>
          <a:xfrm>
            <a:off x="10040112" y="5856731"/>
            <a:ext cx="1600200" cy="164592"/>
          </a:xfrm>
          <a:prstGeom prst="rect">
            <a:avLst/>
          </a:prstGeom>
          <a:noFill/>
        </p:spPr>
        <p:txBody>
          <a:bodyPr wrap="square" lIns="0" rIns="0" tIns="18288" bIns="18288" anchor="t">
            <a:spAutoFit/>
          </a:bodyPr>
          <a:lstStyle/>
          <a:p>
            <a:pPr algn="r"/>
            <a:r>
              <a:rPr sz="900" b="0" i="0">
                <a:solidFill>
                  <a:srgbClr val="1E2A50"/>
                </a:solidFill>
                <a:latin typeface="Calibri"/>
              </a:rPr>
              <a:t>+$7.55M  (+23.8%)</a:t>
            </a:r>
          </a:p>
        </p:txBody>
      </p:sp>
      <p:sp>
        <p:nvSpPr>
          <p:cNvPr id="124" name="TextBox 123"/>
          <p:cNvSpPr txBox="1"/>
          <p:nvPr/>
        </p:nvSpPr>
        <p:spPr>
          <a:xfrm>
            <a:off x="6199632" y="6071615"/>
            <a:ext cx="5440680" cy="182880"/>
          </a:xfrm>
          <a:prstGeom prst="rect">
            <a:avLst/>
          </a:prstGeom>
          <a:noFill/>
        </p:spPr>
        <p:txBody>
          <a:bodyPr wrap="square" lIns="0" rIns="0" tIns="18288" bIns="18288" anchor="t">
            <a:spAutoFit/>
          </a:bodyPr>
          <a:lstStyle/>
          <a:p>
            <a:pPr algn="l"/>
            <a:r>
              <a:rPr sz="750" b="0" i="1">
                <a:solidFill>
                  <a:srgbClr val="6E6A61"/>
                </a:solidFill>
                <a:latin typeface="Calibri"/>
              </a:rPr>
              <a:t>5.50% = base downside cap (KRG 2026 guidance · Curbline, Brixmor disclosed Houston comps).</a:t>
            </a:r>
          </a:p>
        </p:txBody>
      </p:sp>
      <p:sp>
        <p:nvSpPr>
          <p:cNvPr id="125" name="Rectangle 124"/>
          <p:cNvSpPr/>
          <p:nvPr/>
        </p:nvSpPr>
        <p:spPr>
          <a:xfrm>
            <a:off x="548640" y="5897880"/>
            <a:ext cx="11091672" cy="438912"/>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6" name="TextBox 125"/>
          <p:cNvSpPr txBox="1"/>
          <p:nvPr/>
        </p:nvSpPr>
        <p:spPr>
          <a:xfrm>
            <a:off x="685800" y="5961888"/>
            <a:ext cx="1371600" cy="320040"/>
          </a:xfrm>
          <a:prstGeom prst="rect">
            <a:avLst/>
          </a:prstGeom>
          <a:noFill/>
        </p:spPr>
        <p:txBody>
          <a:bodyPr wrap="square" lIns="0" rIns="0" tIns="18288" bIns="18288" anchor="ctr">
            <a:spAutoFit/>
          </a:bodyPr>
          <a:lstStyle/>
          <a:p>
            <a:pPr algn="l"/>
            <a:r>
              <a:rPr sz="1000" b="1" i="0">
                <a:solidFill>
                  <a:srgbClr val="C9A557"/>
                </a:solidFill>
                <a:latin typeface="Calibri"/>
              </a:rPr>
              <a:t>KEY TAKEAWAY</a:t>
            </a:r>
          </a:p>
        </p:txBody>
      </p:sp>
      <p:sp>
        <p:nvSpPr>
          <p:cNvPr id="127" name="Rectangle 126"/>
          <p:cNvSpPr/>
          <p:nvPr/>
        </p:nvSpPr>
        <p:spPr>
          <a:xfrm>
            <a:off x="2011680" y="5989320"/>
            <a:ext cx="7620" cy="256031"/>
          </a:xfrm>
          <a:prstGeom prst="rect">
            <a:avLst/>
          </a:prstGeom>
          <a:solidFill>
            <a:srgbClr val="C9A5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8" name="TextBox 127"/>
          <p:cNvSpPr txBox="1"/>
          <p:nvPr/>
        </p:nvSpPr>
        <p:spPr>
          <a:xfrm>
            <a:off x="2121408" y="5961888"/>
            <a:ext cx="9418320" cy="310896"/>
          </a:xfrm>
          <a:prstGeom prst="rect">
            <a:avLst/>
          </a:prstGeom>
          <a:noFill/>
        </p:spPr>
        <p:txBody>
          <a:bodyPr wrap="square" lIns="0" rIns="0" tIns="18288" bIns="18288" anchor="ctr">
            <a:spAutoFit/>
          </a:bodyPr>
          <a:lstStyle/>
          <a:p>
            <a:pPr algn="l"/>
            <a:r>
              <a:rPr sz="950" b="0" i="0">
                <a:solidFill>
                  <a:srgbClr val="FFFFFF"/>
                </a:solidFill>
                <a:latin typeface="Calibri"/>
              </a:rPr>
              <a:t>Mark-to-market is the natural rollover thesis — 49% of GLA rolls within the underwritten hold.  Capturing market rent lifts NOI by 25% and the going-in cap by 149 bps with zero capital — supporting $11M+ of value uplift at the 5.50% institutional exit cap.</a:t>
            </a:r>
          </a:p>
        </p:txBody>
      </p:sp>
      <p:sp>
        <p:nvSpPr>
          <p:cNvPr id="129" name="TextBox 128"/>
          <p:cNvSpPr txBox="1"/>
          <p:nvPr/>
        </p:nvSpPr>
        <p:spPr>
          <a:xfrm>
            <a:off x="548640" y="6510528"/>
            <a:ext cx="4572000" cy="274320"/>
          </a:xfrm>
          <a:prstGeom prst="rect">
            <a:avLst/>
          </a:prstGeom>
          <a:noFill/>
        </p:spPr>
        <p:txBody>
          <a:bodyPr wrap="square" lIns="0" rIns="0" tIns="18288" bIns="18288" anchor="t">
            <a:spAutoFit/>
          </a:bodyPr>
          <a:lstStyle/>
          <a:p>
            <a:pPr algn="l"/>
            <a:r>
              <a:rPr sz="750" b="1" i="0">
                <a:solidFill>
                  <a:srgbClr val="6E7A90"/>
                </a:solidFill>
                <a:latin typeface="Calibri"/>
              </a:rPr>
              <a:t>JAL-JCP REAL ESTATE PARTNERS</a:t>
            </a:r>
          </a:p>
        </p:txBody>
      </p:sp>
      <p:sp>
        <p:nvSpPr>
          <p:cNvPr id="130" name="TextBox 129"/>
          <p:cNvSpPr txBox="1"/>
          <p:nvPr/>
        </p:nvSpPr>
        <p:spPr>
          <a:xfrm>
            <a:off x="5029200" y="6510528"/>
            <a:ext cx="3657600" cy="274320"/>
          </a:xfrm>
          <a:prstGeom prst="rect">
            <a:avLst/>
          </a:prstGeom>
          <a:noFill/>
        </p:spPr>
        <p:txBody>
          <a:bodyPr wrap="square" lIns="0" rIns="0" tIns="18288" bIns="18288" anchor="t">
            <a:spAutoFit/>
          </a:bodyPr>
          <a:lstStyle/>
          <a:p>
            <a:pPr algn="l"/>
            <a:r>
              <a:rPr sz="750" b="0" i="0">
                <a:solidFill>
                  <a:srgbClr val="6E7A90"/>
                </a:solidFill>
                <a:latin typeface="Calibri"/>
              </a:rPr>
              <a:t>SHOPPES AT SAN FELIPE  |  MAY 2026</a:t>
            </a:r>
          </a:p>
        </p:txBody>
      </p:sp>
      <p:sp>
        <p:nvSpPr>
          <p:cNvPr id="131" name="TextBox 130"/>
          <p:cNvSpPr txBox="1"/>
          <p:nvPr/>
        </p:nvSpPr>
        <p:spPr>
          <a:xfrm>
            <a:off x="10725912" y="6510528"/>
            <a:ext cx="914400" cy="274320"/>
          </a:xfrm>
          <a:prstGeom prst="rect">
            <a:avLst/>
          </a:prstGeom>
          <a:noFill/>
        </p:spPr>
        <p:txBody>
          <a:bodyPr wrap="square" lIns="0" rIns="0" tIns="18288" bIns="18288" anchor="t">
            <a:spAutoFit/>
          </a:bodyPr>
          <a:lstStyle/>
          <a:p>
            <a:pPr algn="r"/>
            <a:r>
              <a:rPr sz="750" b="1" i="0">
                <a:solidFill>
                  <a:srgbClr val="6E7A90"/>
                </a:solidFill>
                <a:latin typeface="Calibri"/>
              </a:rPr>
              <a:t>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2" name="TextBox 1"/>
          <p:cNvSpPr txBox="1"/>
          <p:nvPr/>
        </p:nvSpPr>
        <p:spPr>
          <a:xfrm>
            <a:off x="548640" y="411480"/>
            <a:ext cx="640080" cy="411480"/>
          </a:xfrm>
          <a:prstGeom prst="rect">
            <a:avLst/>
          </a:prstGeom>
          <a:noFill/>
        </p:spPr>
        <p:txBody>
          <a:bodyPr wrap="square" lIns="0" rIns="0" tIns="0" bIns="0" anchor="t">
            <a:spAutoFit/>
          </a:bodyPr>
          <a:lstStyle/>
          <a:p>
            <a:pPr algn="l"/>
            <a:r>
              <a:rPr sz="1400" b="0" i="0">
                <a:solidFill>
                  <a:srgbClr val="3E5668"/>
                </a:solidFill>
                <a:latin typeface="Helvetica"/>
              </a:rPr>
              <a:t>01</a:t>
            </a:r>
          </a:p>
        </p:txBody>
      </p:sp>
      <p:cxnSp>
        <p:nvCxnSpPr>
          <p:cNvPr id="3" name="Connector 2"/>
          <p:cNvCxnSpPr/>
          <p:nvPr/>
        </p:nvCxnSpPr>
        <p:spPr>
          <a:xfrm>
            <a:off x="1097280" y="457200"/>
            <a:ext cx="0" cy="320040"/>
          </a:xfrm>
          <a:prstGeom prst="line">
            <a:avLst/>
          </a:prstGeom>
          <a:ln w="19050">
            <a:solidFill>
              <a:srgbClr val="D4D6DC"/>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88720" y="411480"/>
            <a:ext cx="7315200" cy="365760"/>
          </a:xfrm>
          <a:prstGeom prst="rect">
            <a:avLst/>
          </a:prstGeom>
          <a:noFill/>
        </p:spPr>
        <p:txBody>
          <a:bodyPr wrap="square" lIns="0" rIns="0" tIns="0" bIns="0" anchor="t">
            <a:spAutoFit/>
          </a:bodyPr>
          <a:lstStyle/>
          <a:p>
            <a:pPr algn="l"/>
            <a:r>
              <a:rPr sz="1000" b="1" i="0">
                <a:solidFill>
                  <a:srgbClr val="0B163C"/>
                </a:solidFill>
                <a:latin typeface="Helvetica"/>
              </a:rPr>
              <a:t>OVERVIEW</a:t>
            </a:r>
          </a:p>
        </p:txBody>
      </p:sp>
      <p:sp>
        <p:nvSpPr>
          <p:cNvPr id="5" name="TextBox 4"/>
          <p:cNvSpPr txBox="1"/>
          <p:nvPr/>
        </p:nvSpPr>
        <p:spPr>
          <a:xfrm>
            <a:off x="548640" y="868680"/>
            <a:ext cx="11091672" cy="502920"/>
          </a:xfrm>
          <a:prstGeom prst="rect">
            <a:avLst/>
          </a:prstGeom>
          <a:noFill/>
        </p:spPr>
        <p:txBody>
          <a:bodyPr wrap="square" lIns="0" rIns="0" tIns="0" bIns="0" anchor="t">
            <a:spAutoFit/>
          </a:bodyPr>
          <a:lstStyle/>
          <a:p>
            <a:pPr algn="l"/>
            <a:r>
              <a:rPr sz="2800" b="1" i="0">
                <a:solidFill>
                  <a:srgbClr val="0B163C"/>
                </a:solidFill>
                <a:latin typeface="Helvetica"/>
              </a:rPr>
              <a:t>Financial Overview</a:t>
            </a:r>
          </a:p>
        </p:txBody>
      </p:sp>
      <p:sp>
        <p:nvSpPr>
          <p:cNvPr id="6" name="Rectangle 5"/>
          <p:cNvSpPr/>
          <p:nvPr/>
        </p:nvSpPr>
        <p:spPr>
          <a:xfrm>
            <a:off x="548640" y="1417320"/>
            <a:ext cx="1371600" cy="32004"/>
          </a:xfrm>
          <a:prstGeom prst="rect">
            <a:avLst/>
          </a:prstGeom>
          <a:solidFill>
            <a:srgbClr val="C9A557"/>
          </a:solidFill>
          <a:ln>
            <a:solidFill>
              <a:srgbClr val="C9A55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1920240"/>
            <a:ext cx="3566160" cy="274320"/>
          </a:xfrm>
          <a:prstGeom prst="rect">
            <a:avLst/>
          </a:prstGeom>
          <a:noFill/>
        </p:spPr>
        <p:txBody>
          <a:bodyPr wrap="square" lIns="36576" rIns="36576" tIns="18288" bIns="18288">
            <a:spAutoFit/>
          </a:bodyPr>
          <a:lstStyle/>
          <a:p>
            <a:pPr algn="l"/>
            <a:r>
              <a:rPr sz="1000" b="1" i="0">
                <a:solidFill>
                  <a:srgbClr val="0B163C"/>
                </a:solidFill>
                <a:latin typeface="Joost Medium"/>
              </a:rPr>
              <a:t>ACQUISITION &amp; BASIS</a:t>
            </a:r>
          </a:p>
        </p:txBody>
      </p:sp>
      <p:sp>
        <p:nvSpPr>
          <p:cNvPr id="9" name="Rectangle 8"/>
          <p:cNvSpPr/>
          <p:nvPr/>
        </p:nvSpPr>
        <p:spPr>
          <a:xfrm>
            <a:off x="548640" y="2212848"/>
            <a:ext cx="3566160"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48640" y="233172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Purchase Price</a:t>
            </a:r>
          </a:p>
        </p:txBody>
      </p:sp>
      <p:sp>
        <p:nvSpPr>
          <p:cNvPr id="11" name="TextBox 10"/>
          <p:cNvSpPr txBox="1"/>
          <p:nvPr/>
        </p:nvSpPr>
        <p:spPr>
          <a:xfrm>
            <a:off x="2514600" y="233172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$31,750,000</a:t>
            </a:r>
          </a:p>
        </p:txBody>
      </p:sp>
      <p:sp>
        <p:nvSpPr>
          <p:cNvPr id="12" name="TextBox 11"/>
          <p:cNvSpPr txBox="1"/>
          <p:nvPr/>
        </p:nvSpPr>
        <p:spPr>
          <a:xfrm>
            <a:off x="548640" y="2624327"/>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Acq Fee + Closing (2.36%)</a:t>
            </a:r>
          </a:p>
        </p:txBody>
      </p:sp>
      <p:sp>
        <p:nvSpPr>
          <p:cNvPr id="13" name="TextBox 12"/>
          <p:cNvSpPr txBox="1"/>
          <p:nvPr/>
        </p:nvSpPr>
        <p:spPr>
          <a:xfrm>
            <a:off x="2514600" y="2624327"/>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$750,000</a:t>
            </a:r>
          </a:p>
        </p:txBody>
      </p:sp>
      <p:sp>
        <p:nvSpPr>
          <p:cNvPr id="14" name="TextBox 13"/>
          <p:cNvSpPr txBox="1"/>
          <p:nvPr/>
        </p:nvSpPr>
        <p:spPr>
          <a:xfrm>
            <a:off x="548640" y="2916936"/>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Total Basis</a:t>
            </a:r>
          </a:p>
        </p:txBody>
      </p:sp>
      <p:sp>
        <p:nvSpPr>
          <p:cNvPr id="15" name="TextBox 14"/>
          <p:cNvSpPr txBox="1"/>
          <p:nvPr/>
        </p:nvSpPr>
        <p:spPr>
          <a:xfrm>
            <a:off x="2514600" y="2916936"/>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$32,500,000</a:t>
            </a:r>
          </a:p>
        </p:txBody>
      </p:sp>
      <p:sp>
        <p:nvSpPr>
          <p:cNvPr id="16" name="TextBox 15"/>
          <p:cNvSpPr txBox="1"/>
          <p:nvPr/>
        </p:nvSpPr>
        <p:spPr>
          <a:xfrm>
            <a:off x="548640" y="3209544"/>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Land Area (SF)</a:t>
            </a:r>
          </a:p>
        </p:txBody>
      </p:sp>
      <p:sp>
        <p:nvSpPr>
          <p:cNvPr id="17" name="TextBox 16"/>
          <p:cNvSpPr txBox="1"/>
          <p:nvPr/>
        </p:nvSpPr>
        <p:spPr>
          <a:xfrm>
            <a:off x="2514600" y="3209544"/>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197,762</a:t>
            </a:r>
          </a:p>
        </p:txBody>
      </p:sp>
      <p:sp>
        <p:nvSpPr>
          <p:cNvPr id="18" name="TextBox 17"/>
          <p:cNvSpPr txBox="1"/>
          <p:nvPr/>
        </p:nvSpPr>
        <p:spPr>
          <a:xfrm>
            <a:off x="548640" y="3502152"/>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Building Area (SF)</a:t>
            </a:r>
          </a:p>
        </p:txBody>
      </p:sp>
      <p:sp>
        <p:nvSpPr>
          <p:cNvPr id="19" name="TextBox 18"/>
          <p:cNvSpPr txBox="1"/>
          <p:nvPr/>
        </p:nvSpPr>
        <p:spPr>
          <a:xfrm>
            <a:off x="2514600" y="3502152"/>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61,196</a:t>
            </a:r>
          </a:p>
        </p:txBody>
      </p:sp>
      <p:sp>
        <p:nvSpPr>
          <p:cNvPr id="20" name="TextBox 19"/>
          <p:cNvSpPr txBox="1"/>
          <p:nvPr/>
        </p:nvSpPr>
        <p:spPr>
          <a:xfrm>
            <a:off x="548640" y="379476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Going-in Basis (Land)</a:t>
            </a:r>
          </a:p>
        </p:txBody>
      </p:sp>
      <p:sp>
        <p:nvSpPr>
          <p:cNvPr id="21" name="TextBox 20"/>
          <p:cNvSpPr txBox="1"/>
          <p:nvPr/>
        </p:nvSpPr>
        <p:spPr>
          <a:xfrm>
            <a:off x="2514600" y="379476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$160.55 / SF</a:t>
            </a:r>
          </a:p>
        </p:txBody>
      </p:sp>
      <p:sp>
        <p:nvSpPr>
          <p:cNvPr id="22" name="TextBox 21"/>
          <p:cNvSpPr txBox="1"/>
          <p:nvPr/>
        </p:nvSpPr>
        <p:spPr>
          <a:xfrm>
            <a:off x="548640" y="4087368"/>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Going-in Basis (Bldg)</a:t>
            </a:r>
          </a:p>
        </p:txBody>
      </p:sp>
      <p:sp>
        <p:nvSpPr>
          <p:cNvPr id="23" name="TextBox 22"/>
          <p:cNvSpPr txBox="1"/>
          <p:nvPr/>
        </p:nvSpPr>
        <p:spPr>
          <a:xfrm>
            <a:off x="2514600" y="4087368"/>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$518.82 / SF</a:t>
            </a:r>
          </a:p>
        </p:txBody>
      </p:sp>
      <p:sp>
        <p:nvSpPr>
          <p:cNvPr id="24" name="TextBox 23"/>
          <p:cNvSpPr txBox="1"/>
          <p:nvPr/>
        </p:nvSpPr>
        <p:spPr>
          <a:xfrm>
            <a:off x="548640" y="4379976"/>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Going-in Cap Rate</a:t>
            </a:r>
          </a:p>
        </p:txBody>
      </p:sp>
      <p:sp>
        <p:nvSpPr>
          <p:cNvPr id="25" name="TextBox 24"/>
          <p:cNvSpPr txBox="1"/>
          <p:nvPr/>
        </p:nvSpPr>
        <p:spPr>
          <a:xfrm>
            <a:off x="2514600" y="4379976"/>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5.94%</a:t>
            </a:r>
          </a:p>
        </p:txBody>
      </p:sp>
      <p:sp>
        <p:nvSpPr>
          <p:cNvPr id="26" name="TextBox 25"/>
          <p:cNvSpPr txBox="1"/>
          <p:nvPr/>
        </p:nvSpPr>
        <p:spPr>
          <a:xfrm>
            <a:off x="4251960" y="1920240"/>
            <a:ext cx="3566160" cy="274320"/>
          </a:xfrm>
          <a:prstGeom prst="rect">
            <a:avLst/>
          </a:prstGeom>
          <a:noFill/>
        </p:spPr>
        <p:txBody>
          <a:bodyPr wrap="square" lIns="36576" rIns="36576" tIns="18288" bIns="18288">
            <a:spAutoFit/>
          </a:bodyPr>
          <a:lstStyle/>
          <a:p>
            <a:pPr algn="l"/>
            <a:r>
              <a:rPr sz="1000" b="1" i="0">
                <a:solidFill>
                  <a:srgbClr val="0B163C"/>
                </a:solidFill>
                <a:latin typeface="Joost Medium"/>
              </a:rPr>
              <a:t>FINANCING</a:t>
            </a:r>
          </a:p>
        </p:txBody>
      </p:sp>
      <p:sp>
        <p:nvSpPr>
          <p:cNvPr id="27" name="Rectangle 26"/>
          <p:cNvSpPr/>
          <p:nvPr/>
        </p:nvSpPr>
        <p:spPr>
          <a:xfrm>
            <a:off x="4251960" y="2212848"/>
            <a:ext cx="3566160"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8" name="TextBox 27"/>
          <p:cNvSpPr txBox="1"/>
          <p:nvPr/>
        </p:nvSpPr>
        <p:spPr>
          <a:xfrm>
            <a:off x="4251960" y="233172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Debt Financing Advisor</a:t>
            </a:r>
          </a:p>
        </p:txBody>
      </p:sp>
      <p:sp>
        <p:nvSpPr>
          <p:cNvPr id="29" name="TextBox 28"/>
          <p:cNvSpPr txBox="1"/>
          <p:nvPr/>
        </p:nvSpPr>
        <p:spPr>
          <a:xfrm>
            <a:off x="6217920" y="233172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Walker &amp; Dunlop</a:t>
            </a:r>
          </a:p>
        </p:txBody>
      </p:sp>
      <p:sp>
        <p:nvSpPr>
          <p:cNvPr id="30" name="TextBox 29"/>
          <p:cNvSpPr txBox="1"/>
          <p:nvPr/>
        </p:nvSpPr>
        <p:spPr>
          <a:xfrm>
            <a:off x="4251960" y="2624327"/>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Loan Amount</a:t>
            </a:r>
          </a:p>
        </p:txBody>
      </p:sp>
      <p:sp>
        <p:nvSpPr>
          <p:cNvPr id="31" name="TextBox 30"/>
          <p:cNvSpPr txBox="1"/>
          <p:nvPr/>
        </p:nvSpPr>
        <p:spPr>
          <a:xfrm>
            <a:off x="6217920" y="2624327"/>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$19,500,000</a:t>
            </a:r>
          </a:p>
        </p:txBody>
      </p:sp>
      <p:sp>
        <p:nvSpPr>
          <p:cNvPr id="32" name="TextBox 31"/>
          <p:cNvSpPr txBox="1"/>
          <p:nvPr/>
        </p:nvSpPr>
        <p:spPr>
          <a:xfrm>
            <a:off x="4251960" y="2916936"/>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LTV</a:t>
            </a:r>
          </a:p>
        </p:txBody>
      </p:sp>
      <p:sp>
        <p:nvSpPr>
          <p:cNvPr id="33" name="TextBox 32"/>
          <p:cNvSpPr txBox="1"/>
          <p:nvPr/>
        </p:nvSpPr>
        <p:spPr>
          <a:xfrm>
            <a:off x="6217920" y="2916936"/>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60.0%</a:t>
            </a:r>
          </a:p>
        </p:txBody>
      </p:sp>
      <p:sp>
        <p:nvSpPr>
          <p:cNvPr id="34" name="TextBox 33"/>
          <p:cNvSpPr txBox="1"/>
          <p:nvPr/>
        </p:nvSpPr>
        <p:spPr>
          <a:xfrm>
            <a:off x="4251960" y="3209544"/>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Interest Rate</a:t>
            </a:r>
          </a:p>
        </p:txBody>
      </p:sp>
      <p:sp>
        <p:nvSpPr>
          <p:cNvPr id="35" name="TextBox 34"/>
          <p:cNvSpPr txBox="1"/>
          <p:nvPr/>
        </p:nvSpPr>
        <p:spPr>
          <a:xfrm>
            <a:off x="6217920" y="3209544"/>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5.50%</a:t>
            </a:r>
          </a:p>
        </p:txBody>
      </p:sp>
      <p:sp>
        <p:nvSpPr>
          <p:cNvPr id="36" name="TextBox 35"/>
          <p:cNvSpPr txBox="1"/>
          <p:nvPr/>
        </p:nvSpPr>
        <p:spPr>
          <a:xfrm>
            <a:off x="4251960" y="3502152"/>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Term</a:t>
            </a:r>
          </a:p>
        </p:txBody>
      </p:sp>
      <p:sp>
        <p:nvSpPr>
          <p:cNvPr id="37" name="TextBox 36"/>
          <p:cNvSpPr txBox="1"/>
          <p:nvPr/>
        </p:nvSpPr>
        <p:spPr>
          <a:xfrm>
            <a:off x="6217920" y="3502152"/>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5 years</a:t>
            </a:r>
          </a:p>
        </p:txBody>
      </p:sp>
      <p:sp>
        <p:nvSpPr>
          <p:cNvPr id="38" name="TextBox 37"/>
          <p:cNvSpPr txBox="1"/>
          <p:nvPr/>
        </p:nvSpPr>
        <p:spPr>
          <a:xfrm>
            <a:off x="4251960" y="379476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IO Period</a:t>
            </a:r>
          </a:p>
        </p:txBody>
      </p:sp>
      <p:sp>
        <p:nvSpPr>
          <p:cNvPr id="39" name="TextBox 38"/>
          <p:cNvSpPr txBox="1"/>
          <p:nvPr/>
        </p:nvSpPr>
        <p:spPr>
          <a:xfrm>
            <a:off x="6217920" y="379476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2 years</a:t>
            </a:r>
          </a:p>
        </p:txBody>
      </p:sp>
      <p:sp>
        <p:nvSpPr>
          <p:cNvPr id="40" name="TextBox 39"/>
          <p:cNvSpPr txBox="1"/>
          <p:nvPr/>
        </p:nvSpPr>
        <p:spPr>
          <a:xfrm>
            <a:off x="4251960" y="4087368"/>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Amortization (after IO)</a:t>
            </a:r>
          </a:p>
        </p:txBody>
      </p:sp>
      <p:sp>
        <p:nvSpPr>
          <p:cNvPr id="41" name="TextBox 40"/>
          <p:cNvSpPr txBox="1"/>
          <p:nvPr/>
        </p:nvSpPr>
        <p:spPr>
          <a:xfrm>
            <a:off x="6217920" y="4087368"/>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30 years</a:t>
            </a:r>
          </a:p>
        </p:txBody>
      </p:sp>
      <p:sp>
        <p:nvSpPr>
          <p:cNvPr id="42" name="TextBox 41"/>
          <p:cNvSpPr txBox="1"/>
          <p:nvPr/>
        </p:nvSpPr>
        <p:spPr>
          <a:xfrm>
            <a:off x="4251960" y="4379976"/>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Equity Required</a:t>
            </a:r>
          </a:p>
        </p:txBody>
      </p:sp>
      <p:sp>
        <p:nvSpPr>
          <p:cNvPr id="43" name="TextBox 42"/>
          <p:cNvSpPr txBox="1"/>
          <p:nvPr/>
        </p:nvSpPr>
        <p:spPr>
          <a:xfrm>
            <a:off x="6217920" y="4379976"/>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$13,000,000</a:t>
            </a:r>
          </a:p>
        </p:txBody>
      </p:sp>
      <p:sp>
        <p:nvSpPr>
          <p:cNvPr id="44" name="TextBox 43"/>
          <p:cNvSpPr txBox="1"/>
          <p:nvPr/>
        </p:nvSpPr>
        <p:spPr>
          <a:xfrm>
            <a:off x="7955279" y="1920240"/>
            <a:ext cx="3566160" cy="274320"/>
          </a:xfrm>
          <a:prstGeom prst="rect">
            <a:avLst/>
          </a:prstGeom>
          <a:noFill/>
        </p:spPr>
        <p:txBody>
          <a:bodyPr wrap="square" lIns="36576" rIns="36576" tIns="18288" bIns="18288">
            <a:spAutoFit/>
          </a:bodyPr>
          <a:lstStyle/>
          <a:p>
            <a:pPr algn="l"/>
            <a:r>
              <a:rPr sz="1000" b="1" i="0">
                <a:solidFill>
                  <a:srgbClr val="0B163C"/>
                </a:solidFill>
                <a:latin typeface="Joost Medium"/>
              </a:rPr>
              <a:t>OPERATIONS</a:t>
            </a:r>
          </a:p>
        </p:txBody>
      </p:sp>
      <p:sp>
        <p:nvSpPr>
          <p:cNvPr id="45" name="Rectangle 44"/>
          <p:cNvSpPr/>
          <p:nvPr/>
        </p:nvSpPr>
        <p:spPr>
          <a:xfrm>
            <a:off x="7955279" y="2212848"/>
            <a:ext cx="3566160" cy="12700"/>
          </a:xfrm>
          <a:prstGeom prst="rect">
            <a:avLst/>
          </a:prstGeom>
          <a:solidFill>
            <a:srgbClr val="0B16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6" name="TextBox 45"/>
          <p:cNvSpPr txBox="1"/>
          <p:nvPr/>
        </p:nvSpPr>
        <p:spPr>
          <a:xfrm>
            <a:off x="7955279" y="233172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Year 1 NOI</a:t>
            </a:r>
          </a:p>
        </p:txBody>
      </p:sp>
      <p:sp>
        <p:nvSpPr>
          <p:cNvPr id="47" name="TextBox 46"/>
          <p:cNvSpPr txBox="1"/>
          <p:nvPr/>
        </p:nvSpPr>
        <p:spPr>
          <a:xfrm>
            <a:off x="9921240" y="233172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$1,887,280</a:t>
            </a:r>
          </a:p>
        </p:txBody>
      </p:sp>
      <p:sp>
        <p:nvSpPr>
          <p:cNvPr id="48" name="TextBox 47"/>
          <p:cNvSpPr txBox="1"/>
          <p:nvPr/>
        </p:nvSpPr>
        <p:spPr>
          <a:xfrm>
            <a:off x="7955279" y="2624327"/>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Year 5 NOI</a:t>
            </a:r>
          </a:p>
        </p:txBody>
      </p:sp>
      <p:sp>
        <p:nvSpPr>
          <p:cNvPr id="49" name="TextBox 48"/>
          <p:cNvSpPr txBox="1"/>
          <p:nvPr/>
        </p:nvSpPr>
        <p:spPr>
          <a:xfrm>
            <a:off x="9921240" y="2624327"/>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$2,084,487</a:t>
            </a:r>
          </a:p>
        </p:txBody>
      </p:sp>
      <p:sp>
        <p:nvSpPr>
          <p:cNvPr id="50" name="TextBox 49"/>
          <p:cNvSpPr txBox="1"/>
          <p:nvPr/>
        </p:nvSpPr>
        <p:spPr>
          <a:xfrm>
            <a:off x="7955279" y="2916936"/>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Year 10 NOI</a:t>
            </a:r>
          </a:p>
        </p:txBody>
      </p:sp>
      <p:sp>
        <p:nvSpPr>
          <p:cNvPr id="51" name="TextBox 50"/>
          <p:cNvSpPr txBox="1"/>
          <p:nvPr/>
        </p:nvSpPr>
        <p:spPr>
          <a:xfrm>
            <a:off x="9921240" y="2916936"/>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$2,286,285</a:t>
            </a:r>
          </a:p>
        </p:txBody>
      </p:sp>
      <p:sp>
        <p:nvSpPr>
          <p:cNvPr id="52" name="TextBox 51"/>
          <p:cNvSpPr txBox="1"/>
          <p:nvPr/>
        </p:nvSpPr>
        <p:spPr>
          <a:xfrm>
            <a:off x="7955279" y="3209544"/>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NOI CAGR (Y1–Y10)</a:t>
            </a:r>
          </a:p>
        </p:txBody>
      </p:sp>
      <p:sp>
        <p:nvSpPr>
          <p:cNvPr id="53" name="TextBox 52"/>
          <p:cNvSpPr txBox="1"/>
          <p:nvPr/>
        </p:nvSpPr>
        <p:spPr>
          <a:xfrm>
            <a:off x="9921240" y="3209544"/>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2.16%</a:t>
            </a:r>
          </a:p>
        </p:txBody>
      </p:sp>
      <p:sp>
        <p:nvSpPr>
          <p:cNvPr id="54" name="TextBox 53"/>
          <p:cNvSpPr txBox="1"/>
          <p:nvPr/>
        </p:nvSpPr>
        <p:spPr>
          <a:xfrm>
            <a:off x="7955279" y="3502152"/>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Occupancy (in-place)</a:t>
            </a:r>
          </a:p>
        </p:txBody>
      </p:sp>
      <p:sp>
        <p:nvSpPr>
          <p:cNvPr id="55" name="TextBox 54"/>
          <p:cNvSpPr txBox="1"/>
          <p:nvPr/>
        </p:nvSpPr>
        <p:spPr>
          <a:xfrm>
            <a:off x="9921240" y="3502152"/>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95.2%</a:t>
            </a:r>
          </a:p>
        </p:txBody>
      </p:sp>
      <p:sp>
        <p:nvSpPr>
          <p:cNvPr id="56" name="TextBox 55"/>
          <p:cNvSpPr txBox="1"/>
          <p:nvPr/>
        </p:nvSpPr>
        <p:spPr>
          <a:xfrm>
            <a:off x="7955279" y="3794760"/>
            <a:ext cx="1965960" cy="274320"/>
          </a:xfrm>
          <a:prstGeom prst="rect">
            <a:avLst/>
          </a:prstGeom>
          <a:noFill/>
        </p:spPr>
        <p:txBody>
          <a:bodyPr wrap="square" lIns="36576" rIns="36576" tIns="18288" bIns="18288">
            <a:spAutoFit/>
          </a:bodyPr>
          <a:lstStyle/>
          <a:p>
            <a:pPr algn="l"/>
            <a:r>
              <a:rPr sz="1000" b="0" i="0">
                <a:solidFill>
                  <a:srgbClr val="6E6A61"/>
                </a:solidFill>
                <a:latin typeface="Gotham Book"/>
              </a:rPr>
              <a:t>CapEx Reserve</a:t>
            </a:r>
          </a:p>
        </p:txBody>
      </p:sp>
      <p:sp>
        <p:nvSpPr>
          <p:cNvPr id="57" name="TextBox 56"/>
          <p:cNvSpPr txBox="1"/>
          <p:nvPr/>
        </p:nvSpPr>
        <p:spPr>
          <a:xfrm>
            <a:off x="9921240" y="3794760"/>
            <a:ext cx="1600200" cy="274320"/>
          </a:xfrm>
          <a:prstGeom prst="rect">
            <a:avLst/>
          </a:prstGeom>
          <a:noFill/>
        </p:spPr>
        <p:txBody>
          <a:bodyPr wrap="square" lIns="36576" rIns="36576" tIns="18288" bIns="18288">
            <a:spAutoFit/>
          </a:bodyPr>
          <a:lstStyle/>
          <a:p>
            <a:pPr algn="r"/>
            <a:r>
              <a:rPr sz="1000" b="1" i="0">
                <a:solidFill>
                  <a:srgbClr val="0B163C"/>
                </a:solidFill>
                <a:latin typeface="Joost Medium"/>
              </a:rPr>
              <a:t>$36K / yr</a:t>
            </a:r>
          </a:p>
        </p:txBody>
      </p:sp>
      <p:sp>
        <p:nvSpPr>
          <p:cNvPr id="64" name="TextBox 63"/>
          <p:cNvSpPr txBox="1"/>
          <p:nvPr/>
        </p:nvSpPr>
        <p:spPr>
          <a:xfrm>
            <a:off x="548640" y="6510528"/>
            <a:ext cx="4572000" cy="274320"/>
          </a:xfrm>
          <a:prstGeom prst="rect">
            <a:avLst/>
          </a:prstGeom>
          <a:noFill/>
        </p:spPr>
        <p:txBody>
          <a:bodyPr wrap="square" lIns="36576" rIns="36576" tIns="18288" bIns="18288">
            <a:spAutoFit/>
          </a:bodyPr>
          <a:lstStyle/>
          <a:p>
            <a:pPr algn="l"/>
            <a:r>
              <a:rPr sz="800" b="1" i="0">
                <a:solidFill>
                  <a:srgbClr val="0B163C"/>
                </a:solidFill>
                <a:latin typeface="Joost Medium"/>
              </a:rPr>
              <a:t>JAL-JCP REAL ESTATE PARTNERS</a:t>
            </a:r>
          </a:p>
        </p:txBody>
      </p:sp>
      <p:sp>
        <p:nvSpPr>
          <p:cNvPr id="65" name="TextBox 64"/>
          <p:cNvSpPr txBox="1"/>
          <p:nvPr/>
        </p:nvSpPr>
        <p:spPr>
          <a:xfrm>
            <a:off x="4572000" y="6510528"/>
            <a:ext cx="3657600" cy="274320"/>
          </a:xfrm>
          <a:prstGeom prst="rect">
            <a:avLst/>
          </a:prstGeom>
          <a:noFill/>
        </p:spPr>
        <p:txBody>
          <a:bodyPr wrap="square" lIns="36576" rIns="36576" tIns="18288" bIns="18288">
            <a:spAutoFit/>
          </a:bodyPr>
          <a:lstStyle/>
          <a:p>
            <a:pPr algn="ctr"/>
            <a:r>
              <a:rPr sz="800" b="0" i="0">
                <a:solidFill>
                  <a:srgbClr val="6E6A61"/>
                </a:solidFill>
                <a:latin typeface="Joost Medium"/>
              </a:rPr>
              <a:t>SHOPPES AT SAN FELIPE  |  MAY 2026</a:t>
            </a:r>
          </a:p>
        </p:txBody>
      </p:sp>
      <p:sp>
        <p:nvSpPr>
          <p:cNvPr id="66" name="TextBox 65"/>
          <p:cNvSpPr txBox="1"/>
          <p:nvPr/>
        </p:nvSpPr>
        <p:spPr>
          <a:xfrm>
            <a:off x="10725912" y="6510528"/>
            <a:ext cx="914400" cy="274320"/>
          </a:xfrm>
          <a:prstGeom prst="rect">
            <a:avLst/>
          </a:prstGeom>
          <a:noFill/>
        </p:spPr>
        <p:txBody>
          <a:bodyPr wrap="square" lIns="36576" rIns="36576" tIns="18288" bIns="18288">
            <a:spAutoFit/>
          </a:bodyPr>
          <a:lstStyle/>
          <a:p>
            <a:pPr algn="r"/>
            <a:r>
              <a:rPr sz="800" b="1" i="0">
                <a:solidFill>
                  <a:srgbClr val="0B163C"/>
                </a:solidFill>
                <a:latin typeface="Joost Medium"/>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02</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PROPERTY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Property Overview</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pic>
        <p:nvPicPr>
          <p:cNvPr id="7" name="Image 0" descr="/sessions/funny-laughing-keller/work/ssf_unpacked/ppt/media/image2.jpeg"/>
          <p:cNvPicPr>
            <a:picLocks noChangeAspect="1"/>
          </p:cNvPicPr>
          <p:nvPr/>
        </p:nvPicPr>
        <p:blipFill>
          <a:blip r:embed="rId1"/>
          <a:srcRect l="0" r="0" t="0" b="0"/>
          <a:stretch/>
        </p:blipFill>
        <p:spPr>
          <a:xfrm>
            <a:off x="548640" y="1783080"/>
            <a:ext cx="5410048" cy="1783080"/>
          </a:xfrm>
          <a:prstGeom prst="rect">
            <a:avLst/>
          </a:prstGeom>
        </p:spPr>
      </p:pic>
      <p:sp>
        <p:nvSpPr>
          <p:cNvPr id="8" name="Shape 5"/>
          <p:cNvSpPr/>
          <p:nvPr/>
        </p:nvSpPr>
        <p:spPr>
          <a:xfrm>
            <a:off x="548640" y="3639312"/>
            <a:ext cx="274320" cy="0"/>
          </a:xfrm>
          <a:prstGeom prst="line">
            <a:avLst/>
          </a:prstGeom>
          <a:noFill/>
          <a:ln w="12700">
            <a:solidFill>
              <a:srgbClr val="A0B4C3"/>
            </a:solidFill>
            <a:prstDash val="solid"/>
          </a:ln>
        </p:spPr>
        <p:txBody>
          <a:bodyPr/>
          <a:p/>
        </p:txBody>
      </p:sp>
      <p:sp>
        <p:nvSpPr>
          <p:cNvPr id="9" name="Text 6"/>
          <p:cNvSpPr/>
          <p:nvPr/>
        </p:nvSpPr>
        <p:spPr>
          <a:xfrm>
            <a:off x="548640" y="370332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Wild Fork Foods</a:t>
            </a:r>
            <a:endParaRPr lang="en-US" sz="1100" dirty="0"/>
          </a:p>
        </p:txBody>
      </p:sp>
      <p:pic>
        <p:nvPicPr>
          <p:cNvPr id="10" name="Image 1" descr="/sessions/funny-laughing-keller/work/ssf_unpacked/ppt/media/image3.jpeg"/>
          <p:cNvPicPr>
            <a:picLocks noChangeAspect="1"/>
          </p:cNvPicPr>
          <p:nvPr/>
        </p:nvPicPr>
        <p:blipFill>
          <a:blip r:embed="rId2"/>
          <a:srcRect l="0" r="0" t="0" b="0"/>
          <a:stretch/>
        </p:blipFill>
        <p:spPr>
          <a:xfrm>
            <a:off x="6233008" y="1783080"/>
            <a:ext cx="5410048" cy="1783080"/>
          </a:xfrm>
          <a:prstGeom prst="rect">
            <a:avLst/>
          </a:prstGeom>
        </p:spPr>
      </p:pic>
      <p:sp>
        <p:nvSpPr>
          <p:cNvPr id="11" name="Shape 7"/>
          <p:cNvSpPr/>
          <p:nvPr/>
        </p:nvSpPr>
        <p:spPr>
          <a:xfrm>
            <a:off x="6233008" y="3639312"/>
            <a:ext cx="274320" cy="0"/>
          </a:xfrm>
          <a:prstGeom prst="line">
            <a:avLst/>
          </a:prstGeom>
          <a:noFill/>
          <a:ln w="12700">
            <a:solidFill>
              <a:srgbClr val="A0B4C3"/>
            </a:solidFill>
            <a:prstDash val="solid"/>
          </a:ln>
        </p:spPr>
        <p:txBody>
          <a:bodyPr/>
          <a:p/>
        </p:txBody>
      </p:sp>
      <p:sp>
        <p:nvSpPr>
          <p:cNvPr id="12" name="Text 8"/>
          <p:cNvSpPr/>
          <p:nvPr/>
        </p:nvSpPr>
        <p:spPr>
          <a:xfrm>
            <a:off x="6233008" y="370332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CVS Pharmacy</a:t>
            </a:r>
            <a:endParaRPr lang="en-US" sz="1100" dirty="0"/>
          </a:p>
        </p:txBody>
      </p:sp>
      <p:pic>
        <p:nvPicPr>
          <p:cNvPr id="13" name="Image 2" descr="/sessions/funny-laughing-keller/work/ssf_unpacked/ppt/media/image4.jpeg"/>
          <p:cNvPicPr>
            <a:picLocks noChangeAspect="1"/>
          </p:cNvPicPr>
          <p:nvPr/>
        </p:nvPicPr>
        <p:blipFill>
          <a:blip r:embed="rId3"/>
          <a:srcRect l="0" r="0" t="0" b="0"/>
          <a:stretch/>
        </p:blipFill>
        <p:spPr>
          <a:xfrm>
            <a:off x="548640" y="4251960"/>
            <a:ext cx="5410048" cy="1783080"/>
          </a:xfrm>
          <a:prstGeom prst="rect">
            <a:avLst/>
          </a:prstGeom>
        </p:spPr>
      </p:pic>
      <p:sp>
        <p:nvSpPr>
          <p:cNvPr id="14" name="Shape 9"/>
          <p:cNvSpPr/>
          <p:nvPr/>
        </p:nvSpPr>
        <p:spPr>
          <a:xfrm>
            <a:off x="548640" y="6108192"/>
            <a:ext cx="274320" cy="0"/>
          </a:xfrm>
          <a:prstGeom prst="line">
            <a:avLst/>
          </a:prstGeom>
          <a:noFill/>
          <a:ln w="12700">
            <a:solidFill>
              <a:srgbClr val="A0B4C3"/>
            </a:solidFill>
            <a:prstDash val="solid"/>
          </a:ln>
        </p:spPr>
        <p:txBody>
          <a:bodyPr/>
          <a:p/>
        </p:txBody>
      </p:sp>
      <p:sp>
        <p:nvSpPr>
          <p:cNvPr id="15" name="Text 10"/>
          <p:cNvSpPr/>
          <p:nvPr/>
        </p:nvSpPr>
        <p:spPr>
          <a:xfrm>
            <a:off x="548640" y="617220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East Wing</a:t>
            </a:r>
            <a:endParaRPr lang="en-US" sz="1100" dirty="0"/>
          </a:p>
        </p:txBody>
      </p:sp>
      <p:pic>
        <p:nvPicPr>
          <p:cNvPr id="16" name="Image 3" descr="/sessions/funny-laughing-keller/work/ssf_unpacked/ppt/media/image5.jpeg"/>
          <p:cNvPicPr>
            <a:picLocks noChangeAspect="1"/>
          </p:cNvPicPr>
          <p:nvPr/>
        </p:nvPicPr>
        <p:blipFill>
          <a:blip r:embed="rId4"/>
          <a:srcRect l="0" r="0" t="0" b="0"/>
          <a:stretch/>
        </p:blipFill>
        <p:spPr>
          <a:xfrm>
            <a:off x="6233008" y="4251960"/>
            <a:ext cx="5410048" cy="1783080"/>
          </a:xfrm>
          <a:prstGeom prst="rect">
            <a:avLst/>
          </a:prstGeom>
        </p:spPr>
      </p:pic>
      <p:sp>
        <p:nvSpPr>
          <p:cNvPr id="17" name="Shape 11"/>
          <p:cNvSpPr/>
          <p:nvPr/>
        </p:nvSpPr>
        <p:spPr>
          <a:xfrm>
            <a:off x="6233008" y="6108192"/>
            <a:ext cx="274320" cy="0"/>
          </a:xfrm>
          <a:prstGeom prst="line">
            <a:avLst/>
          </a:prstGeom>
          <a:noFill/>
          <a:ln w="12700">
            <a:solidFill>
              <a:srgbClr val="A0B4C3"/>
            </a:solidFill>
            <a:prstDash val="solid"/>
          </a:ln>
        </p:spPr>
        <p:txBody>
          <a:bodyPr/>
          <a:p/>
        </p:txBody>
      </p:sp>
      <p:sp>
        <p:nvSpPr>
          <p:cNvPr id="18" name="Text 12"/>
          <p:cNvSpPr/>
          <p:nvPr/>
        </p:nvSpPr>
        <p:spPr>
          <a:xfrm>
            <a:off x="6233008" y="6172200"/>
            <a:ext cx="5410048" cy="274320"/>
          </a:xfrm>
          <a:prstGeom prst="rect">
            <a:avLst/>
          </a:prstGeom>
          <a:noFill/>
          <a:ln/>
        </p:spPr>
        <p:txBody>
          <a:bodyPr wrap="square" lIns="0" tIns="0" rIns="0" bIns="0" rtlCol="0" anchor="t"/>
          <a:lstStyle/>
          <a:p>
            <a:pPr indent="0" marL="0">
              <a:buNone/>
            </a:pPr>
            <a:r>
              <a:rPr lang="en-US" sz="1100" b="1" spc="300" kern="0" dirty="0">
                <a:solidFill>
                  <a:srgbClr val="0B163C"/>
                </a:solidFill>
                <a:latin typeface="Joost Medium" pitchFamily="34" charset="0"/>
                <a:ea typeface="Joost Medium" pitchFamily="34" charset="-122"/>
                <a:cs typeface="Joost Medium" pitchFamily="34" charset="-120"/>
              </a:rPr>
              <a:t>North Wing</a:t>
            </a:r>
            <a:endParaRPr lang="en-US" sz="1100" dirty="0"/>
          </a:p>
        </p:txBody>
      </p:sp>
      <p:sp>
        <p:nvSpPr>
          <p:cNvPr id="19" name="Shape 13"/>
          <p:cNvSpPr/>
          <p:nvPr/>
        </p:nvSpPr>
        <p:spPr>
          <a:xfrm>
            <a:off x="548640" y="6446520"/>
            <a:ext cx="11094415" cy="0"/>
          </a:xfrm>
          <a:prstGeom prst="line">
            <a:avLst/>
          </a:prstGeom>
          <a:noFill/>
          <a:ln w="6350">
            <a:solidFill>
              <a:srgbClr val="D4D6DC"/>
            </a:solidFill>
            <a:prstDash val="solid"/>
          </a:ln>
        </p:spPr>
        <p:txBody>
          <a:bodyPr/>
          <a:p/>
        </p:txBody>
      </p:sp>
      <p:sp>
        <p:nvSpPr>
          <p:cNvPr id="20" name="Text 14"/>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21" name="Text 15"/>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22" name="Text 16"/>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2</a:t>
            </a:r>
            <a:endParaRPr lang="en-US" sz="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02</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PROPERTY</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Site Plan</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61,196 SF retail center on 4.54 acres at the NEC of San Felipe &amp; S. Voss.</a:t>
            </a:r>
            <a:endParaRPr lang="en-US" sz="1300" dirty="0"/>
          </a:p>
        </p:txBody>
      </p:sp>
      <p:pic>
        <p:nvPicPr>
          <p:cNvPr id="8" name="Image 0" descr="/sessions/funny-laughing-keller/work/ssf_unpacked/ppt/media/image6.png"/>
          <p:cNvPicPr>
            <a:picLocks noChangeAspect="1"/>
          </p:cNvPicPr>
          <p:nvPr/>
        </p:nvPicPr>
        <p:blipFill>
          <a:blip r:embed="rId1"/>
          <a:srcRect l="0" r="0" t="0" b="0"/>
          <a:stretch/>
        </p:blipFill>
        <p:spPr>
          <a:xfrm>
            <a:off x="548640" y="2148840"/>
            <a:ext cx="11094415" cy="4023360"/>
          </a:xfrm>
          <a:prstGeom prst="rect">
            <a:avLst/>
          </a:prstGeom>
        </p:spPr>
      </p:pic>
      <p:sp>
        <p:nvSpPr>
          <p:cNvPr id="9" name="Shape 6"/>
          <p:cNvSpPr/>
          <p:nvPr/>
        </p:nvSpPr>
        <p:spPr>
          <a:xfrm>
            <a:off x="548640" y="6446520"/>
            <a:ext cx="11094415" cy="0"/>
          </a:xfrm>
          <a:prstGeom prst="line">
            <a:avLst/>
          </a:prstGeom>
          <a:noFill/>
          <a:ln w="6350">
            <a:solidFill>
              <a:srgbClr val="D4D6DC"/>
            </a:solidFill>
            <a:prstDash val="solid"/>
          </a:ln>
        </p:spPr>
        <p:txBody>
          <a:bodyPr/>
          <a:p/>
        </p:txBody>
      </p:sp>
      <p:sp>
        <p:nvSpPr>
          <p:cNvPr id="10"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1"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12"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3</a:t>
            </a:r>
            <a:endParaRPr lang="en-US" sz="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02</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PROPERTY</a:t>
            </a:r>
            <a:endParaRPr lang="en-US" sz="1000" dirty="0"/>
          </a:p>
        </p:txBody>
      </p:sp>
      <p:sp>
        <p:nvSpPr>
          <p:cNvPr id="5" name="Text 3"/>
          <p:cNvSpPr/>
          <p:nvPr/>
        </p:nvSpPr>
        <p:spPr>
          <a:xfrm>
            <a:off x="548640" y="777240"/>
            <a:ext cx="4114800" cy="59436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Rent Roll</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4754880" y="960120"/>
            <a:ext cx="6858000" cy="274320"/>
          </a:xfrm>
          <a:prstGeom prst="rect">
            <a:avLst/>
          </a:prstGeom>
          <a:noFill/>
          <a:ln/>
        </p:spPr>
        <p:txBody>
          <a:bodyPr wrap="square" lIns="0" tIns="0" rIns="0" bIns="0" rtlCol="0" anchor="t"/>
          <a:lstStyle/>
          <a:p>
            <a:r>
              <a:rPr sz="1100">
                <a:solidFill>
                  <a:srgbClr val="6E7A90"/>
                </a:solidFill>
                <a:latin typeface="Gotham Book"/>
              </a:rPr>
              <a:t>21 tenants  /  95.2% occupied  /  WALT 5.77 yrs  /  $1.98M Yr 1 in-place rent</a:t>
            </a:r>
          </a:p>
        </p:txBody>
      </p:sp>
      <p:sp>
        <p:nvSpPr>
          <p:cNvPr id="9" name="Shape 6"/>
          <p:cNvSpPr/>
          <p:nvPr/>
        </p:nvSpPr>
        <p:spPr>
          <a:xfrm>
            <a:off x="548640" y="6446520"/>
            <a:ext cx="11094415" cy="0"/>
          </a:xfrm>
          <a:prstGeom prst="line">
            <a:avLst/>
          </a:prstGeom>
          <a:noFill/>
          <a:ln w="6350">
            <a:solidFill>
              <a:srgbClr val="D4D6DC"/>
            </a:solidFill>
            <a:prstDash val="solid"/>
          </a:ln>
        </p:spPr>
        <p:txBody>
          <a:bodyPr/>
          <a:p/>
        </p:txBody>
      </p:sp>
      <p:sp>
        <p:nvSpPr>
          <p:cNvPr id="10" name="Text 7"/>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1" name="Text 8"/>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12" name="Text 9"/>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4</a:t>
            </a:r>
            <a:endParaRPr lang="en-US" sz="750" dirty="0"/>
          </a:p>
        </p:txBody>
      </p:sp>
      <p:graphicFrame>
        <p:nvGraphicFramePr>
          <p:cNvPr id="13" name="Table 12"/>
          <p:cNvGraphicFramePr>
            <a:graphicFrameLocks noGrp="1"/>
          </p:cNvGraphicFramePr>
          <p:nvPr/>
        </p:nvGraphicFramePr>
        <p:xfrm>
          <a:off x="548640" y="1508760"/>
          <a:ext cx="11091672" cy="4096512"/>
        </p:xfrm>
        <a:graphic>
          <a:graphicData uri="http://schemas.openxmlformats.org/drawingml/2006/table">
            <a:tbl>
              <a:tblPr firstRow="1" bandRow="1">
                <a:tableStyleId>{5C22544A-7EE6-4342-B048-85BDC9FD1C3A}</a:tableStyleId>
              </a:tblPr>
              <a:tblGrid>
                <a:gridCol w="502920"/>
                <a:gridCol w="2103120"/>
                <a:gridCol w="777240"/>
                <a:gridCol w="594360"/>
                <a:gridCol w="868680"/>
                <a:gridCol w="640080"/>
                <a:gridCol w="960120"/>
                <a:gridCol w="4645152"/>
              </a:tblGrid>
              <a:tr h="237744">
                <a:tc>
                  <a:txBody>
                    <a:bodyPr wrap="square"/>
                    <a:lstStyle/>
                    <a:p>
                      <a:pPr algn="l"/>
                      <a:r>
                        <a:rPr sz="800" b="1">
                          <a:solidFill>
                            <a:srgbClr val="F4F2ED"/>
                          </a:solidFill>
                          <a:latin typeface="Joost Medium"/>
                        </a:rPr>
                        <a:t>SUITE</a:t>
                      </a:r>
                    </a:p>
                  </a:txBody>
                  <a:tcPr marL="54864" marR="54864" marT="9144" marB="9144" anchor="ctr">
                    <a:solidFill>
                      <a:srgbClr val="0B163C"/>
                    </a:solidFill>
                  </a:tcPr>
                </a:tc>
                <a:tc>
                  <a:txBody>
                    <a:bodyPr wrap="square"/>
                    <a:lstStyle/>
                    <a:p>
                      <a:pPr algn="l"/>
                      <a:r>
                        <a:rPr sz="800" b="1">
                          <a:solidFill>
                            <a:srgbClr val="F4F2ED"/>
                          </a:solidFill>
                          <a:latin typeface="Joost Medium"/>
                        </a:rPr>
                        <a:t>TENANT</a:t>
                      </a:r>
                    </a:p>
                  </a:txBody>
                  <a:tcPr marL="54864" marR="54864" marT="9144" marB="9144" anchor="ctr">
                    <a:solidFill>
                      <a:srgbClr val="0B163C"/>
                    </a:solidFill>
                  </a:tcPr>
                </a:tc>
                <a:tc>
                  <a:txBody>
                    <a:bodyPr wrap="square"/>
                    <a:lstStyle/>
                    <a:p>
                      <a:pPr algn="r"/>
                      <a:r>
                        <a:rPr sz="800" b="1">
                          <a:solidFill>
                            <a:srgbClr val="F4F2ED"/>
                          </a:solidFill>
                          <a:latin typeface="Joost Medium"/>
                        </a:rPr>
                        <a:t>SF</a:t>
                      </a:r>
                    </a:p>
                  </a:txBody>
                  <a:tcPr marL="54864" marR="54864" marT="9144" marB="9144" anchor="ctr">
                    <a:solidFill>
                      <a:srgbClr val="0B163C"/>
                    </a:solidFill>
                  </a:tcPr>
                </a:tc>
                <a:tc>
                  <a:txBody>
                    <a:bodyPr wrap="square"/>
                    <a:lstStyle/>
                    <a:p>
                      <a:pPr algn="r"/>
                      <a:r>
                        <a:rPr sz="800" b="1">
                          <a:solidFill>
                            <a:srgbClr val="F4F2ED"/>
                          </a:solidFill>
                          <a:latin typeface="Joost Medium"/>
                        </a:rPr>
                        <a:t>% GLA</a:t>
                      </a:r>
                    </a:p>
                  </a:txBody>
                  <a:tcPr marL="54864" marR="54864" marT="9144" marB="9144" anchor="ctr">
                    <a:solidFill>
                      <a:srgbClr val="0B163C"/>
                    </a:solidFill>
                  </a:tcPr>
                </a:tc>
                <a:tc>
                  <a:txBody>
                    <a:bodyPr wrap="square"/>
                    <a:lstStyle/>
                    <a:p>
                      <a:pPr algn="l"/>
                      <a:r>
                        <a:rPr sz="800" b="1">
                          <a:solidFill>
                            <a:srgbClr val="F4F2ED"/>
                          </a:solidFill>
                          <a:latin typeface="Joost Medium"/>
                        </a:rPr>
                        <a:t>LEASE END</a:t>
                      </a:r>
                    </a:p>
                  </a:txBody>
                  <a:tcPr marL="54864" marR="54864" marT="9144" marB="9144" anchor="ctr">
                    <a:solidFill>
                      <a:srgbClr val="0B163C"/>
                    </a:solidFill>
                  </a:tcPr>
                </a:tc>
                <a:tc>
                  <a:txBody>
                    <a:bodyPr wrap="square"/>
                    <a:lstStyle/>
                    <a:p>
                      <a:pPr algn="r"/>
                      <a:r>
                        <a:rPr sz="800" b="1">
                          <a:solidFill>
                            <a:srgbClr val="F4F2ED"/>
                          </a:solidFill>
                          <a:latin typeface="Joost Medium"/>
                        </a:rPr>
                        <a:t>PSF</a:t>
                      </a:r>
                    </a:p>
                  </a:txBody>
                  <a:tcPr marL="54864" marR="54864" marT="9144" marB="9144" anchor="ctr">
                    <a:solidFill>
                      <a:srgbClr val="0B163C"/>
                    </a:solidFill>
                  </a:tcPr>
                </a:tc>
                <a:tc>
                  <a:txBody>
                    <a:bodyPr wrap="square"/>
                    <a:lstStyle/>
                    <a:p>
                      <a:pPr algn="r"/>
                      <a:r>
                        <a:rPr sz="800" b="1">
                          <a:solidFill>
                            <a:srgbClr val="F4F2ED"/>
                          </a:solidFill>
                          <a:latin typeface="Joost Medium"/>
                        </a:rPr>
                        <a:t>ANNUAL RENT</a:t>
                      </a:r>
                    </a:p>
                  </a:txBody>
                  <a:tcPr marL="54864" marR="54864" marT="9144" marB="9144" anchor="ctr">
                    <a:solidFill>
                      <a:srgbClr val="0B163C"/>
                    </a:solidFill>
                  </a:tcPr>
                </a:tc>
                <a:tc>
                  <a:txBody>
                    <a:bodyPr wrap="square"/>
                    <a:lstStyle/>
                    <a:p>
                      <a:pPr algn="l"/>
                      <a:r>
                        <a:rPr sz="800" b="1">
                          <a:solidFill>
                            <a:srgbClr val="F4F2ED"/>
                          </a:solidFill>
                          <a:latin typeface="Joost Medium"/>
                        </a:rPr>
                        <a:t>NOTES / OPTIONS</a:t>
                      </a:r>
                    </a:p>
                  </a:txBody>
                  <a:tcPr marL="54864" marR="54864" marT="9144" marB="9144" anchor="ctr">
                    <a:solidFill>
                      <a:srgbClr val="0B163C"/>
                    </a:solidFill>
                  </a:tcPr>
                </a:tc>
              </a:tr>
              <a:tr h="164592">
                <a:tc>
                  <a:txBody>
                    <a:bodyPr wrap="square"/>
                    <a:lstStyle/>
                    <a:p>
                      <a:pPr algn="l"/>
                      <a:r>
                        <a:rPr sz="800" b="0">
                          <a:solidFill>
                            <a:srgbClr val="6E7A90"/>
                          </a:solidFill>
                          <a:latin typeface="Gotham Book"/>
                        </a:rPr>
                        <a:t>100</a:t>
                      </a:r>
                    </a:p>
                  </a:txBody>
                  <a:tcPr marL="54864" marR="54864" marT="9144" marB="9144" anchor="ctr">
                    <a:solidFill>
                      <a:srgbClr val="F4F2ED"/>
                    </a:solidFill>
                  </a:tcPr>
                </a:tc>
                <a:tc>
                  <a:txBody>
                    <a:bodyPr wrap="square"/>
                    <a:lstStyle/>
                    <a:p>
                      <a:pPr algn="l"/>
                      <a:r>
                        <a:rPr sz="850" b="1">
                          <a:solidFill>
                            <a:srgbClr val="0B163C"/>
                          </a:solidFill>
                          <a:latin typeface="Gotham Book"/>
                        </a:rPr>
                        <a:t>Distinct Dental</a:t>
                      </a:r>
                    </a:p>
                  </a:txBody>
                  <a:tcPr marL="54864" marR="54864" marT="9144" marB="9144" anchor="ctr">
                    <a:solidFill>
                      <a:srgbClr val="F4F2ED"/>
                    </a:solidFill>
                  </a:tcPr>
                </a:tc>
                <a:tc>
                  <a:txBody>
                    <a:bodyPr wrap="square"/>
                    <a:lstStyle/>
                    <a:p>
                      <a:pPr algn="r"/>
                      <a:r>
                        <a:rPr sz="850" b="0">
                          <a:solidFill>
                            <a:srgbClr val="0B163C"/>
                          </a:solidFill>
                          <a:latin typeface="Gotham Book"/>
                        </a:rPr>
                        <a:t>2,500</a:t>
                      </a:r>
                    </a:p>
                  </a:txBody>
                  <a:tcPr marL="54864" marR="54864" marT="9144" marB="9144" anchor="ctr">
                    <a:solidFill>
                      <a:srgbClr val="F4F2ED"/>
                    </a:solidFill>
                  </a:tcPr>
                </a:tc>
                <a:tc>
                  <a:txBody>
                    <a:bodyPr wrap="square"/>
                    <a:lstStyle/>
                    <a:p>
                      <a:pPr algn="r"/>
                      <a:r>
                        <a:rPr sz="800" b="0">
                          <a:solidFill>
                            <a:srgbClr val="6E7A90"/>
                          </a:solidFill>
                          <a:latin typeface="Gotham Book"/>
                        </a:rPr>
                        <a:t>5.2%</a:t>
                      </a:r>
                    </a:p>
                  </a:txBody>
                  <a:tcPr marL="54864" marR="54864" marT="9144" marB="9144" anchor="ctr">
                    <a:solidFill>
                      <a:srgbClr val="F4F2ED"/>
                    </a:solidFill>
                  </a:tcPr>
                </a:tc>
                <a:tc>
                  <a:txBody>
                    <a:bodyPr wrap="square"/>
                    <a:lstStyle/>
                    <a:p>
                      <a:pPr algn="l"/>
                      <a:r>
                        <a:rPr sz="800" b="0">
                          <a:solidFill>
                            <a:srgbClr val="6E7A90"/>
                          </a:solidFill>
                          <a:latin typeface="Gotham Book"/>
                        </a:rPr>
                        <a:t>7/31/33</a:t>
                      </a:r>
                    </a:p>
                  </a:txBody>
                  <a:tcPr marL="54864" marR="54864" marT="9144" marB="9144" anchor="ctr">
                    <a:solidFill>
                      <a:srgbClr val="F4F2ED"/>
                    </a:solidFill>
                  </a:tcPr>
                </a:tc>
                <a:tc>
                  <a:txBody>
                    <a:bodyPr wrap="square"/>
                    <a:lstStyle/>
                    <a:p>
                      <a:pPr algn="r"/>
                      <a:r>
                        <a:rPr sz="800" b="0">
                          <a:solidFill>
                            <a:srgbClr val="6E7A90"/>
                          </a:solidFill>
                          <a:latin typeface="Gotham Book"/>
                        </a:rPr>
                        <a:t>$32.50</a:t>
                      </a:r>
                    </a:p>
                  </a:txBody>
                  <a:tcPr marL="54864" marR="54864" marT="9144" marB="9144" anchor="ctr">
                    <a:solidFill>
                      <a:srgbClr val="F4F2ED"/>
                    </a:solidFill>
                  </a:tcPr>
                </a:tc>
                <a:tc>
                  <a:txBody>
                    <a:bodyPr wrap="square"/>
                    <a:lstStyle/>
                    <a:p>
                      <a:pPr algn="r"/>
                      <a:r>
                        <a:rPr sz="850" b="1">
                          <a:solidFill>
                            <a:srgbClr val="0B163C"/>
                          </a:solidFill>
                          <a:latin typeface="Joost Medium"/>
                        </a:rPr>
                        <a:t>$81,250</a:t>
                      </a:r>
                    </a:p>
                  </a:txBody>
                  <a:tcPr marL="54864" marR="54864" marT="9144" marB="9144" anchor="ctr">
                    <a:solidFill>
                      <a:srgbClr val="F4F2ED"/>
                    </a:solidFill>
                  </a:tcPr>
                </a:tc>
                <a:tc>
                  <a:txBody>
                    <a:bodyPr wrap="square"/>
                    <a:lstStyle/>
                    <a:p>
                      <a:pPr algn="l"/>
                      <a:r>
                        <a:rPr sz="750" b="0">
                          <a:solidFill>
                            <a:srgbClr val="6E7A90"/>
                          </a:solidFill>
                          <a:latin typeface="Gotham Book"/>
                        </a:rPr>
                        <a:t>Steps to $35 PSF by 2031</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110</a:t>
                      </a:r>
                    </a:p>
                  </a:txBody>
                  <a:tcPr marL="54864" marR="54864" marT="9144" marB="9144" anchor="ctr">
                    <a:solidFill>
                      <a:srgbClr val="EAE6DC"/>
                    </a:solidFill>
                  </a:tcPr>
                </a:tc>
                <a:tc>
                  <a:txBody>
                    <a:bodyPr wrap="square"/>
                    <a:lstStyle/>
                    <a:p>
                      <a:pPr algn="l"/>
                      <a:r>
                        <a:rPr sz="850" b="1">
                          <a:solidFill>
                            <a:srgbClr val="0B163C"/>
                          </a:solidFill>
                          <a:latin typeface="Gotham Book"/>
                        </a:rPr>
                        <a:t>The UPS Store</a:t>
                      </a:r>
                    </a:p>
                  </a:txBody>
                  <a:tcPr marL="54864" marR="54864" marT="9144" marB="9144" anchor="ctr">
                    <a:solidFill>
                      <a:srgbClr val="EAE6DC"/>
                    </a:solidFill>
                  </a:tcPr>
                </a:tc>
                <a:tc>
                  <a:txBody>
                    <a:bodyPr wrap="square"/>
                    <a:lstStyle/>
                    <a:p>
                      <a:pPr algn="r"/>
                      <a:r>
                        <a:rPr sz="850" b="0">
                          <a:solidFill>
                            <a:srgbClr val="0B163C"/>
                          </a:solidFill>
                          <a:latin typeface="Gotham Book"/>
                        </a:rPr>
                        <a:t>1,235</a:t>
                      </a:r>
                    </a:p>
                  </a:txBody>
                  <a:tcPr marL="54864" marR="54864" marT="9144" marB="9144" anchor="ctr">
                    <a:solidFill>
                      <a:srgbClr val="EAE6DC"/>
                    </a:solidFill>
                  </a:tcPr>
                </a:tc>
                <a:tc>
                  <a:txBody>
                    <a:bodyPr wrap="square"/>
                    <a:lstStyle/>
                    <a:p>
                      <a:pPr algn="r"/>
                      <a:r>
                        <a:rPr sz="800" b="0">
                          <a:solidFill>
                            <a:srgbClr val="6E7A90"/>
                          </a:solidFill>
                          <a:latin typeface="Gotham Book"/>
                        </a:rPr>
                        <a:t>2.6%</a:t>
                      </a:r>
                    </a:p>
                  </a:txBody>
                  <a:tcPr marL="54864" marR="54864" marT="9144" marB="9144" anchor="ctr">
                    <a:solidFill>
                      <a:srgbClr val="EAE6DC"/>
                    </a:solidFill>
                  </a:tcPr>
                </a:tc>
                <a:tc>
                  <a:txBody>
                    <a:bodyPr wrap="square"/>
                    <a:lstStyle/>
                    <a:p>
                      <a:pPr algn="l"/>
                      <a:r>
                        <a:rPr sz="800" b="0">
                          <a:solidFill>
                            <a:srgbClr val="6E7A90"/>
                          </a:solidFill>
                          <a:latin typeface="Gotham Book"/>
                        </a:rPr>
                        <a:t>11/30/31</a:t>
                      </a:r>
                    </a:p>
                  </a:txBody>
                  <a:tcPr marL="54864" marR="54864" marT="9144" marB="9144" anchor="ctr">
                    <a:solidFill>
                      <a:srgbClr val="EAE6DC"/>
                    </a:solidFill>
                  </a:tcPr>
                </a:tc>
                <a:tc>
                  <a:txBody>
                    <a:bodyPr wrap="square"/>
                    <a:lstStyle/>
                    <a:p>
                      <a:pPr algn="r"/>
                      <a:r>
                        <a:rPr sz="800" b="0">
                          <a:solidFill>
                            <a:srgbClr val="6E7A90"/>
                          </a:solidFill>
                          <a:latin typeface="Gotham Book"/>
                        </a:rPr>
                        <a:t>$38.00</a:t>
                      </a:r>
                    </a:p>
                  </a:txBody>
                  <a:tcPr marL="54864" marR="54864" marT="9144" marB="9144" anchor="ctr">
                    <a:solidFill>
                      <a:srgbClr val="EAE6DC"/>
                    </a:solidFill>
                  </a:tcPr>
                </a:tc>
                <a:tc>
                  <a:txBody>
                    <a:bodyPr wrap="square"/>
                    <a:lstStyle/>
                    <a:p>
                      <a:pPr algn="r"/>
                      <a:r>
                        <a:rPr sz="850" b="1">
                          <a:solidFill>
                            <a:srgbClr val="0B163C"/>
                          </a:solidFill>
                          <a:latin typeface="Joost Medium"/>
                        </a:rPr>
                        <a:t>$46,930</a:t>
                      </a:r>
                    </a:p>
                  </a:txBody>
                  <a:tcPr marL="54864" marR="54864" marT="9144" marB="9144" anchor="ctr">
                    <a:solidFill>
                      <a:srgbClr val="EAE6DC"/>
                    </a:solidFill>
                  </a:tcPr>
                </a:tc>
                <a:tc>
                  <a:txBody>
                    <a:bodyPr wrap="square"/>
                    <a:lstStyle/>
                    <a:p>
                      <a:pPr algn="l"/>
                      <a:r>
                        <a:rPr sz="750" b="0">
                          <a:solidFill>
                            <a:srgbClr val="6E7A90"/>
                          </a:solidFill>
                          <a:latin typeface="Gotham Book"/>
                        </a:rPr>
                        <a:t>Steps to $41.80 PSF (12/26)</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115</a:t>
                      </a:r>
                    </a:p>
                  </a:txBody>
                  <a:tcPr marL="54864" marR="54864" marT="9144" marB="9144" anchor="ctr">
                    <a:solidFill>
                      <a:srgbClr val="F4F2ED"/>
                    </a:solidFill>
                  </a:tcPr>
                </a:tc>
                <a:tc>
                  <a:txBody>
                    <a:bodyPr wrap="square"/>
                    <a:lstStyle/>
                    <a:p>
                      <a:pPr algn="l"/>
                      <a:r>
                        <a:rPr sz="850" b="1">
                          <a:solidFill>
                            <a:srgbClr val="0B163C"/>
                          </a:solidFill>
                          <a:latin typeface="Gotham Book"/>
                        </a:rPr>
                        <a:t>Clara Rose Boutique</a:t>
                      </a:r>
                    </a:p>
                  </a:txBody>
                  <a:tcPr marL="54864" marR="54864" marT="9144" marB="9144" anchor="ctr">
                    <a:solidFill>
                      <a:srgbClr val="F4F2ED"/>
                    </a:solidFill>
                  </a:tcPr>
                </a:tc>
                <a:tc>
                  <a:txBody>
                    <a:bodyPr wrap="square"/>
                    <a:lstStyle/>
                    <a:p>
                      <a:pPr algn="r"/>
                      <a:r>
                        <a:rPr sz="850" b="0">
                          <a:solidFill>
                            <a:srgbClr val="0B163C"/>
                          </a:solidFill>
                          <a:latin typeface="Gotham Book"/>
                        </a:rPr>
                        <a:t>1,690</a:t>
                      </a:r>
                    </a:p>
                  </a:txBody>
                  <a:tcPr marL="54864" marR="54864" marT="9144" marB="9144" anchor="ctr">
                    <a:solidFill>
                      <a:srgbClr val="F4F2ED"/>
                    </a:solidFill>
                  </a:tcPr>
                </a:tc>
                <a:tc>
                  <a:txBody>
                    <a:bodyPr wrap="square"/>
                    <a:lstStyle/>
                    <a:p>
                      <a:pPr algn="r"/>
                      <a:r>
                        <a:rPr sz="800" b="0">
                          <a:solidFill>
                            <a:srgbClr val="6E7A90"/>
                          </a:solidFill>
                          <a:latin typeface="Gotham Book"/>
                        </a:rPr>
                        <a:t>4.3%</a:t>
                      </a:r>
                    </a:p>
                  </a:txBody>
                  <a:tcPr marL="54864" marR="54864" marT="9144" marB="9144" anchor="ctr">
                    <a:solidFill>
                      <a:srgbClr val="F4F2ED"/>
                    </a:solidFill>
                  </a:tcPr>
                </a:tc>
                <a:tc>
                  <a:txBody>
                    <a:bodyPr wrap="square"/>
                    <a:lstStyle/>
                    <a:p>
                      <a:pPr algn="l"/>
                      <a:r>
                        <a:rPr sz="800" b="0">
                          <a:solidFill>
                            <a:srgbClr val="6E7A90"/>
                          </a:solidFill>
                          <a:latin typeface="Gotham Book"/>
                        </a:rPr>
                        <a:t>7/31/30</a:t>
                      </a:r>
                    </a:p>
                  </a:txBody>
                  <a:tcPr marL="54864" marR="54864" marT="9144" marB="9144" anchor="ctr">
                    <a:solidFill>
                      <a:srgbClr val="F4F2ED"/>
                    </a:solidFill>
                  </a:tcPr>
                </a:tc>
                <a:tc>
                  <a:txBody>
                    <a:bodyPr wrap="square"/>
                    <a:lstStyle/>
                    <a:p>
                      <a:pPr algn="r"/>
                      <a:r>
                        <a:rPr sz="800" b="0">
                          <a:solidFill>
                            <a:srgbClr val="6E7A90"/>
                          </a:solidFill>
                          <a:latin typeface="Gotham Book"/>
                        </a:rPr>
                        <a:t>$40.00</a:t>
                      </a:r>
                    </a:p>
                  </a:txBody>
                  <a:tcPr marL="54864" marR="54864" marT="9144" marB="9144" anchor="ctr">
                    <a:solidFill>
                      <a:srgbClr val="F4F2ED"/>
                    </a:solidFill>
                  </a:tcPr>
                </a:tc>
                <a:tc>
                  <a:txBody>
                    <a:bodyPr wrap="square"/>
                    <a:lstStyle/>
                    <a:p>
                      <a:pPr algn="r"/>
                      <a:r>
                        <a:rPr sz="850" b="1">
                          <a:solidFill>
                            <a:srgbClr val="0B163C"/>
                          </a:solidFill>
                          <a:latin typeface="Joost Medium"/>
                        </a:rPr>
                        <a:t>$67,600</a:t>
                      </a:r>
                    </a:p>
                  </a:txBody>
                  <a:tcPr marL="54864" marR="54864" marT="9144" marB="9144" anchor="ctr">
                    <a:solidFill>
                      <a:srgbClr val="F4F2ED"/>
                    </a:solidFill>
                  </a:tcPr>
                </a:tc>
                <a:tc>
                  <a:txBody>
                    <a:bodyPr wrap="square"/>
                    <a:lstStyle/>
                    <a:p>
                      <a:pPr algn="l"/>
                      <a:r>
                        <a:rPr sz="750" b="0">
                          <a:solidFill>
                            <a:srgbClr val="6E7A90"/>
                          </a:solidFill>
                          <a:latin typeface="Gotham Book"/>
                        </a:rPr>
                        <a:t>2% annual · One 5-yr opt @ $44.17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120</a:t>
                      </a:r>
                    </a:p>
                  </a:txBody>
                  <a:tcPr marL="54864" marR="54864" marT="9144" marB="9144" anchor="ctr">
                    <a:solidFill>
                      <a:srgbClr val="EAE6DC"/>
                    </a:solidFill>
                  </a:tcPr>
                </a:tc>
                <a:tc>
                  <a:txBody>
                    <a:bodyPr wrap="square"/>
                    <a:lstStyle/>
                    <a:p>
                      <a:pPr algn="l"/>
                      <a:r>
                        <a:rPr sz="850" b="1">
                          <a:solidFill>
                            <a:srgbClr val="0B163C"/>
                          </a:solidFill>
                          <a:latin typeface="Gotham Book"/>
                        </a:rPr>
                        <a:t>Alloy Personal Training</a:t>
                      </a:r>
                    </a:p>
                  </a:txBody>
                  <a:tcPr marL="54864" marR="54864" marT="9144" marB="9144" anchor="ctr">
                    <a:solidFill>
                      <a:srgbClr val="EAE6DC"/>
                    </a:solidFill>
                  </a:tcPr>
                </a:tc>
                <a:tc>
                  <a:txBody>
                    <a:bodyPr wrap="square"/>
                    <a:lstStyle/>
                    <a:p>
                      <a:pPr algn="r"/>
                      <a:r>
                        <a:rPr sz="850" b="0">
                          <a:solidFill>
                            <a:srgbClr val="0B163C"/>
                          </a:solidFill>
                          <a:latin typeface="Gotham Book"/>
                        </a:rPr>
                        <a:t>1,575</a:t>
                      </a:r>
                    </a:p>
                  </a:txBody>
                  <a:tcPr marL="54864" marR="54864" marT="9144" marB="9144" anchor="ctr">
                    <a:solidFill>
                      <a:srgbClr val="EAE6DC"/>
                    </a:solidFill>
                  </a:tcPr>
                </a:tc>
                <a:tc>
                  <a:txBody>
                    <a:bodyPr wrap="square"/>
                    <a:lstStyle/>
                    <a:p>
                      <a:pPr algn="r"/>
                      <a:r>
                        <a:rPr sz="800" b="0">
                          <a:solidFill>
                            <a:srgbClr val="6E7A90"/>
                          </a:solidFill>
                          <a:latin typeface="Gotham Book"/>
                        </a:rPr>
                        <a:t>3.3%</a:t>
                      </a:r>
                    </a:p>
                  </a:txBody>
                  <a:tcPr marL="54864" marR="54864" marT="9144" marB="9144" anchor="ctr">
                    <a:solidFill>
                      <a:srgbClr val="EAE6DC"/>
                    </a:solidFill>
                  </a:tcPr>
                </a:tc>
                <a:tc>
                  <a:txBody>
                    <a:bodyPr wrap="square"/>
                    <a:lstStyle/>
                    <a:p>
                      <a:pPr algn="l"/>
                      <a:r>
                        <a:rPr sz="800" b="0">
                          <a:solidFill>
                            <a:srgbClr val="6E7A90"/>
                          </a:solidFill>
                          <a:latin typeface="Gotham Book"/>
                        </a:rPr>
                        <a:t>10/31/34</a:t>
                      </a:r>
                    </a:p>
                  </a:txBody>
                  <a:tcPr marL="54864" marR="54864" marT="9144" marB="9144" anchor="ctr">
                    <a:solidFill>
                      <a:srgbClr val="EAE6DC"/>
                    </a:solidFill>
                  </a:tcPr>
                </a:tc>
                <a:tc>
                  <a:txBody>
                    <a:bodyPr wrap="square"/>
                    <a:lstStyle/>
                    <a:p>
                      <a:pPr algn="r"/>
                      <a:r>
                        <a:rPr sz="800" b="0">
                          <a:solidFill>
                            <a:srgbClr val="6E7A90"/>
                          </a:solidFill>
                          <a:latin typeface="Gotham Book"/>
                        </a:rPr>
                        <a:t>$45.00</a:t>
                      </a:r>
                    </a:p>
                  </a:txBody>
                  <a:tcPr marL="54864" marR="54864" marT="9144" marB="9144" anchor="ctr">
                    <a:solidFill>
                      <a:srgbClr val="EAE6DC"/>
                    </a:solidFill>
                  </a:tcPr>
                </a:tc>
                <a:tc>
                  <a:txBody>
                    <a:bodyPr wrap="square"/>
                    <a:lstStyle/>
                    <a:p>
                      <a:pPr algn="r"/>
                      <a:r>
                        <a:rPr sz="850" b="1">
                          <a:solidFill>
                            <a:srgbClr val="0B163C"/>
                          </a:solidFill>
                          <a:latin typeface="Joost Medium"/>
                        </a:rPr>
                        <a:t>$70,875</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$54.45, $59.90</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130</a:t>
                      </a:r>
                    </a:p>
                  </a:txBody>
                  <a:tcPr marL="54864" marR="54864" marT="9144" marB="9144" anchor="ctr">
                    <a:solidFill>
                      <a:srgbClr val="F4F2ED"/>
                    </a:solidFill>
                  </a:tcPr>
                </a:tc>
                <a:tc>
                  <a:txBody>
                    <a:bodyPr wrap="square"/>
                    <a:lstStyle/>
                    <a:p>
                      <a:pPr algn="l"/>
                      <a:r>
                        <a:rPr sz="850" b="1">
                          <a:solidFill>
                            <a:srgbClr val="0B163C"/>
                          </a:solidFill>
                          <a:latin typeface="Gotham Book"/>
                        </a:rPr>
                        <a:t>The Ozone Bar</a:t>
                      </a:r>
                    </a:p>
                  </a:txBody>
                  <a:tcPr marL="54864" marR="54864" marT="9144" marB="9144" anchor="ctr">
                    <a:solidFill>
                      <a:srgbClr val="F4F2ED"/>
                    </a:solidFill>
                  </a:tcPr>
                </a:tc>
                <a:tc>
                  <a:txBody>
                    <a:bodyPr wrap="square"/>
                    <a:lstStyle/>
                    <a:p>
                      <a:pPr algn="r"/>
                      <a:r>
                        <a:rPr sz="850" b="0">
                          <a:solidFill>
                            <a:srgbClr val="0B163C"/>
                          </a:solidFill>
                          <a:latin typeface="Gotham Book"/>
                        </a:rPr>
                        <a:t>1,690</a:t>
                      </a:r>
                    </a:p>
                  </a:txBody>
                  <a:tcPr marL="54864" marR="54864" marT="9144" marB="9144" anchor="ctr">
                    <a:solidFill>
                      <a:srgbClr val="F4F2ED"/>
                    </a:solidFill>
                  </a:tcPr>
                </a:tc>
                <a:tc>
                  <a:txBody>
                    <a:bodyPr wrap="square"/>
                    <a:lstStyle/>
                    <a:p>
                      <a:pPr algn="r"/>
                      <a:r>
                        <a:rPr sz="800" b="0">
                          <a:solidFill>
                            <a:srgbClr val="6E7A90"/>
                          </a:solidFill>
                          <a:latin typeface="Gotham Book"/>
                        </a:rPr>
                        <a:t>4.3%</a:t>
                      </a:r>
                    </a:p>
                  </a:txBody>
                  <a:tcPr marL="54864" marR="54864" marT="9144" marB="9144" anchor="ctr">
                    <a:solidFill>
                      <a:srgbClr val="F4F2ED"/>
                    </a:solidFill>
                  </a:tcPr>
                </a:tc>
                <a:tc>
                  <a:txBody>
                    <a:bodyPr wrap="square"/>
                    <a:lstStyle/>
                    <a:p>
                      <a:pPr algn="l"/>
                      <a:r>
                        <a:rPr sz="800" b="0">
                          <a:solidFill>
                            <a:srgbClr val="6E7A90"/>
                          </a:solidFill>
                          <a:latin typeface="Gotham Book"/>
                        </a:rPr>
                        <a:t>10/31/29</a:t>
                      </a:r>
                    </a:p>
                  </a:txBody>
                  <a:tcPr marL="54864" marR="54864" marT="9144" marB="9144" anchor="ctr">
                    <a:solidFill>
                      <a:srgbClr val="F4F2ED"/>
                    </a:solidFill>
                  </a:tcPr>
                </a:tc>
                <a:tc>
                  <a:txBody>
                    <a:bodyPr wrap="square"/>
                    <a:lstStyle/>
                    <a:p>
                      <a:pPr algn="r"/>
                      <a:r>
                        <a:rPr sz="800" b="0">
                          <a:solidFill>
                            <a:srgbClr val="6E7A90"/>
                          </a:solidFill>
                          <a:latin typeface="Gotham Book"/>
                        </a:rPr>
                        <a:t>$41.82</a:t>
                      </a:r>
                    </a:p>
                  </a:txBody>
                  <a:tcPr marL="54864" marR="54864" marT="9144" marB="9144" anchor="ctr">
                    <a:solidFill>
                      <a:srgbClr val="F4F2ED"/>
                    </a:solidFill>
                  </a:tcPr>
                </a:tc>
                <a:tc>
                  <a:txBody>
                    <a:bodyPr wrap="square"/>
                    <a:lstStyle/>
                    <a:p>
                      <a:pPr algn="r"/>
                      <a:r>
                        <a:rPr sz="850" b="1">
                          <a:solidFill>
                            <a:srgbClr val="0B163C"/>
                          </a:solidFill>
                          <a:latin typeface="Joost Medium"/>
                        </a:rPr>
                        <a:t>$70,676</a:t>
                      </a:r>
                    </a:p>
                  </a:txBody>
                  <a:tcPr marL="54864" marR="54864" marT="9144" marB="9144" anchor="ctr">
                    <a:solidFill>
                      <a:srgbClr val="F4F2ED"/>
                    </a:solidFill>
                  </a:tcPr>
                </a:tc>
                <a:tc>
                  <a:txBody>
                    <a:bodyPr wrap="square"/>
                    <a:lstStyle/>
                    <a:p>
                      <a:pPr algn="l"/>
                      <a:r>
                        <a:rPr sz="750" b="0">
                          <a:solidFill>
                            <a:srgbClr val="6E7A90"/>
                          </a:solidFill>
                          <a:latin typeface="Gotham Book"/>
                        </a:rPr>
                        <a:t>2% annual · One 5-yr opt @ $45.27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135</a:t>
                      </a:r>
                    </a:p>
                  </a:txBody>
                  <a:tcPr marL="54864" marR="54864" marT="9144" marB="9144" anchor="ctr">
                    <a:solidFill>
                      <a:srgbClr val="EAE6DC"/>
                    </a:solidFill>
                  </a:tcPr>
                </a:tc>
                <a:tc>
                  <a:txBody>
                    <a:bodyPr wrap="square"/>
                    <a:lstStyle/>
                    <a:p>
                      <a:pPr algn="l"/>
                      <a:r>
                        <a:rPr sz="850" b="1">
                          <a:solidFill>
                            <a:srgbClr val="0B163C"/>
                          </a:solidFill>
                          <a:latin typeface="Gotham Book"/>
                        </a:rPr>
                        <a:t>Piola</a:t>
                      </a:r>
                    </a:p>
                  </a:txBody>
                  <a:tcPr marL="54864" marR="54864" marT="9144" marB="9144" anchor="ctr">
                    <a:solidFill>
                      <a:srgbClr val="EAE6DC"/>
                    </a:solidFill>
                  </a:tcPr>
                </a:tc>
                <a:tc>
                  <a:txBody>
                    <a:bodyPr wrap="square"/>
                    <a:lstStyle/>
                    <a:p>
                      <a:pPr algn="r"/>
                      <a:r>
                        <a:rPr sz="850" b="0">
                          <a:solidFill>
                            <a:srgbClr val="0B163C"/>
                          </a:solidFill>
                          <a:latin typeface="Gotham Book"/>
                        </a:rPr>
                        <a:t>2,670</a:t>
                      </a:r>
                    </a:p>
                  </a:txBody>
                  <a:tcPr marL="54864" marR="54864" marT="9144" marB="9144" anchor="ctr">
                    <a:solidFill>
                      <a:srgbClr val="EAE6DC"/>
                    </a:solidFill>
                  </a:tcPr>
                </a:tc>
                <a:tc>
                  <a:txBody>
                    <a:bodyPr wrap="square"/>
                    <a:lstStyle/>
                    <a:p>
                      <a:pPr algn="r"/>
                      <a:r>
                        <a:rPr sz="800" b="0">
                          <a:solidFill>
                            <a:srgbClr val="6E7A90"/>
                          </a:solidFill>
                          <a:latin typeface="Gotham Book"/>
                        </a:rPr>
                        <a:t>5.5%</a:t>
                      </a:r>
                    </a:p>
                  </a:txBody>
                  <a:tcPr marL="54864" marR="54864" marT="9144" marB="9144" anchor="ctr">
                    <a:solidFill>
                      <a:srgbClr val="EAE6DC"/>
                    </a:solidFill>
                  </a:tcPr>
                </a:tc>
                <a:tc>
                  <a:txBody>
                    <a:bodyPr wrap="square"/>
                    <a:lstStyle/>
                    <a:p>
                      <a:pPr algn="l"/>
                      <a:r>
                        <a:rPr sz="800" b="0">
                          <a:solidFill>
                            <a:srgbClr val="6E7A90"/>
                          </a:solidFill>
                          <a:latin typeface="Gotham Book"/>
                        </a:rPr>
                        <a:t>11/30/27</a:t>
                      </a:r>
                    </a:p>
                  </a:txBody>
                  <a:tcPr marL="54864" marR="54864" marT="9144" marB="9144" anchor="ctr">
                    <a:solidFill>
                      <a:srgbClr val="EAE6DC"/>
                    </a:solidFill>
                  </a:tcPr>
                </a:tc>
                <a:tc>
                  <a:txBody>
                    <a:bodyPr wrap="square"/>
                    <a:lstStyle/>
                    <a:p>
                      <a:pPr algn="r"/>
                      <a:r>
                        <a:rPr sz="800" b="0">
                          <a:solidFill>
                            <a:srgbClr val="6E7A90"/>
                          </a:solidFill>
                          <a:latin typeface="Gotham Book"/>
                        </a:rPr>
                        <a:t>$33.00</a:t>
                      </a:r>
                    </a:p>
                  </a:txBody>
                  <a:tcPr marL="54864" marR="54864" marT="9144" marB="9144" anchor="ctr">
                    <a:solidFill>
                      <a:srgbClr val="EAE6DC"/>
                    </a:solidFill>
                  </a:tcPr>
                </a:tc>
                <a:tc>
                  <a:txBody>
                    <a:bodyPr wrap="square"/>
                    <a:lstStyle/>
                    <a:p>
                      <a:pPr algn="r"/>
                      <a:r>
                        <a:rPr sz="850" b="1">
                          <a:solidFill>
                            <a:srgbClr val="0B163C"/>
                          </a:solidFill>
                          <a:latin typeface="Joost Medium"/>
                        </a:rPr>
                        <a:t>$88,110</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$36.30, $39.93</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150</a:t>
                      </a:r>
                    </a:p>
                  </a:txBody>
                  <a:tcPr marL="54864" marR="54864" marT="9144" marB="9144" anchor="ctr">
                    <a:solidFill>
                      <a:srgbClr val="F4F2ED"/>
                    </a:solidFill>
                  </a:tcPr>
                </a:tc>
                <a:tc>
                  <a:txBody>
                    <a:bodyPr wrap="square"/>
                    <a:lstStyle/>
                    <a:p>
                      <a:pPr algn="l"/>
                      <a:r>
                        <a:rPr sz="850" b="1">
                          <a:solidFill>
                            <a:srgbClr val="0B163C"/>
                          </a:solidFill>
                          <a:latin typeface="Gotham Book"/>
                        </a:rPr>
                        <a:t>Heights Wellness Retreat</a:t>
                      </a:r>
                    </a:p>
                  </a:txBody>
                  <a:tcPr marL="54864" marR="54864" marT="9144" marB="9144" anchor="ctr">
                    <a:solidFill>
                      <a:srgbClr val="F4F2ED"/>
                    </a:solidFill>
                  </a:tcPr>
                </a:tc>
                <a:tc>
                  <a:txBody>
                    <a:bodyPr wrap="square"/>
                    <a:lstStyle/>
                    <a:p>
                      <a:pPr algn="r"/>
                      <a:r>
                        <a:rPr sz="850" b="0">
                          <a:solidFill>
                            <a:srgbClr val="0B163C"/>
                          </a:solidFill>
                          <a:latin typeface="Gotham Book"/>
                        </a:rPr>
                        <a:t>3,707</a:t>
                      </a:r>
                    </a:p>
                  </a:txBody>
                  <a:tcPr marL="54864" marR="54864" marT="9144" marB="9144" anchor="ctr">
                    <a:solidFill>
                      <a:srgbClr val="F4F2ED"/>
                    </a:solidFill>
                  </a:tcPr>
                </a:tc>
                <a:tc>
                  <a:txBody>
                    <a:bodyPr wrap="square"/>
                    <a:lstStyle/>
                    <a:p>
                      <a:pPr algn="r"/>
                      <a:r>
                        <a:rPr sz="800" b="0">
                          <a:solidFill>
                            <a:srgbClr val="6E7A90"/>
                          </a:solidFill>
                          <a:latin typeface="Gotham Book"/>
                        </a:rPr>
                        <a:t>7.7%</a:t>
                      </a:r>
                    </a:p>
                  </a:txBody>
                  <a:tcPr marL="54864" marR="54864" marT="9144" marB="9144" anchor="ctr">
                    <a:solidFill>
                      <a:srgbClr val="F4F2ED"/>
                    </a:solidFill>
                  </a:tcPr>
                </a:tc>
                <a:tc>
                  <a:txBody>
                    <a:bodyPr wrap="square"/>
                    <a:lstStyle/>
                    <a:p>
                      <a:pPr algn="l"/>
                      <a:r>
                        <a:rPr sz="800" b="0">
                          <a:solidFill>
                            <a:srgbClr val="6E7A90"/>
                          </a:solidFill>
                          <a:latin typeface="Gotham Book"/>
                        </a:rPr>
                        <a:t>2/28/33</a:t>
                      </a:r>
                    </a:p>
                  </a:txBody>
                  <a:tcPr marL="54864" marR="54864" marT="9144" marB="9144" anchor="ctr">
                    <a:solidFill>
                      <a:srgbClr val="F4F2ED"/>
                    </a:solidFill>
                  </a:tcPr>
                </a:tc>
                <a:tc>
                  <a:txBody>
                    <a:bodyPr wrap="square"/>
                    <a:lstStyle/>
                    <a:p>
                      <a:pPr algn="r"/>
                      <a:r>
                        <a:rPr sz="800" b="0">
                          <a:solidFill>
                            <a:srgbClr val="6E7A90"/>
                          </a:solidFill>
                          <a:latin typeface="Gotham Book"/>
                        </a:rPr>
                        <a:t>$31.00</a:t>
                      </a:r>
                    </a:p>
                  </a:txBody>
                  <a:tcPr marL="54864" marR="54864" marT="9144" marB="9144" anchor="ctr">
                    <a:solidFill>
                      <a:srgbClr val="F4F2ED"/>
                    </a:solidFill>
                  </a:tcPr>
                </a:tc>
                <a:tc>
                  <a:txBody>
                    <a:bodyPr wrap="square"/>
                    <a:lstStyle/>
                    <a:p>
                      <a:pPr algn="r"/>
                      <a:r>
                        <a:rPr sz="850" b="1">
                          <a:solidFill>
                            <a:srgbClr val="0B163C"/>
                          </a:solidFill>
                          <a:latin typeface="Joost Medium"/>
                        </a:rPr>
                        <a:t>$114,917</a:t>
                      </a:r>
                    </a:p>
                  </a:txBody>
                  <a:tcPr marL="54864" marR="54864" marT="9144" marB="9144" anchor="ctr">
                    <a:solidFill>
                      <a:srgbClr val="F4F2ED"/>
                    </a:solidFill>
                  </a:tcPr>
                </a:tc>
                <a:tc>
                  <a:txBody>
                    <a:bodyPr wrap="square"/>
                    <a:lstStyle/>
                    <a:p>
                      <a:pPr algn="l"/>
                      <a:r>
                        <a:rPr sz="750" b="0">
                          <a:solidFill>
                            <a:srgbClr val="6E7A90"/>
                          </a:solidFill>
                          <a:latin typeface="Gotham Book"/>
                        </a:rPr>
                        <a:t>One 5-yr opt @ $36.50</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160</a:t>
                      </a:r>
                    </a:p>
                  </a:txBody>
                  <a:tcPr marL="54864" marR="54864" marT="9144" marB="9144" anchor="ctr">
                    <a:solidFill>
                      <a:srgbClr val="EAE6DC"/>
                    </a:solidFill>
                  </a:tcPr>
                </a:tc>
                <a:tc>
                  <a:txBody>
                    <a:bodyPr wrap="square"/>
                    <a:lstStyle/>
                    <a:p>
                      <a:pPr algn="l"/>
                      <a:r>
                        <a:rPr sz="850" b="1">
                          <a:solidFill>
                            <a:srgbClr val="0B163C"/>
                          </a:solidFill>
                          <a:latin typeface="Gotham Book"/>
                        </a:rPr>
                        <a:t>European Wax Center</a:t>
                      </a:r>
                    </a:p>
                  </a:txBody>
                  <a:tcPr marL="54864" marR="54864" marT="9144" marB="9144" anchor="ctr">
                    <a:solidFill>
                      <a:srgbClr val="EAE6DC"/>
                    </a:solidFill>
                  </a:tcPr>
                </a:tc>
                <a:tc>
                  <a:txBody>
                    <a:bodyPr wrap="square"/>
                    <a:lstStyle/>
                    <a:p>
                      <a:pPr algn="r"/>
                      <a:r>
                        <a:rPr sz="850" b="0">
                          <a:solidFill>
                            <a:srgbClr val="0B163C"/>
                          </a:solidFill>
                          <a:latin typeface="Gotham Book"/>
                        </a:rPr>
                        <a:t>1,421</a:t>
                      </a:r>
                    </a:p>
                  </a:txBody>
                  <a:tcPr marL="54864" marR="54864" marT="9144" marB="9144" anchor="ctr">
                    <a:solidFill>
                      <a:srgbClr val="EAE6DC"/>
                    </a:solidFill>
                  </a:tcPr>
                </a:tc>
                <a:tc>
                  <a:txBody>
                    <a:bodyPr wrap="square"/>
                    <a:lstStyle/>
                    <a:p>
                      <a:pPr algn="r"/>
                      <a:r>
                        <a:rPr sz="800" b="0">
                          <a:solidFill>
                            <a:srgbClr val="6E7A90"/>
                          </a:solidFill>
                          <a:latin typeface="Gotham Book"/>
                        </a:rPr>
                        <a:t>2.9%</a:t>
                      </a:r>
                    </a:p>
                  </a:txBody>
                  <a:tcPr marL="54864" marR="54864" marT="9144" marB="9144" anchor="ctr">
                    <a:solidFill>
                      <a:srgbClr val="EAE6DC"/>
                    </a:solidFill>
                  </a:tcPr>
                </a:tc>
                <a:tc>
                  <a:txBody>
                    <a:bodyPr wrap="square"/>
                    <a:lstStyle/>
                    <a:p>
                      <a:pPr algn="l"/>
                      <a:r>
                        <a:rPr sz="800" b="0">
                          <a:solidFill>
                            <a:srgbClr val="6E7A90"/>
                          </a:solidFill>
                          <a:latin typeface="Gotham Book"/>
                        </a:rPr>
                        <a:t>5/31/26</a:t>
                      </a:r>
                    </a:p>
                  </a:txBody>
                  <a:tcPr marL="54864" marR="54864" marT="9144" marB="9144" anchor="ctr">
                    <a:solidFill>
                      <a:srgbClr val="EAE6DC"/>
                    </a:solidFill>
                  </a:tcPr>
                </a:tc>
                <a:tc>
                  <a:txBody>
                    <a:bodyPr wrap="square"/>
                    <a:lstStyle/>
                    <a:p>
                      <a:pPr algn="r"/>
                      <a:r>
                        <a:rPr sz="800" b="0">
                          <a:solidFill>
                            <a:srgbClr val="6E7A90"/>
                          </a:solidFill>
                          <a:latin typeface="Gotham Book"/>
                        </a:rPr>
                        <a:t>$32.67</a:t>
                      </a:r>
                    </a:p>
                  </a:txBody>
                  <a:tcPr marL="54864" marR="54864" marT="9144" marB="9144" anchor="ctr">
                    <a:solidFill>
                      <a:srgbClr val="EAE6DC"/>
                    </a:solidFill>
                  </a:tcPr>
                </a:tc>
                <a:tc>
                  <a:txBody>
                    <a:bodyPr wrap="square"/>
                    <a:lstStyle/>
                    <a:p>
                      <a:pPr algn="r"/>
                      <a:r>
                        <a:rPr sz="850" b="1">
                          <a:solidFill>
                            <a:srgbClr val="0B163C"/>
                          </a:solidFill>
                          <a:latin typeface="Joost Medium"/>
                        </a:rPr>
                        <a:t>$46,424</a:t>
                      </a:r>
                    </a:p>
                  </a:txBody>
                  <a:tcPr marL="54864" marR="54864" marT="9144" marB="9144" anchor="ctr">
                    <a:solidFill>
                      <a:srgbClr val="EAE6DC"/>
                    </a:solidFill>
                  </a:tcPr>
                </a:tc>
                <a:tc>
                  <a:txBody>
                    <a:bodyPr wrap="square"/>
                    <a:lstStyle/>
                    <a:p>
                      <a:pPr algn="l"/>
                      <a:r>
                        <a:rPr sz="750" b="0">
                          <a:solidFill>
                            <a:srgbClr val="6E7A90"/>
                          </a:solidFill>
                          <a:latin typeface="Gotham Book"/>
                        </a:rPr>
                        <a:t>Expiring · 2026 mark-to-market</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170</a:t>
                      </a:r>
                    </a:p>
                  </a:txBody>
                  <a:tcPr marL="54864" marR="54864" marT="9144" marB="9144" anchor="ctr">
                    <a:solidFill>
                      <a:srgbClr val="F4F2ED"/>
                    </a:solidFill>
                  </a:tcPr>
                </a:tc>
                <a:tc>
                  <a:txBody>
                    <a:bodyPr wrap="square"/>
                    <a:lstStyle/>
                    <a:p>
                      <a:pPr algn="l"/>
                      <a:r>
                        <a:rPr sz="850" b="1">
                          <a:solidFill>
                            <a:srgbClr val="0B163C"/>
                          </a:solidFill>
                          <a:latin typeface="Gotham Book"/>
                        </a:rPr>
                        <a:t>Isle Pedi Spa</a:t>
                      </a:r>
                    </a:p>
                  </a:txBody>
                  <a:tcPr marL="54864" marR="54864" marT="9144" marB="9144" anchor="ctr">
                    <a:solidFill>
                      <a:srgbClr val="F4F2ED"/>
                    </a:solidFill>
                  </a:tcPr>
                </a:tc>
                <a:tc>
                  <a:txBody>
                    <a:bodyPr wrap="square"/>
                    <a:lstStyle/>
                    <a:p>
                      <a:pPr algn="r"/>
                      <a:r>
                        <a:rPr sz="850" b="0">
                          <a:solidFill>
                            <a:srgbClr val="0B163C"/>
                          </a:solidFill>
                          <a:latin typeface="Gotham Book"/>
                        </a:rPr>
                        <a:t>2,695</a:t>
                      </a:r>
                    </a:p>
                  </a:txBody>
                  <a:tcPr marL="54864" marR="54864" marT="9144" marB="9144" anchor="ctr">
                    <a:solidFill>
                      <a:srgbClr val="F4F2ED"/>
                    </a:solidFill>
                  </a:tcPr>
                </a:tc>
                <a:tc>
                  <a:txBody>
                    <a:bodyPr wrap="square"/>
                    <a:lstStyle/>
                    <a:p>
                      <a:pPr algn="r"/>
                      <a:r>
                        <a:rPr sz="800" b="0">
                          <a:solidFill>
                            <a:srgbClr val="6E7A90"/>
                          </a:solidFill>
                          <a:latin typeface="Gotham Book"/>
                        </a:rPr>
                        <a:t>5.6%</a:t>
                      </a:r>
                    </a:p>
                  </a:txBody>
                  <a:tcPr marL="54864" marR="54864" marT="9144" marB="9144" anchor="ctr">
                    <a:solidFill>
                      <a:srgbClr val="F4F2ED"/>
                    </a:solidFill>
                  </a:tcPr>
                </a:tc>
                <a:tc>
                  <a:txBody>
                    <a:bodyPr wrap="square"/>
                    <a:lstStyle/>
                    <a:p>
                      <a:pPr algn="l"/>
                      <a:r>
                        <a:rPr sz="800" b="0">
                          <a:solidFill>
                            <a:srgbClr val="6E7A90"/>
                          </a:solidFill>
                          <a:latin typeface="Gotham Book"/>
                        </a:rPr>
                        <a:t>4/30/33</a:t>
                      </a:r>
                    </a:p>
                  </a:txBody>
                  <a:tcPr marL="54864" marR="54864" marT="9144" marB="9144" anchor="ctr">
                    <a:solidFill>
                      <a:srgbClr val="F4F2ED"/>
                    </a:solidFill>
                  </a:tcPr>
                </a:tc>
                <a:tc>
                  <a:txBody>
                    <a:bodyPr wrap="square"/>
                    <a:lstStyle/>
                    <a:p>
                      <a:pPr algn="r"/>
                      <a:r>
                        <a:rPr sz="800" b="0">
                          <a:solidFill>
                            <a:srgbClr val="6E7A90"/>
                          </a:solidFill>
                          <a:latin typeface="Gotham Book"/>
                        </a:rPr>
                        <a:t>$34.03</a:t>
                      </a:r>
                    </a:p>
                  </a:txBody>
                  <a:tcPr marL="54864" marR="54864" marT="9144" marB="9144" anchor="ctr">
                    <a:solidFill>
                      <a:srgbClr val="F4F2ED"/>
                    </a:solidFill>
                  </a:tcPr>
                </a:tc>
                <a:tc>
                  <a:txBody>
                    <a:bodyPr wrap="square"/>
                    <a:lstStyle/>
                    <a:p>
                      <a:pPr algn="r"/>
                      <a:r>
                        <a:rPr sz="850" b="1">
                          <a:solidFill>
                            <a:srgbClr val="0B163C"/>
                          </a:solidFill>
                          <a:latin typeface="Joost Medium"/>
                        </a:rPr>
                        <a:t>$91,711</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$41.17, $45.29</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200</a:t>
                      </a:r>
                    </a:p>
                  </a:txBody>
                  <a:tcPr marL="54864" marR="54864" marT="9144" marB="9144" anchor="ctr">
                    <a:solidFill>
                      <a:srgbClr val="EAE6DC"/>
                    </a:solidFill>
                  </a:tcPr>
                </a:tc>
                <a:tc>
                  <a:txBody>
                    <a:bodyPr wrap="square"/>
                    <a:lstStyle/>
                    <a:p>
                      <a:pPr algn="l"/>
                      <a:r>
                        <a:rPr sz="850" b="1">
                          <a:solidFill>
                            <a:srgbClr val="0B163C"/>
                          </a:solidFill>
                          <a:latin typeface="Gotham Book"/>
                        </a:rPr>
                        <a:t>Salon Lofts</a:t>
                      </a:r>
                    </a:p>
                  </a:txBody>
                  <a:tcPr marL="54864" marR="54864" marT="9144" marB="9144" anchor="ctr">
                    <a:solidFill>
                      <a:srgbClr val="EAE6DC"/>
                    </a:solidFill>
                  </a:tcPr>
                </a:tc>
                <a:tc>
                  <a:txBody>
                    <a:bodyPr wrap="square"/>
                    <a:lstStyle/>
                    <a:p>
                      <a:pPr algn="r"/>
                      <a:r>
                        <a:rPr sz="850" b="0">
                          <a:solidFill>
                            <a:srgbClr val="0B163C"/>
                          </a:solidFill>
                          <a:latin typeface="Gotham Book"/>
                        </a:rPr>
                        <a:t>6,094</a:t>
                      </a:r>
                    </a:p>
                  </a:txBody>
                  <a:tcPr marL="54864" marR="54864" marT="9144" marB="9144" anchor="ctr">
                    <a:solidFill>
                      <a:srgbClr val="EAE6DC"/>
                    </a:solidFill>
                  </a:tcPr>
                </a:tc>
                <a:tc>
                  <a:txBody>
                    <a:bodyPr wrap="square"/>
                    <a:lstStyle/>
                    <a:p>
                      <a:pPr algn="r"/>
                      <a:r>
                        <a:rPr sz="800" b="0">
                          <a:solidFill>
                            <a:srgbClr val="6E7A90"/>
                          </a:solidFill>
                          <a:latin typeface="Gotham Book"/>
                        </a:rPr>
                        <a:t>13.1%</a:t>
                      </a:r>
                    </a:p>
                  </a:txBody>
                  <a:tcPr marL="54864" marR="54864" marT="9144" marB="9144" anchor="ctr">
                    <a:solidFill>
                      <a:srgbClr val="EAE6DC"/>
                    </a:solidFill>
                  </a:tcPr>
                </a:tc>
                <a:tc>
                  <a:txBody>
                    <a:bodyPr wrap="square"/>
                    <a:lstStyle/>
                    <a:p>
                      <a:pPr algn="l"/>
                      <a:r>
                        <a:rPr sz="800" b="0">
                          <a:solidFill>
                            <a:srgbClr val="6E7A90"/>
                          </a:solidFill>
                          <a:latin typeface="Gotham Book"/>
                        </a:rPr>
                        <a:t>10/31/32</a:t>
                      </a:r>
                    </a:p>
                  </a:txBody>
                  <a:tcPr marL="54864" marR="54864" marT="9144" marB="9144" anchor="ctr">
                    <a:solidFill>
                      <a:srgbClr val="EAE6DC"/>
                    </a:solidFill>
                  </a:tcPr>
                </a:tc>
                <a:tc>
                  <a:txBody>
                    <a:bodyPr wrap="square"/>
                    <a:lstStyle/>
                    <a:p>
                      <a:pPr algn="r"/>
                      <a:r>
                        <a:rPr sz="800" b="0">
                          <a:solidFill>
                            <a:srgbClr val="6E7A90"/>
                          </a:solidFill>
                          <a:latin typeface="Gotham Book"/>
                        </a:rPr>
                        <a:t>$23.00</a:t>
                      </a:r>
                    </a:p>
                  </a:txBody>
                  <a:tcPr marL="54864" marR="54864" marT="9144" marB="9144" anchor="ctr">
                    <a:solidFill>
                      <a:srgbClr val="EAE6DC"/>
                    </a:solidFill>
                  </a:tcPr>
                </a:tc>
                <a:tc>
                  <a:txBody>
                    <a:bodyPr wrap="square"/>
                    <a:lstStyle/>
                    <a:p>
                      <a:pPr algn="r"/>
                      <a:r>
                        <a:rPr sz="850" b="1">
                          <a:solidFill>
                            <a:srgbClr val="0B163C"/>
                          </a:solidFill>
                          <a:latin typeface="Joost Medium"/>
                        </a:rPr>
                        <a:t>$140,162</a:t>
                      </a:r>
                    </a:p>
                  </a:txBody>
                  <a:tcPr marL="54864" marR="54864" marT="9144" marB="9144" anchor="ctr">
                    <a:solidFill>
                      <a:srgbClr val="EAE6DC"/>
                    </a:solidFill>
                  </a:tcPr>
                </a:tc>
                <a:tc>
                  <a:txBody>
                    <a:bodyPr wrap="square"/>
                    <a:lstStyle/>
                    <a:p>
                      <a:pPr algn="l"/>
                      <a:r>
                        <a:rPr sz="750" b="0">
                          <a:solidFill>
                            <a:srgbClr val="6E7A90"/>
                          </a:solidFill>
                          <a:latin typeface="Gotham Book"/>
                        </a:rPr>
                        <a:t>Three 5-yr opts to $32.21</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220</a:t>
                      </a:r>
                    </a:p>
                  </a:txBody>
                  <a:tcPr marL="54864" marR="54864" marT="9144" marB="9144" anchor="ctr">
                    <a:solidFill>
                      <a:srgbClr val="F4F2ED"/>
                    </a:solidFill>
                  </a:tcPr>
                </a:tc>
                <a:tc>
                  <a:txBody>
                    <a:bodyPr wrap="square"/>
                    <a:lstStyle/>
                    <a:p>
                      <a:pPr algn="l"/>
                      <a:r>
                        <a:rPr sz="850" b="1">
                          <a:solidFill>
                            <a:srgbClr val="0B163C"/>
                          </a:solidFill>
                          <a:latin typeface="Gotham Book"/>
                        </a:rPr>
                        <a:t>Bonck Group</a:t>
                      </a:r>
                    </a:p>
                  </a:txBody>
                  <a:tcPr marL="54864" marR="54864" marT="9144" marB="9144" anchor="ctr">
                    <a:solidFill>
                      <a:srgbClr val="F4F2ED"/>
                    </a:solidFill>
                  </a:tcPr>
                </a:tc>
                <a:tc>
                  <a:txBody>
                    <a:bodyPr wrap="square"/>
                    <a:lstStyle/>
                    <a:p>
                      <a:pPr algn="r"/>
                      <a:r>
                        <a:rPr sz="850" b="0">
                          <a:solidFill>
                            <a:srgbClr val="0B163C"/>
                          </a:solidFill>
                          <a:latin typeface="Gotham Book"/>
                        </a:rPr>
                        <a:t>1,275</a:t>
                      </a:r>
                    </a:p>
                  </a:txBody>
                  <a:tcPr marL="54864" marR="54864" marT="9144" marB="9144" anchor="ctr">
                    <a:solidFill>
                      <a:srgbClr val="F4F2ED"/>
                    </a:solidFill>
                  </a:tcPr>
                </a:tc>
                <a:tc>
                  <a:txBody>
                    <a:bodyPr wrap="square"/>
                    <a:lstStyle/>
                    <a:p>
                      <a:pPr algn="r"/>
                      <a:r>
                        <a:rPr sz="800" b="0">
                          <a:solidFill>
                            <a:srgbClr val="6E7A90"/>
                          </a:solidFill>
                          <a:latin typeface="Gotham Book"/>
                        </a:rPr>
                        <a:t>2.6%</a:t>
                      </a:r>
                    </a:p>
                  </a:txBody>
                  <a:tcPr marL="54864" marR="54864" marT="9144" marB="9144" anchor="ctr">
                    <a:solidFill>
                      <a:srgbClr val="F4F2ED"/>
                    </a:solidFill>
                  </a:tcPr>
                </a:tc>
                <a:tc>
                  <a:txBody>
                    <a:bodyPr wrap="square"/>
                    <a:lstStyle/>
                    <a:p>
                      <a:pPr algn="l"/>
                      <a:r>
                        <a:rPr sz="800" b="0">
                          <a:solidFill>
                            <a:srgbClr val="6E7A90"/>
                          </a:solidFill>
                          <a:latin typeface="Gotham Book"/>
                        </a:rPr>
                        <a:t>6/30/29</a:t>
                      </a:r>
                    </a:p>
                  </a:txBody>
                  <a:tcPr marL="54864" marR="54864" marT="9144" marB="9144" anchor="ctr">
                    <a:solidFill>
                      <a:srgbClr val="F4F2ED"/>
                    </a:solidFill>
                  </a:tcPr>
                </a:tc>
                <a:tc>
                  <a:txBody>
                    <a:bodyPr wrap="square"/>
                    <a:lstStyle/>
                    <a:p>
                      <a:pPr algn="r"/>
                      <a:r>
                        <a:rPr sz="800" b="0">
                          <a:solidFill>
                            <a:srgbClr val="6E7A90"/>
                          </a:solidFill>
                          <a:latin typeface="Gotham Book"/>
                        </a:rPr>
                        <a:t>$27.00</a:t>
                      </a:r>
                    </a:p>
                  </a:txBody>
                  <a:tcPr marL="54864" marR="54864" marT="9144" marB="9144" anchor="ctr">
                    <a:solidFill>
                      <a:srgbClr val="F4F2ED"/>
                    </a:solidFill>
                  </a:tcPr>
                </a:tc>
                <a:tc>
                  <a:txBody>
                    <a:bodyPr wrap="square"/>
                    <a:lstStyle/>
                    <a:p>
                      <a:pPr algn="r"/>
                      <a:r>
                        <a:rPr sz="850" b="1">
                          <a:solidFill>
                            <a:srgbClr val="0B163C"/>
                          </a:solidFill>
                          <a:latin typeface="Joost Medium"/>
                        </a:rPr>
                        <a:t>$34,425</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$29.70, $32.67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225</a:t>
                      </a:r>
                    </a:p>
                  </a:txBody>
                  <a:tcPr marL="54864" marR="54864" marT="9144" marB="9144" anchor="ctr">
                    <a:solidFill>
                      <a:srgbClr val="EAE6DC"/>
                    </a:solidFill>
                  </a:tcPr>
                </a:tc>
                <a:tc>
                  <a:txBody>
                    <a:bodyPr wrap="square"/>
                    <a:lstStyle/>
                    <a:p>
                      <a:pPr algn="l"/>
                      <a:r>
                        <a:rPr sz="850" b="1">
                          <a:solidFill>
                            <a:srgbClr val="0B163C"/>
                          </a:solidFill>
                          <a:latin typeface="Gotham Book"/>
                        </a:rPr>
                        <a:t>Amazing Lash Studio</a:t>
                      </a:r>
                    </a:p>
                  </a:txBody>
                  <a:tcPr marL="54864" marR="54864" marT="9144" marB="9144" anchor="ctr">
                    <a:solidFill>
                      <a:srgbClr val="EAE6DC"/>
                    </a:solidFill>
                  </a:tcPr>
                </a:tc>
                <a:tc>
                  <a:txBody>
                    <a:bodyPr wrap="square"/>
                    <a:lstStyle/>
                    <a:p>
                      <a:pPr algn="r"/>
                      <a:r>
                        <a:rPr sz="850" b="0">
                          <a:solidFill>
                            <a:srgbClr val="0B163C"/>
                          </a:solidFill>
                          <a:latin typeface="Gotham Book"/>
                        </a:rPr>
                        <a:t>2,250</a:t>
                      </a:r>
                    </a:p>
                  </a:txBody>
                  <a:tcPr marL="54864" marR="54864" marT="9144" marB="9144" anchor="ctr">
                    <a:solidFill>
                      <a:srgbClr val="EAE6DC"/>
                    </a:solidFill>
                  </a:tcPr>
                </a:tc>
                <a:tc>
                  <a:txBody>
                    <a:bodyPr wrap="square"/>
                    <a:lstStyle/>
                    <a:p>
                      <a:pPr algn="r"/>
                      <a:r>
                        <a:rPr sz="800" b="0">
                          <a:solidFill>
                            <a:srgbClr val="6E7A90"/>
                          </a:solidFill>
                          <a:latin typeface="Gotham Book"/>
                        </a:rPr>
                        <a:t>4.7%</a:t>
                      </a:r>
                    </a:p>
                  </a:txBody>
                  <a:tcPr marL="54864" marR="54864" marT="9144" marB="9144" anchor="ctr">
                    <a:solidFill>
                      <a:srgbClr val="EAE6DC"/>
                    </a:solidFill>
                  </a:tcPr>
                </a:tc>
                <a:tc>
                  <a:txBody>
                    <a:bodyPr wrap="square"/>
                    <a:lstStyle/>
                    <a:p>
                      <a:pPr algn="l"/>
                      <a:r>
                        <a:rPr sz="800" b="0">
                          <a:solidFill>
                            <a:srgbClr val="6E7A90"/>
                          </a:solidFill>
                          <a:latin typeface="Gotham Book"/>
                        </a:rPr>
                        <a:t>11/30/26</a:t>
                      </a:r>
                    </a:p>
                  </a:txBody>
                  <a:tcPr marL="54864" marR="54864" marT="9144" marB="9144" anchor="ctr">
                    <a:solidFill>
                      <a:srgbClr val="EAE6DC"/>
                    </a:solidFill>
                  </a:tcPr>
                </a:tc>
                <a:tc>
                  <a:txBody>
                    <a:bodyPr wrap="square"/>
                    <a:lstStyle/>
                    <a:p>
                      <a:pPr algn="r"/>
                      <a:r>
                        <a:rPr sz="800" b="0">
                          <a:solidFill>
                            <a:srgbClr val="6E7A90"/>
                          </a:solidFill>
                          <a:latin typeface="Gotham Book"/>
                        </a:rPr>
                        <a:t>$29.10</a:t>
                      </a:r>
                    </a:p>
                  </a:txBody>
                  <a:tcPr marL="54864" marR="54864" marT="9144" marB="9144" anchor="ctr">
                    <a:solidFill>
                      <a:srgbClr val="EAE6DC"/>
                    </a:solidFill>
                  </a:tcPr>
                </a:tc>
                <a:tc>
                  <a:txBody>
                    <a:bodyPr wrap="square"/>
                    <a:lstStyle/>
                    <a:p>
                      <a:pPr algn="r"/>
                      <a:r>
                        <a:rPr sz="850" b="1">
                          <a:solidFill>
                            <a:srgbClr val="0B163C"/>
                          </a:solidFill>
                          <a:latin typeface="Joost Medium"/>
                        </a:rPr>
                        <a:t>$65,475</a:t>
                      </a:r>
                    </a:p>
                  </a:txBody>
                  <a:tcPr marL="54864" marR="54864" marT="9144" marB="9144" anchor="ctr">
                    <a:solidFill>
                      <a:srgbClr val="EAE6DC"/>
                    </a:solidFill>
                  </a:tcPr>
                </a:tc>
                <a:tc>
                  <a:txBody>
                    <a:bodyPr wrap="square"/>
                    <a:lstStyle/>
                    <a:p>
                      <a:pPr algn="l"/>
                      <a:r>
                        <a:rPr sz="750" b="0">
                          <a:solidFill>
                            <a:srgbClr val="6E7A90"/>
                          </a:solidFill>
                          <a:latin typeface="Gotham Book"/>
                        </a:rPr>
                        <a:t>Expiring · 2026 mark-to-market</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230</a:t>
                      </a:r>
                    </a:p>
                  </a:txBody>
                  <a:tcPr marL="54864" marR="54864" marT="9144" marB="9144" anchor="ctr">
                    <a:solidFill>
                      <a:srgbClr val="F4F2ED"/>
                    </a:solidFill>
                  </a:tcPr>
                </a:tc>
                <a:tc>
                  <a:txBody>
                    <a:bodyPr wrap="square"/>
                    <a:lstStyle/>
                    <a:p>
                      <a:pPr algn="l"/>
                      <a:r>
                        <a:rPr sz="850" b="1">
                          <a:solidFill>
                            <a:srgbClr val="0B163C"/>
                          </a:solidFill>
                          <a:latin typeface="Gotham Book"/>
                        </a:rPr>
                        <a:t>Amerejuve Medspa</a:t>
                      </a:r>
                    </a:p>
                  </a:txBody>
                  <a:tcPr marL="54864" marR="54864" marT="9144" marB="9144" anchor="ctr">
                    <a:solidFill>
                      <a:srgbClr val="F4F2ED"/>
                    </a:solidFill>
                  </a:tcPr>
                </a:tc>
                <a:tc>
                  <a:txBody>
                    <a:bodyPr wrap="square"/>
                    <a:lstStyle/>
                    <a:p>
                      <a:pPr algn="r"/>
                      <a:r>
                        <a:rPr sz="850" b="0">
                          <a:solidFill>
                            <a:srgbClr val="0B163C"/>
                          </a:solidFill>
                          <a:latin typeface="Gotham Book"/>
                        </a:rPr>
                        <a:t>1,839</a:t>
                      </a:r>
                    </a:p>
                  </a:txBody>
                  <a:tcPr marL="54864" marR="54864" marT="9144" marB="9144" anchor="ctr">
                    <a:solidFill>
                      <a:srgbClr val="F4F2ED"/>
                    </a:solidFill>
                  </a:tcPr>
                </a:tc>
                <a:tc>
                  <a:txBody>
                    <a:bodyPr wrap="square"/>
                    <a:lstStyle/>
                    <a:p>
                      <a:pPr algn="r"/>
                      <a:r>
                        <a:rPr sz="800" b="0">
                          <a:solidFill>
                            <a:srgbClr val="6E7A90"/>
                          </a:solidFill>
                          <a:latin typeface="Gotham Book"/>
                        </a:rPr>
                        <a:t>3.8%</a:t>
                      </a:r>
                    </a:p>
                  </a:txBody>
                  <a:tcPr marL="54864" marR="54864" marT="9144" marB="9144" anchor="ctr">
                    <a:solidFill>
                      <a:srgbClr val="F4F2ED"/>
                    </a:solidFill>
                  </a:tcPr>
                </a:tc>
                <a:tc>
                  <a:txBody>
                    <a:bodyPr wrap="square"/>
                    <a:lstStyle/>
                    <a:p>
                      <a:pPr algn="l"/>
                      <a:r>
                        <a:rPr sz="800" b="0">
                          <a:solidFill>
                            <a:srgbClr val="6E7A90"/>
                          </a:solidFill>
                          <a:latin typeface="Gotham Book"/>
                        </a:rPr>
                        <a:t>7/31/29</a:t>
                      </a:r>
                    </a:p>
                  </a:txBody>
                  <a:tcPr marL="54864" marR="54864" marT="9144" marB="9144" anchor="ctr">
                    <a:solidFill>
                      <a:srgbClr val="F4F2ED"/>
                    </a:solidFill>
                  </a:tcPr>
                </a:tc>
                <a:tc>
                  <a:txBody>
                    <a:bodyPr wrap="square"/>
                    <a:lstStyle/>
                    <a:p>
                      <a:pPr algn="r"/>
                      <a:r>
                        <a:rPr sz="800" b="0">
                          <a:solidFill>
                            <a:srgbClr val="6E7A90"/>
                          </a:solidFill>
                          <a:latin typeface="Gotham Book"/>
                        </a:rPr>
                        <a:t>$21.00</a:t>
                      </a:r>
                    </a:p>
                  </a:txBody>
                  <a:tcPr marL="54864" marR="54864" marT="9144" marB="9144" anchor="ctr">
                    <a:solidFill>
                      <a:srgbClr val="F4F2ED"/>
                    </a:solidFill>
                  </a:tcPr>
                </a:tc>
                <a:tc>
                  <a:txBody>
                    <a:bodyPr wrap="square"/>
                    <a:lstStyle/>
                    <a:p>
                      <a:pPr algn="r"/>
                      <a:r>
                        <a:rPr sz="850" b="1">
                          <a:solidFill>
                            <a:srgbClr val="0B163C"/>
                          </a:solidFill>
                          <a:latin typeface="Joost Medium"/>
                        </a:rPr>
                        <a:t>$38,619</a:t>
                      </a:r>
                    </a:p>
                  </a:txBody>
                  <a:tcPr marL="54864" marR="54864" marT="9144" marB="9144" anchor="ctr">
                    <a:solidFill>
                      <a:srgbClr val="F4F2ED"/>
                    </a:solidFill>
                  </a:tcPr>
                </a:tc>
                <a:tc>
                  <a:txBody>
                    <a:bodyPr wrap="square"/>
                    <a:lstStyle/>
                    <a:p>
                      <a:pPr algn="l"/>
                      <a:r>
                        <a:rPr sz="750" b="0">
                          <a:solidFill>
                            <a:srgbClr val="6E7A90"/>
                          </a:solidFill>
                          <a:latin typeface="Gotham Book"/>
                        </a:rPr>
                        <a:t>Steps to $24 PSF by 2028</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260</a:t>
                      </a:r>
                    </a:p>
                  </a:txBody>
                  <a:tcPr marL="54864" marR="54864" marT="9144" marB="9144" anchor="ctr">
                    <a:solidFill>
                      <a:srgbClr val="E8E8E8"/>
                    </a:solidFill>
                  </a:tcPr>
                </a:tc>
                <a:tc>
                  <a:txBody>
                    <a:bodyPr wrap="square"/>
                    <a:lstStyle/>
                    <a:p>
                      <a:pPr algn="l"/>
                      <a:r>
                        <a:rPr sz="850" b="0">
                          <a:solidFill>
                            <a:srgbClr val="0B163C"/>
                          </a:solidFill>
                          <a:latin typeface="Gotham Book"/>
                        </a:rPr>
                        <a:t>Vacant — Retail</a:t>
                      </a:r>
                    </a:p>
                  </a:txBody>
                  <a:tcPr marL="54864" marR="54864" marT="9144" marB="9144" anchor="ctr">
                    <a:solidFill>
                      <a:srgbClr val="E8E8E8"/>
                    </a:solidFill>
                  </a:tcPr>
                </a:tc>
                <a:tc>
                  <a:txBody>
                    <a:bodyPr wrap="square"/>
                    <a:lstStyle/>
                    <a:p>
                      <a:pPr algn="r"/>
                      <a:r>
                        <a:rPr sz="850" b="0">
                          <a:solidFill>
                            <a:srgbClr val="0B163C"/>
                          </a:solidFill>
                          <a:latin typeface="Gotham Book"/>
                        </a:rPr>
                        <a:t>2,307</a:t>
                      </a:r>
                    </a:p>
                  </a:txBody>
                  <a:tcPr marL="54864" marR="54864" marT="9144" marB="9144" anchor="ctr">
                    <a:solidFill>
                      <a:srgbClr val="E8E8E8"/>
                    </a:solidFill>
                  </a:tcPr>
                </a:tc>
                <a:tc>
                  <a:txBody>
                    <a:bodyPr wrap="square"/>
                    <a:lstStyle/>
                    <a:p>
                      <a:pPr algn="r"/>
                      <a:r>
                        <a:rPr sz="800" b="0">
                          <a:solidFill>
                            <a:srgbClr val="6E7A90"/>
                          </a:solidFill>
                          <a:latin typeface="Gotham Book"/>
                        </a:rPr>
                        <a:t>4.8%</a:t>
                      </a:r>
                    </a:p>
                  </a:txBody>
                  <a:tcPr marL="54864" marR="54864" marT="9144" marB="9144" anchor="ctr">
                    <a:solidFill>
                      <a:srgbClr val="E8E8E8"/>
                    </a:solidFill>
                  </a:tcPr>
                </a:tc>
                <a:tc>
                  <a:txBody>
                    <a:bodyPr wrap="square"/>
                    <a:lstStyle/>
                    <a:p>
                      <a:pPr algn="l"/>
                      <a:r>
                        <a:rPr sz="800" b="0">
                          <a:solidFill>
                            <a:srgbClr val="6E7A90"/>
                          </a:solidFill>
                          <a:latin typeface="Gotham Book"/>
                        </a:rPr>
                        <a:t>—</a:t>
                      </a:r>
                    </a:p>
                  </a:txBody>
                  <a:tcPr marL="54864" marR="54864" marT="9144" marB="9144" anchor="ctr">
                    <a:solidFill>
                      <a:srgbClr val="E8E8E8"/>
                    </a:solidFill>
                  </a:tcPr>
                </a:tc>
                <a:tc>
                  <a:txBody>
                    <a:bodyPr wrap="square"/>
                    <a:lstStyle/>
                    <a:p>
                      <a:pPr algn="r"/>
                      <a:r>
                        <a:rPr sz="800" b="0">
                          <a:solidFill>
                            <a:srgbClr val="6E7A90"/>
                          </a:solidFill>
                          <a:latin typeface="Gotham Book"/>
                        </a:rPr>
                        <a:t>—</a:t>
                      </a:r>
                    </a:p>
                  </a:txBody>
                  <a:tcPr marL="54864" marR="54864" marT="9144" marB="9144" anchor="ctr">
                    <a:solidFill>
                      <a:srgbClr val="E8E8E8"/>
                    </a:solidFill>
                  </a:tcPr>
                </a:tc>
                <a:tc>
                  <a:txBody>
                    <a:bodyPr wrap="square"/>
                    <a:lstStyle/>
                    <a:p>
                      <a:pPr algn="r"/>
                      <a:r>
                        <a:rPr sz="850" b="0">
                          <a:solidFill>
                            <a:srgbClr val="0B163C"/>
                          </a:solidFill>
                          <a:latin typeface="Joost Medium"/>
                        </a:rPr>
                        <a:t>—</a:t>
                      </a:r>
                    </a:p>
                  </a:txBody>
                  <a:tcPr marL="54864" marR="54864" marT="9144" marB="9144" anchor="ctr">
                    <a:solidFill>
                      <a:srgbClr val="E8E8E8"/>
                    </a:solidFill>
                  </a:tcPr>
                </a:tc>
                <a:tc>
                  <a:txBody>
                    <a:bodyPr wrap="square"/>
                    <a:lstStyle/>
                    <a:p>
                      <a:pPr algn="l"/>
                      <a:r>
                        <a:rPr sz="750" b="0">
                          <a:solidFill>
                            <a:srgbClr val="6E7A90"/>
                          </a:solidFill>
                          <a:latin typeface="Gotham Book"/>
                        </a:rPr>
                        <a:t>Available for lease</a:t>
                      </a:r>
                    </a:p>
                  </a:txBody>
                  <a:tcPr marL="54864" marR="54864" marT="9144" marB="9144" anchor="ctr">
                    <a:solidFill>
                      <a:srgbClr val="E8E8E8"/>
                    </a:solidFill>
                  </a:tcPr>
                </a:tc>
              </a:tr>
              <a:tr h="164592">
                <a:tc>
                  <a:txBody>
                    <a:bodyPr wrap="square"/>
                    <a:lstStyle/>
                    <a:p>
                      <a:pPr algn="l"/>
                      <a:r>
                        <a:rPr sz="800" b="0">
                          <a:solidFill>
                            <a:srgbClr val="6E7A90"/>
                          </a:solidFill>
                          <a:latin typeface="Gotham Book"/>
                        </a:rPr>
                        <a:t>280</a:t>
                      </a:r>
                    </a:p>
                  </a:txBody>
                  <a:tcPr marL="54864" marR="54864" marT="9144" marB="9144" anchor="ctr">
                    <a:solidFill>
                      <a:srgbClr val="F4F2ED"/>
                    </a:solidFill>
                  </a:tcPr>
                </a:tc>
                <a:tc>
                  <a:txBody>
                    <a:bodyPr wrap="square"/>
                    <a:lstStyle/>
                    <a:p>
                      <a:pPr algn="l"/>
                      <a:r>
                        <a:rPr sz="850" b="1">
                          <a:solidFill>
                            <a:srgbClr val="0B163C"/>
                          </a:solidFill>
                          <a:latin typeface="Gotham Book"/>
                        </a:rPr>
                        <a:t>School of Rock</a:t>
                      </a:r>
                    </a:p>
                  </a:txBody>
                  <a:tcPr marL="54864" marR="54864" marT="9144" marB="9144" anchor="ctr">
                    <a:solidFill>
                      <a:srgbClr val="F4F2ED"/>
                    </a:solidFill>
                  </a:tcPr>
                </a:tc>
                <a:tc>
                  <a:txBody>
                    <a:bodyPr wrap="square"/>
                    <a:lstStyle/>
                    <a:p>
                      <a:pPr algn="r"/>
                      <a:r>
                        <a:rPr sz="850" b="0">
                          <a:solidFill>
                            <a:srgbClr val="0B163C"/>
                          </a:solidFill>
                          <a:latin typeface="Gotham Book"/>
                        </a:rPr>
                        <a:t>2,462</a:t>
                      </a:r>
                    </a:p>
                  </a:txBody>
                  <a:tcPr marL="54864" marR="54864" marT="9144" marB="9144" anchor="ctr">
                    <a:solidFill>
                      <a:srgbClr val="F4F2ED"/>
                    </a:solidFill>
                  </a:tcPr>
                </a:tc>
                <a:tc>
                  <a:txBody>
                    <a:bodyPr wrap="square"/>
                    <a:lstStyle/>
                    <a:p>
                      <a:pPr algn="r"/>
                      <a:r>
                        <a:rPr sz="800" b="0">
                          <a:solidFill>
                            <a:srgbClr val="6E7A90"/>
                          </a:solidFill>
                          <a:latin typeface="Gotham Book"/>
                        </a:rPr>
                        <a:t>6.1%</a:t>
                      </a:r>
                    </a:p>
                  </a:txBody>
                  <a:tcPr marL="54864" marR="54864" marT="9144" marB="9144" anchor="ctr">
                    <a:solidFill>
                      <a:srgbClr val="F4F2ED"/>
                    </a:solidFill>
                  </a:tcPr>
                </a:tc>
                <a:tc>
                  <a:txBody>
                    <a:bodyPr wrap="square"/>
                    <a:lstStyle/>
                    <a:p>
                      <a:pPr algn="l"/>
                      <a:r>
                        <a:rPr sz="800" b="0">
                          <a:solidFill>
                            <a:srgbClr val="6E7A90"/>
                          </a:solidFill>
                          <a:latin typeface="Gotham Book"/>
                        </a:rPr>
                        <a:t>5/31/29</a:t>
                      </a:r>
                    </a:p>
                  </a:txBody>
                  <a:tcPr marL="54864" marR="54864" marT="9144" marB="9144" anchor="ctr">
                    <a:solidFill>
                      <a:srgbClr val="F4F2ED"/>
                    </a:solidFill>
                  </a:tcPr>
                </a:tc>
                <a:tc>
                  <a:txBody>
                    <a:bodyPr wrap="square"/>
                    <a:lstStyle/>
                    <a:p>
                      <a:pPr algn="r"/>
                      <a:r>
                        <a:rPr sz="800" b="0">
                          <a:solidFill>
                            <a:srgbClr val="6E7A90"/>
                          </a:solidFill>
                          <a:latin typeface="Gotham Book"/>
                        </a:rPr>
                        <a:t>$29.70</a:t>
                      </a:r>
                    </a:p>
                  </a:txBody>
                  <a:tcPr marL="54864" marR="54864" marT="9144" marB="9144" anchor="ctr">
                    <a:solidFill>
                      <a:srgbClr val="F4F2ED"/>
                    </a:solidFill>
                  </a:tcPr>
                </a:tc>
                <a:tc>
                  <a:txBody>
                    <a:bodyPr wrap="square"/>
                    <a:lstStyle/>
                    <a:p>
                      <a:pPr algn="r"/>
                      <a:r>
                        <a:rPr sz="850" b="1">
                          <a:solidFill>
                            <a:srgbClr val="0B163C"/>
                          </a:solidFill>
                          <a:latin typeface="Joost Medium"/>
                        </a:rPr>
                        <a:t>$73,121</a:t>
                      </a:r>
                    </a:p>
                  </a:txBody>
                  <a:tcPr marL="54864" marR="54864" marT="9144" marB="9144" anchor="ctr">
                    <a:solidFill>
                      <a:srgbClr val="F4F2ED"/>
                    </a:solidFill>
                  </a:tcPr>
                </a:tc>
                <a:tc>
                  <a:txBody>
                    <a:bodyPr wrap="square"/>
                    <a:lstStyle/>
                    <a:p>
                      <a:pPr algn="l"/>
                      <a:r>
                        <a:rPr sz="750" b="0">
                          <a:solidFill>
                            <a:srgbClr val="6E7A90"/>
                          </a:solidFill>
                          <a:latin typeface="Gotham Book"/>
                        </a:rPr>
                        <a:t>One 5-yr opt @ $32.67</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1413A</a:t>
                      </a:r>
                    </a:p>
                  </a:txBody>
                  <a:tcPr marL="54864" marR="54864" marT="9144" marB="9144" anchor="ctr">
                    <a:solidFill>
                      <a:srgbClr val="EAE6DC"/>
                    </a:solidFill>
                  </a:tcPr>
                </a:tc>
                <a:tc>
                  <a:txBody>
                    <a:bodyPr wrap="square"/>
                    <a:lstStyle/>
                    <a:p>
                      <a:pPr algn="l"/>
                      <a:r>
                        <a:rPr sz="850" b="1">
                          <a:solidFill>
                            <a:srgbClr val="0B163C"/>
                          </a:solidFill>
                          <a:latin typeface="Gotham Book"/>
                        </a:rPr>
                        <a:t>Brassica Sandwiches &amp; Salads</a:t>
                      </a:r>
                    </a:p>
                  </a:txBody>
                  <a:tcPr marL="54864" marR="54864" marT="9144" marB="9144" anchor="ctr">
                    <a:solidFill>
                      <a:srgbClr val="EAE6DC"/>
                    </a:solidFill>
                  </a:tcPr>
                </a:tc>
                <a:tc>
                  <a:txBody>
                    <a:bodyPr wrap="square"/>
                    <a:lstStyle/>
                    <a:p>
                      <a:pPr algn="r"/>
                      <a:r>
                        <a:rPr sz="850" b="0">
                          <a:solidFill>
                            <a:srgbClr val="0B163C"/>
                          </a:solidFill>
                          <a:latin typeface="Gotham Book"/>
                        </a:rPr>
                        <a:t>3,000</a:t>
                      </a:r>
                    </a:p>
                  </a:txBody>
                  <a:tcPr marL="54864" marR="54864" marT="9144" marB="9144" anchor="ctr">
                    <a:solidFill>
                      <a:srgbClr val="EAE6DC"/>
                    </a:solidFill>
                  </a:tcPr>
                </a:tc>
                <a:tc>
                  <a:txBody>
                    <a:bodyPr wrap="square"/>
                    <a:lstStyle/>
                    <a:p>
                      <a:pPr algn="r"/>
                      <a:r>
                        <a:rPr sz="800" b="0">
                          <a:solidFill>
                            <a:srgbClr val="6E7A90"/>
                          </a:solidFill>
                          <a:latin typeface="Gotham Book"/>
                        </a:rPr>
                        <a:t>6.2%</a:t>
                      </a:r>
                    </a:p>
                  </a:txBody>
                  <a:tcPr marL="54864" marR="54864" marT="9144" marB="9144" anchor="ctr">
                    <a:solidFill>
                      <a:srgbClr val="EAE6DC"/>
                    </a:solidFill>
                  </a:tcPr>
                </a:tc>
                <a:tc>
                  <a:txBody>
                    <a:bodyPr wrap="square"/>
                    <a:lstStyle/>
                    <a:p>
                      <a:pPr algn="l"/>
                      <a:r>
                        <a:rPr sz="800" b="0">
                          <a:solidFill>
                            <a:srgbClr val="6E7A90"/>
                          </a:solidFill>
                          <a:latin typeface="Gotham Book"/>
                        </a:rPr>
                        <a:t>2/29/36</a:t>
                      </a:r>
                    </a:p>
                  </a:txBody>
                  <a:tcPr marL="54864" marR="54864" marT="9144" marB="9144" anchor="ctr">
                    <a:solidFill>
                      <a:srgbClr val="EAE6DC"/>
                    </a:solidFill>
                  </a:tcPr>
                </a:tc>
                <a:tc>
                  <a:txBody>
                    <a:bodyPr wrap="square"/>
                    <a:lstStyle/>
                    <a:p>
                      <a:pPr algn="r"/>
                      <a:r>
                        <a:rPr sz="800" b="0">
                          <a:solidFill>
                            <a:srgbClr val="6E7A90"/>
                          </a:solidFill>
                          <a:latin typeface="Gotham Book"/>
                        </a:rPr>
                        <a:t>$65.00</a:t>
                      </a:r>
                    </a:p>
                  </a:txBody>
                  <a:tcPr marL="54864" marR="54864" marT="9144" marB="9144" anchor="ctr">
                    <a:solidFill>
                      <a:srgbClr val="EAE6DC"/>
                    </a:solidFill>
                  </a:tcPr>
                </a:tc>
                <a:tc>
                  <a:txBody>
                    <a:bodyPr wrap="square"/>
                    <a:lstStyle/>
                    <a:p>
                      <a:pPr algn="r"/>
                      <a:r>
                        <a:rPr sz="850" b="1">
                          <a:solidFill>
                            <a:srgbClr val="0B163C"/>
                          </a:solidFill>
                          <a:latin typeface="Joost Medium"/>
                        </a:rPr>
                        <a:t>$195,000</a:t>
                      </a:r>
                    </a:p>
                  </a:txBody>
                  <a:tcPr marL="54864" marR="54864" marT="9144" marB="9144" anchor="ctr">
                    <a:solidFill>
                      <a:srgbClr val="EAE6DC"/>
                    </a:solidFill>
                  </a:tcPr>
                </a:tc>
                <a:tc>
                  <a:txBody>
                    <a:bodyPr wrap="square"/>
                    <a:lstStyle/>
                    <a:p>
                      <a:pPr algn="l"/>
                      <a:r>
                        <a:rPr sz="750" b="0">
                          <a:solidFill>
                            <a:srgbClr val="6E7A90"/>
                          </a:solidFill>
                          <a:latin typeface="Gotham Book"/>
                        </a:rPr>
                        <a:t>New lease · steps to $70.20</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1413C</a:t>
                      </a:r>
                    </a:p>
                  </a:txBody>
                  <a:tcPr marL="54864" marR="54864" marT="9144" marB="9144" anchor="ctr">
                    <a:solidFill>
                      <a:srgbClr val="F4F2ED"/>
                    </a:solidFill>
                  </a:tcPr>
                </a:tc>
                <a:tc>
                  <a:txBody>
                    <a:bodyPr wrap="square"/>
                    <a:lstStyle/>
                    <a:p>
                      <a:pPr algn="l"/>
                      <a:r>
                        <a:rPr sz="850" b="1">
                          <a:solidFill>
                            <a:srgbClr val="0B163C"/>
                          </a:solidFill>
                          <a:latin typeface="Gotham Book"/>
                        </a:rPr>
                        <a:t>Clean Juice</a:t>
                      </a:r>
                    </a:p>
                  </a:txBody>
                  <a:tcPr marL="54864" marR="54864" marT="9144" marB="9144" anchor="ctr">
                    <a:solidFill>
                      <a:srgbClr val="F4F2ED"/>
                    </a:solidFill>
                  </a:tcPr>
                </a:tc>
                <a:tc>
                  <a:txBody>
                    <a:bodyPr wrap="square"/>
                    <a:lstStyle/>
                    <a:p>
                      <a:pPr algn="r"/>
                      <a:r>
                        <a:rPr sz="850" b="0">
                          <a:solidFill>
                            <a:srgbClr val="0B163C"/>
                          </a:solidFill>
                          <a:latin typeface="Gotham Book"/>
                        </a:rPr>
                        <a:t>1,253</a:t>
                      </a:r>
                    </a:p>
                  </a:txBody>
                  <a:tcPr marL="54864" marR="54864" marT="9144" marB="9144" anchor="ctr">
                    <a:solidFill>
                      <a:srgbClr val="F4F2ED"/>
                    </a:solidFill>
                  </a:tcPr>
                </a:tc>
                <a:tc>
                  <a:txBody>
                    <a:bodyPr wrap="square"/>
                    <a:lstStyle/>
                    <a:p>
                      <a:pPr algn="r"/>
                      <a:r>
                        <a:rPr sz="800" b="0">
                          <a:solidFill>
                            <a:srgbClr val="6E7A90"/>
                          </a:solidFill>
                          <a:latin typeface="Gotham Book"/>
                        </a:rPr>
                        <a:t>2.6%</a:t>
                      </a:r>
                    </a:p>
                  </a:txBody>
                  <a:tcPr marL="54864" marR="54864" marT="9144" marB="9144" anchor="ctr">
                    <a:solidFill>
                      <a:srgbClr val="F4F2ED"/>
                    </a:solidFill>
                  </a:tcPr>
                </a:tc>
                <a:tc>
                  <a:txBody>
                    <a:bodyPr wrap="square"/>
                    <a:lstStyle/>
                    <a:p>
                      <a:pPr algn="l"/>
                      <a:r>
                        <a:rPr sz="800" b="0">
                          <a:solidFill>
                            <a:srgbClr val="6E7A90"/>
                          </a:solidFill>
                          <a:latin typeface="Gotham Book"/>
                        </a:rPr>
                        <a:t>9/30/27</a:t>
                      </a:r>
                    </a:p>
                  </a:txBody>
                  <a:tcPr marL="54864" marR="54864" marT="9144" marB="9144" anchor="ctr">
                    <a:solidFill>
                      <a:srgbClr val="F4F2ED"/>
                    </a:solidFill>
                  </a:tcPr>
                </a:tc>
                <a:tc>
                  <a:txBody>
                    <a:bodyPr wrap="square"/>
                    <a:lstStyle/>
                    <a:p>
                      <a:pPr algn="r"/>
                      <a:r>
                        <a:rPr sz="800" b="0">
                          <a:solidFill>
                            <a:srgbClr val="6E7A90"/>
                          </a:solidFill>
                          <a:latin typeface="Gotham Book"/>
                        </a:rPr>
                        <a:t>$45.00</a:t>
                      </a:r>
                    </a:p>
                  </a:txBody>
                  <a:tcPr marL="54864" marR="54864" marT="9144" marB="9144" anchor="ctr">
                    <a:solidFill>
                      <a:srgbClr val="F4F2ED"/>
                    </a:solidFill>
                  </a:tcPr>
                </a:tc>
                <a:tc>
                  <a:txBody>
                    <a:bodyPr wrap="square"/>
                    <a:lstStyle/>
                    <a:p>
                      <a:pPr algn="r"/>
                      <a:r>
                        <a:rPr sz="850" b="1">
                          <a:solidFill>
                            <a:srgbClr val="0B163C"/>
                          </a:solidFill>
                          <a:latin typeface="Joost Medium"/>
                        </a:rPr>
                        <a:t>$56,385</a:t>
                      </a:r>
                    </a:p>
                  </a:txBody>
                  <a:tcPr marL="54864" marR="54864" marT="9144" marB="9144" anchor="ctr">
                    <a:solidFill>
                      <a:srgbClr val="F4F2ED"/>
                    </a:solidFill>
                  </a:tcPr>
                </a:tc>
                <a:tc>
                  <a:txBody>
                    <a:bodyPr wrap="square"/>
                    <a:lstStyle/>
                    <a:p>
                      <a:pPr algn="l"/>
                      <a:r>
                        <a:rPr sz="750" b="0">
                          <a:solidFill>
                            <a:srgbClr val="6E7A90"/>
                          </a:solidFill>
                          <a:latin typeface="Gotham Book"/>
                        </a:rPr>
                        <a:t>Two 5-yr opts @ $50.00, $55.00</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1413D</a:t>
                      </a:r>
                    </a:p>
                  </a:txBody>
                  <a:tcPr marL="54864" marR="54864" marT="9144" marB="9144" anchor="ctr">
                    <a:solidFill>
                      <a:srgbClr val="EAE6DC"/>
                    </a:solidFill>
                  </a:tcPr>
                </a:tc>
                <a:tc>
                  <a:txBody>
                    <a:bodyPr wrap="square"/>
                    <a:lstStyle/>
                    <a:p>
                      <a:pPr algn="l"/>
                      <a:r>
                        <a:rPr sz="850" b="1">
                          <a:solidFill>
                            <a:srgbClr val="0B163C"/>
                          </a:solidFill>
                          <a:latin typeface="Gotham Book"/>
                        </a:rPr>
                        <a:t>Jersey Mike's Subs</a:t>
                      </a:r>
                    </a:p>
                  </a:txBody>
                  <a:tcPr marL="54864" marR="54864" marT="9144" marB="9144" anchor="ctr">
                    <a:solidFill>
                      <a:srgbClr val="EAE6DC"/>
                    </a:solidFill>
                  </a:tcPr>
                </a:tc>
                <a:tc>
                  <a:txBody>
                    <a:bodyPr wrap="square"/>
                    <a:lstStyle/>
                    <a:p>
                      <a:pPr algn="r"/>
                      <a:r>
                        <a:rPr sz="850" b="0">
                          <a:solidFill>
                            <a:srgbClr val="0B163C"/>
                          </a:solidFill>
                          <a:latin typeface="Gotham Book"/>
                        </a:rPr>
                        <a:t>1,250</a:t>
                      </a:r>
                    </a:p>
                  </a:txBody>
                  <a:tcPr marL="54864" marR="54864" marT="9144" marB="9144" anchor="ctr">
                    <a:solidFill>
                      <a:srgbClr val="EAE6DC"/>
                    </a:solidFill>
                  </a:tcPr>
                </a:tc>
                <a:tc>
                  <a:txBody>
                    <a:bodyPr wrap="square"/>
                    <a:lstStyle/>
                    <a:p>
                      <a:pPr algn="r"/>
                      <a:r>
                        <a:rPr sz="800" b="0">
                          <a:solidFill>
                            <a:srgbClr val="6E7A90"/>
                          </a:solidFill>
                          <a:latin typeface="Gotham Book"/>
                        </a:rPr>
                        <a:t>2.6%</a:t>
                      </a:r>
                    </a:p>
                  </a:txBody>
                  <a:tcPr marL="54864" marR="54864" marT="9144" marB="9144" anchor="ctr">
                    <a:solidFill>
                      <a:srgbClr val="EAE6DC"/>
                    </a:solidFill>
                  </a:tcPr>
                </a:tc>
                <a:tc>
                  <a:txBody>
                    <a:bodyPr wrap="square"/>
                    <a:lstStyle/>
                    <a:p>
                      <a:pPr algn="l"/>
                      <a:r>
                        <a:rPr sz="800" b="0">
                          <a:solidFill>
                            <a:srgbClr val="6E7A90"/>
                          </a:solidFill>
                          <a:latin typeface="Gotham Book"/>
                        </a:rPr>
                        <a:t>9/30/31</a:t>
                      </a:r>
                    </a:p>
                  </a:txBody>
                  <a:tcPr marL="54864" marR="54864" marT="9144" marB="9144" anchor="ctr">
                    <a:solidFill>
                      <a:srgbClr val="EAE6DC"/>
                    </a:solidFill>
                  </a:tcPr>
                </a:tc>
                <a:tc>
                  <a:txBody>
                    <a:bodyPr wrap="square"/>
                    <a:lstStyle/>
                    <a:p>
                      <a:pPr algn="r"/>
                      <a:r>
                        <a:rPr sz="800" b="0">
                          <a:solidFill>
                            <a:srgbClr val="6E7A90"/>
                          </a:solidFill>
                          <a:latin typeface="Gotham Book"/>
                        </a:rPr>
                        <a:t>$40.10</a:t>
                      </a:r>
                    </a:p>
                  </a:txBody>
                  <a:tcPr marL="54864" marR="54864" marT="9144" marB="9144" anchor="ctr">
                    <a:solidFill>
                      <a:srgbClr val="EAE6DC"/>
                    </a:solidFill>
                  </a:tcPr>
                </a:tc>
                <a:tc>
                  <a:txBody>
                    <a:bodyPr wrap="square"/>
                    <a:lstStyle/>
                    <a:p>
                      <a:pPr algn="r"/>
                      <a:r>
                        <a:rPr sz="850" b="1">
                          <a:solidFill>
                            <a:srgbClr val="0B163C"/>
                          </a:solidFill>
                          <a:latin typeface="Joost Medium"/>
                        </a:rPr>
                        <a:t>$50,125</a:t>
                      </a:r>
                    </a:p>
                  </a:txBody>
                  <a:tcPr marL="54864" marR="54864" marT="9144" marB="9144" anchor="ctr">
                    <a:solidFill>
                      <a:srgbClr val="EAE6DC"/>
                    </a:solidFill>
                  </a:tcPr>
                </a:tc>
                <a:tc>
                  <a:txBody>
                    <a:bodyPr wrap="square"/>
                    <a:lstStyle/>
                    <a:p>
                      <a:pPr algn="l"/>
                      <a:r>
                        <a:rPr sz="750" b="0">
                          <a:solidFill>
                            <a:srgbClr val="6E7A90"/>
                          </a:solidFill>
                          <a:latin typeface="Gotham Book"/>
                        </a:rPr>
                        <a:t>Two 5-yr opts @ $48.52, $53.37</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1415</a:t>
                      </a:r>
                    </a:p>
                  </a:txBody>
                  <a:tcPr marL="54864" marR="54864" marT="9144" marB="9144" anchor="ctr">
                    <a:solidFill>
                      <a:srgbClr val="F4F2ED"/>
                    </a:solidFill>
                  </a:tcPr>
                </a:tc>
                <a:tc>
                  <a:txBody>
                    <a:bodyPr wrap="square"/>
                    <a:lstStyle/>
                    <a:p>
                      <a:pPr algn="l"/>
                      <a:r>
                        <a:rPr sz="850" b="1">
                          <a:solidFill>
                            <a:srgbClr val="0B163C"/>
                          </a:solidFill>
                          <a:latin typeface="Gotham Book"/>
                        </a:rPr>
                        <a:t>Proposed Church</a:t>
                      </a:r>
                    </a:p>
                  </a:txBody>
                  <a:tcPr marL="54864" marR="54864" marT="9144" marB="9144" anchor="ctr">
                    <a:solidFill>
                      <a:srgbClr val="F4F2ED"/>
                    </a:solidFill>
                  </a:tcPr>
                </a:tc>
                <a:tc>
                  <a:txBody>
                    <a:bodyPr wrap="square"/>
                    <a:lstStyle/>
                    <a:p>
                      <a:pPr algn="r"/>
                      <a:r>
                        <a:rPr sz="850" b="0">
                          <a:solidFill>
                            <a:srgbClr val="0B163C"/>
                          </a:solidFill>
                          <a:latin typeface="Gotham Book"/>
                        </a:rPr>
                        <a:t>3,199</a:t>
                      </a:r>
                    </a:p>
                  </a:txBody>
                  <a:tcPr marL="54864" marR="54864" marT="9144" marB="9144" anchor="ctr">
                    <a:solidFill>
                      <a:srgbClr val="F4F2ED"/>
                    </a:solidFill>
                  </a:tcPr>
                </a:tc>
                <a:tc>
                  <a:txBody>
                    <a:bodyPr wrap="square"/>
                    <a:lstStyle/>
                    <a:p>
                      <a:pPr algn="r"/>
                      <a:r>
                        <a:rPr sz="800" b="0">
                          <a:solidFill>
                            <a:srgbClr val="6E7A90"/>
                          </a:solidFill>
                          <a:latin typeface="Gotham Book"/>
                        </a:rPr>
                        <a:t>6.6%</a:t>
                      </a:r>
                    </a:p>
                  </a:txBody>
                  <a:tcPr marL="54864" marR="54864" marT="9144" marB="9144" anchor="ctr">
                    <a:solidFill>
                      <a:srgbClr val="F4F2ED"/>
                    </a:solidFill>
                  </a:tcPr>
                </a:tc>
                <a:tc>
                  <a:txBody>
                    <a:bodyPr wrap="square"/>
                    <a:lstStyle/>
                    <a:p>
                      <a:pPr algn="l"/>
                      <a:r>
                        <a:rPr sz="800" b="0">
                          <a:solidFill>
                            <a:srgbClr val="6E7A90"/>
                          </a:solidFill>
                          <a:latin typeface="Gotham Book"/>
                        </a:rPr>
                        <a:t>2/28/31</a:t>
                      </a:r>
                    </a:p>
                  </a:txBody>
                  <a:tcPr marL="54864" marR="54864" marT="9144" marB="9144" anchor="ctr">
                    <a:solidFill>
                      <a:srgbClr val="F4F2ED"/>
                    </a:solidFill>
                  </a:tcPr>
                </a:tc>
                <a:tc>
                  <a:txBody>
                    <a:bodyPr wrap="square"/>
                    <a:lstStyle/>
                    <a:p>
                      <a:pPr algn="r"/>
                      <a:r>
                        <a:rPr sz="800" b="0">
                          <a:solidFill>
                            <a:srgbClr val="6E7A90"/>
                          </a:solidFill>
                          <a:latin typeface="Gotham Book"/>
                        </a:rPr>
                        <a:t>$3.75</a:t>
                      </a:r>
                    </a:p>
                  </a:txBody>
                  <a:tcPr marL="54864" marR="54864" marT="9144" marB="9144" anchor="ctr">
                    <a:solidFill>
                      <a:srgbClr val="F4F2ED"/>
                    </a:solidFill>
                  </a:tcPr>
                </a:tc>
                <a:tc>
                  <a:txBody>
                    <a:bodyPr wrap="square"/>
                    <a:lstStyle/>
                    <a:p>
                      <a:pPr algn="r"/>
                      <a:r>
                        <a:rPr sz="850" b="1">
                          <a:solidFill>
                            <a:srgbClr val="0B163C"/>
                          </a:solidFill>
                          <a:latin typeface="Joost Medium"/>
                        </a:rPr>
                        <a:t>$12,000</a:t>
                      </a:r>
                    </a:p>
                  </a:txBody>
                  <a:tcPr marL="54864" marR="54864" marT="9144" marB="9144" anchor="ctr">
                    <a:solidFill>
                      <a:srgbClr val="F4F2ED"/>
                    </a:solidFill>
                  </a:tcPr>
                </a:tc>
                <a:tc>
                  <a:txBody>
                    <a:bodyPr wrap="square"/>
                    <a:lstStyle/>
                    <a:p>
                      <a:pPr algn="l"/>
                      <a:r>
                        <a:rPr sz="750" b="0">
                          <a:solidFill>
                            <a:srgbClr val="6E7A90"/>
                          </a:solidFill>
                          <a:latin typeface="Gotham Book"/>
                        </a:rPr>
                        <a:t>** Assumed terms (proposed)</a:t>
                      </a:r>
                    </a:p>
                  </a:txBody>
                  <a:tcPr marL="54864" marR="54864" marT="9144" marB="9144" anchor="ctr">
                    <a:solidFill>
                      <a:srgbClr val="F4F2ED"/>
                    </a:solidFill>
                  </a:tcPr>
                </a:tc>
              </a:tr>
              <a:tr h="164592">
                <a:tc>
                  <a:txBody>
                    <a:bodyPr wrap="square"/>
                    <a:lstStyle/>
                    <a:p>
                      <a:pPr algn="l"/>
                      <a:r>
                        <a:rPr sz="800" b="0">
                          <a:solidFill>
                            <a:srgbClr val="6E7A90"/>
                          </a:solidFill>
                          <a:latin typeface="Gotham Book"/>
                        </a:rPr>
                        <a:t>1417</a:t>
                      </a:r>
                    </a:p>
                  </a:txBody>
                  <a:tcPr marL="54864" marR="54864" marT="9144" marB="9144" anchor="ctr">
                    <a:solidFill>
                      <a:srgbClr val="EAE6DC"/>
                    </a:solidFill>
                  </a:tcPr>
                </a:tc>
                <a:tc>
                  <a:txBody>
                    <a:bodyPr wrap="square"/>
                    <a:lstStyle/>
                    <a:p>
                      <a:pPr algn="l"/>
                      <a:r>
                        <a:rPr sz="850" b="1">
                          <a:solidFill>
                            <a:srgbClr val="0B163C"/>
                          </a:solidFill>
                          <a:latin typeface="Gotham Book"/>
                        </a:rPr>
                        <a:t>Wild Fork Foods</a:t>
                      </a:r>
                    </a:p>
                  </a:txBody>
                  <a:tcPr marL="54864" marR="54864" marT="9144" marB="9144" anchor="ctr">
                    <a:solidFill>
                      <a:srgbClr val="EAE6DC"/>
                    </a:solidFill>
                  </a:tcPr>
                </a:tc>
                <a:tc>
                  <a:txBody>
                    <a:bodyPr wrap="square"/>
                    <a:lstStyle/>
                    <a:p>
                      <a:pPr algn="r"/>
                      <a:r>
                        <a:rPr sz="850" b="0">
                          <a:solidFill>
                            <a:srgbClr val="0B163C"/>
                          </a:solidFill>
                          <a:latin typeface="Gotham Book"/>
                        </a:rPr>
                        <a:t>4,084</a:t>
                      </a:r>
                    </a:p>
                  </a:txBody>
                  <a:tcPr marL="54864" marR="54864" marT="9144" marB="9144" anchor="ctr">
                    <a:solidFill>
                      <a:srgbClr val="EAE6DC"/>
                    </a:solidFill>
                  </a:tcPr>
                </a:tc>
                <a:tc>
                  <a:txBody>
                    <a:bodyPr wrap="square"/>
                    <a:lstStyle/>
                    <a:p>
                      <a:pPr algn="r"/>
                      <a:r>
                        <a:rPr sz="800" b="0">
                          <a:solidFill>
                            <a:srgbClr val="6E7A90"/>
                          </a:solidFill>
                          <a:latin typeface="Gotham Book"/>
                        </a:rPr>
                        <a:t>8.5%</a:t>
                      </a:r>
                    </a:p>
                  </a:txBody>
                  <a:tcPr marL="54864" marR="54864" marT="9144" marB="9144" anchor="ctr">
                    <a:solidFill>
                      <a:srgbClr val="EAE6DC"/>
                    </a:solidFill>
                  </a:tcPr>
                </a:tc>
                <a:tc>
                  <a:txBody>
                    <a:bodyPr wrap="square"/>
                    <a:lstStyle/>
                    <a:p>
                      <a:pPr algn="l"/>
                      <a:r>
                        <a:rPr sz="800" b="0">
                          <a:solidFill>
                            <a:srgbClr val="6E7A90"/>
                          </a:solidFill>
                          <a:latin typeface="Gotham Book"/>
                        </a:rPr>
                        <a:t>5/31/33</a:t>
                      </a:r>
                    </a:p>
                  </a:txBody>
                  <a:tcPr marL="54864" marR="54864" marT="9144" marB="9144" anchor="ctr">
                    <a:solidFill>
                      <a:srgbClr val="EAE6DC"/>
                    </a:solidFill>
                  </a:tcPr>
                </a:tc>
                <a:tc>
                  <a:txBody>
                    <a:bodyPr wrap="square"/>
                    <a:lstStyle/>
                    <a:p>
                      <a:pPr algn="r"/>
                      <a:r>
                        <a:rPr sz="800" b="0">
                          <a:solidFill>
                            <a:srgbClr val="6E7A90"/>
                          </a:solidFill>
                          <a:latin typeface="Gotham Book"/>
                        </a:rPr>
                        <a:t>$61.21</a:t>
                      </a:r>
                    </a:p>
                  </a:txBody>
                  <a:tcPr marL="54864" marR="54864" marT="9144" marB="9144" anchor="ctr">
                    <a:solidFill>
                      <a:srgbClr val="EAE6DC"/>
                    </a:solidFill>
                  </a:tcPr>
                </a:tc>
                <a:tc>
                  <a:txBody>
                    <a:bodyPr wrap="square"/>
                    <a:lstStyle/>
                    <a:p>
                      <a:pPr algn="r"/>
                      <a:r>
                        <a:rPr sz="850" b="1">
                          <a:solidFill>
                            <a:srgbClr val="0B163C"/>
                          </a:solidFill>
                          <a:latin typeface="Joost Medium"/>
                        </a:rPr>
                        <a:t>$249,982</a:t>
                      </a:r>
                    </a:p>
                  </a:txBody>
                  <a:tcPr marL="54864" marR="54864" marT="9144" marB="9144" anchor="ctr">
                    <a:solidFill>
                      <a:srgbClr val="EAE6DC"/>
                    </a:solidFill>
                  </a:tcPr>
                </a:tc>
                <a:tc>
                  <a:txBody>
                    <a:bodyPr wrap="square"/>
                    <a:lstStyle/>
                    <a:p>
                      <a:pPr algn="l"/>
                      <a:r>
                        <a:rPr sz="750" b="0">
                          <a:solidFill>
                            <a:srgbClr val="6E7A90"/>
                          </a:solidFill>
                          <a:latin typeface="Gotham Book"/>
                        </a:rPr>
                        <a:t>Four 5-yr opts to $98.59</a:t>
                      </a:r>
                    </a:p>
                  </a:txBody>
                  <a:tcPr marL="54864" marR="54864" marT="9144" marB="9144" anchor="ctr">
                    <a:solidFill>
                      <a:srgbClr val="EAE6DC"/>
                    </a:solidFill>
                  </a:tcPr>
                </a:tc>
              </a:tr>
              <a:tr h="164592">
                <a:tc>
                  <a:txBody>
                    <a:bodyPr wrap="square"/>
                    <a:lstStyle/>
                    <a:p>
                      <a:pPr algn="l"/>
                      <a:r>
                        <a:rPr sz="800" b="0">
                          <a:solidFill>
                            <a:srgbClr val="6E7A90"/>
                          </a:solidFill>
                          <a:latin typeface="Gotham Book"/>
                        </a:rPr>
                        <a:t>6532</a:t>
                      </a:r>
                    </a:p>
                  </a:txBody>
                  <a:tcPr marL="54864" marR="54864" marT="9144" marB="9144" anchor="ctr">
                    <a:solidFill>
                      <a:srgbClr val="F4F2ED"/>
                    </a:solidFill>
                  </a:tcPr>
                </a:tc>
                <a:tc>
                  <a:txBody>
                    <a:bodyPr wrap="square"/>
                    <a:lstStyle/>
                    <a:p>
                      <a:pPr algn="l"/>
                      <a:r>
                        <a:rPr sz="850" b="1">
                          <a:solidFill>
                            <a:srgbClr val="0B163C"/>
                          </a:solidFill>
                          <a:latin typeface="Gotham Book"/>
                        </a:rPr>
                        <a:t>CVS Pharmacy (Ground Lease)</a:t>
                      </a:r>
                    </a:p>
                  </a:txBody>
                  <a:tcPr marL="54864" marR="54864" marT="9144" marB="9144" anchor="ctr">
                    <a:solidFill>
                      <a:srgbClr val="F4F2ED"/>
                    </a:solidFill>
                  </a:tcPr>
                </a:tc>
                <a:tc>
                  <a:txBody>
                    <a:bodyPr wrap="square"/>
                    <a:lstStyle/>
                    <a:p>
                      <a:pPr algn="r"/>
                      <a:r>
                        <a:rPr sz="850" b="0">
                          <a:solidFill>
                            <a:srgbClr val="3A243A"/>
                          </a:solidFill>
                          <a:latin typeface="Gotham Book"/>
                        </a:rPr>
                        <a:t>13,000</a:t>
                      </a:r>
                    </a:p>
                  </a:txBody>
                  <a:tcPr marL="54864" marR="54864" marT="9144" marB="9144" anchor="ctr">
                    <a:solidFill>
                      <a:srgbClr val="F4F2ED"/>
                    </a:solidFill>
                  </a:tcPr>
                </a:tc>
                <a:tc>
                  <a:txBody>
                    <a:bodyPr wrap="square"/>
                    <a:lstStyle/>
                    <a:p>
                      <a:pPr algn="r"/>
                      <a:r>
                        <a:rPr sz="800" b="0">
                          <a:solidFill>
                            <a:srgbClr val="6E7A90"/>
                          </a:solidFill>
                          <a:latin typeface="Gotham Book"/>
                        </a:rPr>
                        <a:t>—</a:t>
                      </a:r>
                    </a:p>
                  </a:txBody>
                  <a:tcPr marL="54864" marR="54864" marT="9144" marB="9144" anchor="ctr">
                    <a:solidFill>
                      <a:srgbClr val="F4F2ED"/>
                    </a:solidFill>
                  </a:tcPr>
                </a:tc>
                <a:tc>
                  <a:txBody>
                    <a:bodyPr wrap="square"/>
                    <a:lstStyle/>
                    <a:p>
                      <a:pPr algn="l"/>
                      <a:r>
                        <a:rPr sz="800" b="0">
                          <a:solidFill>
                            <a:srgbClr val="6E7A90"/>
                          </a:solidFill>
                          <a:latin typeface="Gotham Book"/>
                        </a:rPr>
                        <a:t>1/31/33</a:t>
                      </a:r>
                    </a:p>
                  </a:txBody>
                  <a:tcPr marL="54864" marR="54864" marT="9144" marB="9144" anchor="ctr">
                    <a:solidFill>
                      <a:srgbClr val="F4F2ED"/>
                    </a:solidFill>
                  </a:tcPr>
                </a:tc>
                <a:tc>
                  <a:txBody>
                    <a:bodyPr wrap="square"/>
                    <a:lstStyle/>
                    <a:p>
                      <a:pPr algn="r"/>
                      <a:r>
                        <a:rPr sz="800" b="0">
                          <a:solidFill>
                            <a:srgbClr val="6E7A90"/>
                          </a:solidFill>
                          <a:latin typeface="Gotham Book"/>
                        </a:rPr>
                        <a:t>—</a:t>
                      </a:r>
                    </a:p>
                  </a:txBody>
                  <a:tcPr marL="54864" marR="54864" marT="9144" marB="9144" anchor="ctr">
                    <a:solidFill>
                      <a:srgbClr val="F4F2ED"/>
                    </a:solidFill>
                  </a:tcPr>
                </a:tc>
                <a:tc>
                  <a:txBody>
                    <a:bodyPr wrap="square"/>
                    <a:lstStyle/>
                    <a:p>
                      <a:pPr algn="r"/>
                      <a:r>
                        <a:rPr sz="850" b="1">
                          <a:solidFill>
                            <a:srgbClr val="3A243A"/>
                          </a:solidFill>
                          <a:latin typeface="Joost Medium"/>
                        </a:rPr>
                        <a:t>$385,000</a:t>
                      </a:r>
                    </a:p>
                  </a:txBody>
                  <a:tcPr marL="54864" marR="54864" marT="9144" marB="9144" anchor="ctr">
                    <a:solidFill>
                      <a:srgbClr val="F4F2ED"/>
                    </a:solidFill>
                  </a:tcPr>
                </a:tc>
                <a:tc>
                  <a:txBody>
                    <a:bodyPr wrap="square"/>
                    <a:lstStyle/>
                    <a:p>
                      <a:pPr algn="l"/>
                      <a:r>
                        <a:rPr sz="750" b="0">
                          <a:solidFill>
                            <a:srgbClr val="6E7A90"/>
                          </a:solidFill>
                          <a:latin typeface="Gotham Book"/>
                        </a:rPr>
                        <a:t>~13K SF on 1.31 ac · escalates to $491K</a:t>
                      </a:r>
                    </a:p>
                  </a:txBody>
                  <a:tcPr marL="54864" marR="54864" marT="9144" marB="9144" anchor="ctr">
                    <a:solidFill>
                      <a:srgbClr val="F4F2ED"/>
                    </a:solidFill>
                  </a:tcPr>
                </a:tc>
              </a:tr>
              <a:tr h="201168">
                <a:tc>
                  <a:txBody>
                    <a:bodyPr wrap="square"/>
                    <a:lstStyle/>
                    <a:p>
                      <a:pPr algn="l"/>
                      <a:r>
                        <a:rPr sz="850" b="1">
                          <a:solidFill>
                            <a:srgbClr val="0B163C"/>
                          </a:solidFill>
                          <a:latin typeface="Joost Medium"/>
                        </a:rPr>
                        <a:t/>
                      </a:r>
                    </a:p>
                  </a:txBody>
                  <a:tcPr marL="54864" marR="54864" marT="9144" marB="9144" anchor="ctr">
                    <a:solidFill>
                      <a:srgbClr val="EAE6DC"/>
                    </a:solidFill>
                  </a:tcPr>
                </a:tc>
                <a:tc>
                  <a:txBody>
                    <a:bodyPr wrap="square"/>
                    <a:lstStyle/>
                    <a:p>
                      <a:pPr algn="l"/>
                      <a:r>
                        <a:rPr sz="850" b="1">
                          <a:solidFill>
                            <a:srgbClr val="0B163C"/>
                          </a:solidFill>
                          <a:latin typeface="Joost Medium"/>
                        </a:rPr>
                        <a:t>Retail subtotal (leased)</a:t>
                      </a:r>
                    </a:p>
                  </a:txBody>
                  <a:tcPr marL="54864" marR="54864" marT="9144" marB="9144" anchor="ctr">
                    <a:solidFill>
                      <a:srgbClr val="EAE6DC"/>
                    </a:solidFill>
                  </a:tcPr>
                </a:tc>
                <a:tc>
                  <a:txBody>
                    <a:bodyPr wrap="square"/>
                    <a:lstStyle/>
                    <a:p>
                      <a:pPr algn="r"/>
                      <a:r>
                        <a:rPr sz="850" b="1">
                          <a:solidFill>
                            <a:srgbClr val="0B163C"/>
                          </a:solidFill>
                          <a:latin typeface="Joost Medium"/>
                        </a:rPr>
                        <a:t>45,889</a:t>
                      </a:r>
                    </a:p>
                  </a:txBody>
                  <a:tcPr marL="54864" marR="54864" marT="9144" marB="9144" anchor="ctr">
                    <a:solidFill>
                      <a:srgbClr val="EAE6DC"/>
                    </a:solidFill>
                  </a:tcPr>
                </a:tc>
                <a:tc>
                  <a:txBody>
                    <a:bodyPr wrap="square"/>
                    <a:lstStyle/>
                    <a:p>
                      <a:pPr algn="r"/>
                      <a:r>
                        <a:rPr sz="850" b="1">
                          <a:solidFill>
                            <a:srgbClr val="0B163C"/>
                          </a:solidFill>
                          <a:latin typeface="Joost Medium"/>
                        </a:rPr>
                        <a:t>95.2%</a:t>
                      </a:r>
                    </a:p>
                  </a:txBody>
                  <a:tcPr marL="54864" marR="54864" marT="9144" marB="9144" anchor="ctr">
                    <a:solidFill>
                      <a:srgbClr val="EAE6DC"/>
                    </a:solidFill>
                  </a:tcPr>
                </a:tc>
                <a:tc>
                  <a:txBody>
                    <a:bodyPr wrap="square"/>
                    <a:lstStyle/>
                    <a:p>
                      <a:pPr algn="l"/>
                      <a:r>
                        <a:rPr sz="850" b="1">
                          <a:solidFill>
                            <a:srgbClr val="0B163C"/>
                          </a:solidFill>
                          <a:latin typeface="Joost Medium"/>
                        </a:rPr>
                        <a:t/>
                      </a:r>
                    </a:p>
                  </a:txBody>
                  <a:tcPr marL="54864" marR="54864" marT="9144" marB="9144" anchor="ctr">
                    <a:solidFill>
                      <a:srgbClr val="EAE6DC"/>
                    </a:solidFill>
                  </a:tcPr>
                </a:tc>
                <a:tc>
                  <a:txBody>
                    <a:bodyPr wrap="square"/>
                    <a:lstStyle/>
                    <a:p>
                      <a:pPr algn="r"/>
                      <a:r>
                        <a:rPr sz="850" b="1">
                          <a:solidFill>
                            <a:srgbClr val="0B163C"/>
                          </a:solidFill>
                          <a:latin typeface="Joost Medium"/>
                        </a:rPr>
                        <a:t>$34.73</a:t>
                      </a:r>
                    </a:p>
                  </a:txBody>
                  <a:tcPr marL="54864" marR="54864" marT="9144" marB="9144" anchor="ctr">
                    <a:solidFill>
                      <a:srgbClr val="EAE6DC"/>
                    </a:solidFill>
                  </a:tcPr>
                </a:tc>
                <a:tc>
                  <a:txBody>
                    <a:bodyPr wrap="square"/>
                    <a:lstStyle/>
                    <a:p>
                      <a:pPr algn="r"/>
                      <a:r>
                        <a:rPr sz="850" b="1">
                          <a:solidFill>
                            <a:srgbClr val="0B163C"/>
                          </a:solidFill>
                          <a:latin typeface="Joost Medium"/>
                        </a:rPr>
                        <a:t>$1,593,787</a:t>
                      </a:r>
                    </a:p>
                  </a:txBody>
                  <a:tcPr marL="54864" marR="54864" marT="9144" marB="9144" anchor="ctr">
                    <a:solidFill>
                      <a:srgbClr val="EAE6DC"/>
                    </a:solidFill>
                  </a:tcPr>
                </a:tc>
                <a:tc>
                  <a:txBody>
                    <a:bodyPr wrap="square"/>
                    <a:lstStyle/>
                    <a:p>
                      <a:pPr algn="l"/>
                      <a:r>
                        <a:rPr sz="850" b="1">
                          <a:solidFill>
                            <a:srgbClr val="0B163C"/>
                          </a:solidFill>
                          <a:latin typeface="Joost Medium"/>
                        </a:rPr>
                        <a:t>19 tenants · excludes vacant + CVS</a:t>
                      </a:r>
                    </a:p>
                  </a:txBody>
                  <a:tcPr marL="54864" marR="54864" marT="9144" marB="9144" anchor="ctr">
                    <a:solidFill>
                      <a:srgbClr val="EAE6DC"/>
                    </a:solidFill>
                  </a:tcPr>
                </a:tc>
              </a:tr>
              <a:tr h="201168">
                <a:tc>
                  <a:txBody>
                    <a:bodyPr wrap="square"/>
                    <a:lstStyle/>
                    <a:p>
                      <a:pPr algn="l"/>
                      <a:r>
                        <a:rPr sz="850" b="1">
                          <a:solidFill>
                            <a:srgbClr val="F4F2ED"/>
                          </a:solidFill>
                          <a:latin typeface="Joost Medium"/>
                        </a:rPr>
                        <a:t/>
                      </a:r>
                    </a:p>
                  </a:txBody>
                  <a:tcPr marL="54864" marR="54864" marT="9144" marB="9144" anchor="ctr">
                    <a:solidFill>
                      <a:srgbClr val="0B163C"/>
                    </a:solidFill>
                  </a:tcPr>
                </a:tc>
                <a:tc>
                  <a:txBody>
                    <a:bodyPr wrap="square"/>
                    <a:lstStyle/>
                    <a:p>
                      <a:pPr algn="l"/>
                      <a:r>
                        <a:rPr sz="850" b="1">
                          <a:solidFill>
                            <a:srgbClr val="F4F2ED"/>
                          </a:solidFill>
                          <a:latin typeface="Joost Medium"/>
                        </a:rPr>
                        <a:t>TOTAL YR 1 IN-PLACE RENT</a:t>
                      </a:r>
                    </a:p>
                  </a:txBody>
                  <a:tcPr marL="54864" marR="54864" marT="9144" marB="9144" anchor="ctr">
                    <a:solidFill>
                      <a:srgbClr val="0B163C"/>
                    </a:solidFill>
                  </a:tcPr>
                </a:tc>
                <a:tc>
                  <a:txBody>
                    <a:bodyPr wrap="square"/>
                    <a:lstStyle/>
                    <a:p>
                      <a:pPr algn="r"/>
                      <a:r>
                        <a:rPr sz="850" b="1">
                          <a:solidFill>
                            <a:srgbClr val="F4F2ED"/>
                          </a:solidFill>
                          <a:latin typeface="Joost Medium"/>
                        </a:rPr>
                        <a:t>61,196</a:t>
                      </a:r>
                    </a:p>
                  </a:txBody>
                  <a:tcPr marL="54864" marR="54864" marT="9144" marB="9144" anchor="ctr">
                    <a:solidFill>
                      <a:srgbClr val="0B163C"/>
                    </a:solidFill>
                  </a:tcPr>
                </a:tc>
                <a:tc>
                  <a:txBody>
                    <a:bodyPr wrap="square"/>
                    <a:lstStyle/>
                    <a:p>
                      <a:pPr algn="r"/>
                      <a:r>
                        <a:rPr sz="850" b="1">
                          <a:solidFill>
                            <a:srgbClr val="F4F2ED"/>
                          </a:solidFill>
                          <a:latin typeface="Joost Medium"/>
                        </a:rPr>
                        <a:t>100%</a:t>
                      </a:r>
                    </a:p>
                  </a:txBody>
                  <a:tcPr marL="54864" marR="54864" marT="9144" marB="9144" anchor="ctr">
                    <a:solidFill>
                      <a:srgbClr val="0B163C"/>
                    </a:solidFill>
                  </a:tcPr>
                </a:tc>
                <a:tc>
                  <a:txBody>
                    <a:bodyPr wrap="square"/>
                    <a:lstStyle/>
                    <a:p>
                      <a:pPr algn="l"/>
                      <a:r>
                        <a:rPr sz="850" b="1">
                          <a:solidFill>
                            <a:srgbClr val="F4F2ED"/>
                          </a:solidFill>
                          <a:latin typeface="Joost Medium"/>
                        </a:rPr>
                        <a:t/>
                      </a:r>
                    </a:p>
                  </a:txBody>
                  <a:tcPr marL="54864" marR="54864" marT="9144" marB="9144" anchor="ctr">
                    <a:solidFill>
                      <a:srgbClr val="0B163C"/>
                    </a:solidFill>
                  </a:tcPr>
                </a:tc>
                <a:tc>
                  <a:txBody>
                    <a:bodyPr wrap="square"/>
                    <a:lstStyle/>
                    <a:p>
                      <a:pPr algn="r"/>
                      <a:r>
                        <a:rPr sz="850" b="1">
                          <a:solidFill>
                            <a:srgbClr val="F4F2ED"/>
                          </a:solidFill>
                          <a:latin typeface="Joost Medium"/>
                        </a:rPr>
                        <a:t/>
                      </a:r>
                    </a:p>
                  </a:txBody>
                  <a:tcPr marL="54864" marR="54864" marT="9144" marB="9144" anchor="ctr">
                    <a:solidFill>
                      <a:srgbClr val="0B163C"/>
                    </a:solidFill>
                  </a:tcPr>
                </a:tc>
                <a:tc>
                  <a:txBody>
                    <a:bodyPr wrap="square"/>
                    <a:lstStyle/>
                    <a:p>
                      <a:pPr algn="r"/>
                      <a:r>
                        <a:rPr sz="1000" b="1">
                          <a:solidFill>
                            <a:srgbClr val="A0B4C3"/>
                          </a:solidFill>
                          <a:latin typeface="Joost Medium"/>
                        </a:rPr>
                        <a:t>$1,978,787</a:t>
                      </a:r>
                    </a:p>
                  </a:txBody>
                  <a:tcPr marL="54864" marR="54864" marT="9144" marB="9144" anchor="ctr">
                    <a:solidFill>
                      <a:srgbClr val="0B163C"/>
                    </a:solidFill>
                  </a:tcPr>
                </a:tc>
                <a:tc>
                  <a:txBody>
                    <a:bodyPr wrap="square"/>
                    <a:lstStyle/>
                    <a:p>
                      <a:pPr algn="l"/>
                      <a:r>
                        <a:rPr sz="850" b="1">
                          <a:solidFill>
                            <a:srgbClr val="F4F2ED"/>
                          </a:solidFill>
                          <a:latin typeface="Joost Medium"/>
                        </a:rPr>
                        <a:t>Incl. CVS ground lease ($385K · escalates to $491K)</a:t>
                      </a:r>
                    </a:p>
                  </a:txBody>
                  <a:tcPr marL="54864" marR="54864" marT="9144" marB="9144" anchor="ctr">
                    <a:solidFill>
                      <a:srgbClr val="0B163C"/>
                    </a:solidFill>
                  </a:tcP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a:effectLst/>
      </p:bgPr>
    </p:bg>
    <p:spTree>
      <p:nvGrpSpPr>
        <p:cNvPr id="1" name=""/>
        <p:cNvGrpSpPr/>
        <p:nvPr/>
      </p:nvGrpSpPr>
      <p:grpSpPr/>
      <p:sp>
        <p:nvSpPr>
          <p:cNvPr id="3" name="TextBox 2"/>
          <p:cNvSpPr txBox="1"/>
          <p:nvPr/>
        </p:nvSpPr>
        <p:spPr>
          <a:xfrm>
            <a:off x="548640" y="411480"/>
            <a:ext cx="640080" cy="411480"/>
          </a:xfrm>
          <a:prstGeom prst="rect">
            <a:avLst/>
          </a:prstGeom>
          <a:noFill/>
          <a:ln>
            <a:noFill/>
          </a:ln>
        </p:spPr>
        <p:txBody>
          <a:bodyPr wrap="square" lIns="0" rIns="0" tIns="0" bIns="0" anchor="t">
            <a:spAutoFit/>
          </a:bodyPr>
          <a:lstStyle/>
          <a:p>
            <a:pPr algn="l">
              <a:lnSpc>
                <a:spcPct val="115000"/>
              </a:lnSpc>
            </a:pPr>
            <a:r>
              <a:rPr sz="1400" b="0">
                <a:solidFill>
                  <a:srgbClr val="3E5668"/>
                </a:solidFill>
                <a:latin typeface="Helvetica"/>
              </a:rPr>
              <a:t>03</a:t>
            </a:r>
          </a:p>
        </p:txBody>
      </p:sp>
      <p:sp>
        <p:nvSpPr>
          <p:cNvPr id="4" name="Rectangle 3"/>
          <p:cNvSpPr/>
          <p:nvPr/>
        </p:nvSpPr>
        <p:spPr>
          <a:xfrm>
            <a:off x="1051560" y="457200"/>
            <a:ext cx="8000" cy="292608"/>
          </a:xfrm>
          <a:prstGeom prst="rect">
            <a:avLst/>
          </a:prstGeom>
          <a:solidFill>
            <a:srgbClr val="3A24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1188720" y="411480"/>
            <a:ext cx="6400800" cy="365760"/>
          </a:xfrm>
          <a:prstGeom prst="rect">
            <a:avLst/>
          </a:prstGeom>
          <a:noFill/>
          <a:ln>
            <a:noFill/>
          </a:ln>
        </p:spPr>
        <p:txBody>
          <a:bodyPr wrap="square" lIns="0" rIns="0" tIns="0" bIns="0" anchor="t">
            <a:spAutoFit/>
          </a:bodyPr>
          <a:lstStyle/>
          <a:p>
            <a:pPr algn="l">
              <a:lnSpc>
                <a:spcPct val="115000"/>
              </a:lnSpc>
            </a:pPr>
            <a:r>
              <a:rPr sz="1000" b="1">
                <a:solidFill>
                  <a:srgbClr val="0B163C"/>
                </a:solidFill>
                <a:latin typeface="Helvetica"/>
              </a:rPr>
              <a:t>MARKET &amp; LAND</a:t>
            </a:r>
          </a:p>
        </p:txBody>
      </p:sp>
      <p:sp>
        <p:nvSpPr>
          <p:cNvPr id="6" name="TextBox 5"/>
          <p:cNvSpPr txBox="1"/>
          <p:nvPr/>
        </p:nvSpPr>
        <p:spPr>
          <a:xfrm>
            <a:off x="548640" y="868680"/>
            <a:ext cx="11094415" cy="600000"/>
          </a:xfrm>
          <a:prstGeom prst="rect">
            <a:avLst/>
          </a:prstGeom>
          <a:noFill/>
          <a:ln>
            <a:noFill/>
          </a:ln>
        </p:spPr>
        <p:txBody>
          <a:bodyPr wrap="square" lIns="0" rIns="0" tIns="0" bIns="0" anchor="t">
            <a:spAutoFit/>
          </a:bodyPr>
          <a:lstStyle/>
          <a:p>
            <a:pPr algn="l">
              <a:lnSpc>
                <a:spcPct val="115000"/>
              </a:lnSpc>
            </a:pPr>
            <a:r>
              <a:rPr sz="2800" b="1">
                <a:solidFill>
                  <a:srgbClr val="0B163C"/>
                </a:solidFill>
                <a:latin typeface="Helvetica"/>
              </a:rPr>
              <a:t>Houston &amp; Memorial Villages</a:t>
            </a:r>
          </a:p>
        </p:txBody>
      </p:sp>
      <p:sp>
        <p:nvSpPr>
          <p:cNvPr id="7" name="Rectangle 6"/>
          <p:cNvSpPr/>
          <p:nvPr/>
        </p:nvSpPr>
        <p:spPr>
          <a:xfrm>
            <a:off x="548640" y="1417320"/>
            <a:ext cx="1371600" cy="32004"/>
          </a:xfrm>
          <a:prstGeom prst="rect">
            <a:avLst/>
          </a:prstGeom>
          <a:solidFill>
            <a:srgbClr val="C9A557"/>
          </a:solidFill>
          <a:ln>
            <a:solidFill>
              <a:srgbClr val="C9A557"/>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548640" y="1600200"/>
            <a:ext cx="11094415" cy="365760"/>
          </a:xfrm>
          <a:prstGeom prst="rect">
            <a:avLst/>
          </a:prstGeom>
          <a:noFill/>
          <a:ln>
            <a:noFill/>
          </a:ln>
        </p:spPr>
        <p:txBody>
          <a:bodyPr wrap="square" lIns="0" rIns="0" tIns="0" bIns="0" anchor="t">
            <a:spAutoFit/>
          </a:bodyPr>
          <a:lstStyle/>
          <a:p>
            <a:pPr algn="l">
              <a:lnSpc>
                <a:spcPct val="115000"/>
              </a:lnSpc>
            </a:pPr>
            <a:r>
              <a:rPr sz="1300" b="0">
                <a:solidFill>
                  <a:srgbClr val="6E6A61"/>
                </a:solidFill>
                <a:latin typeface="Calibri"/>
              </a:rPr>
              <a:t>For the investor who has never driven Voss Road — why capital keeps moving into this corridor.</a:t>
            </a:r>
          </a:p>
        </p:txBody>
      </p:sp>
      <p:sp>
        <p:nvSpPr>
          <p:cNvPr id="9" name="TextBox 8"/>
          <p:cNvSpPr txBox="1"/>
          <p:nvPr/>
        </p:nvSpPr>
        <p:spPr>
          <a:xfrm>
            <a:off x="5486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01 · HOUSTON MSA</a:t>
            </a:r>
          </a:p>
        </p:txBody>
      </p:sp>
      <p:sp>
        <p:nvSpPr>
          <p:cNvPr id="10" name="TextBox 9"/>
          <p:cNvSpPr txBox="1"/>
          <p:nvPr/>
        </p:nvSpPr>
        <p:spPr>
          <a:xfrm>
            <a:off x="5486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4th-largest U.S. metro.</a:t>
            </a:r>
          </a:p>
        </p:txBody>
      </p:sp>
      <p:sp>
        <p:nvSpPr>
          <p:cNvPr id="11" name="Rectangle 10"/>
          <p:cNvSpPr/>
          <p:nvPr/>
        </p:nvSpPr>
        <p:spPr>
          <a:xfrm>
            <a:off x="5486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486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MSA Population</a:t>
            </a:r>
          </a:p>
        </p:txBody>
      </p:sp>
      <p:sp>
        <p:nvSpPr>
          <p:cNvPr id="13" name="TextBox 12"/>
          <p:cNvSpPr txBox="1"/>
          <p:nvPr/>
        </p:nvSpPr>
        <p:spPr>
          <a:xfrm>
            <a:off x="5486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7.5M</a:t>
            </a:r>
          </a:p>
        </p:txBody>
      </p:sp>
      <p:sp>
        <p:nvSpPr>
          <p:cNvPr id="14" name="TextBox 13"/>
          <p:cNvSpPr txBox="1"/>
          <p:nvPr/>
        </p:nvSpPr>
        <p:spPr>
          <a:xfrm>
            <a:off x="5486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U.S. Census 2024 · #5 metro</a:t>
            </a:r>
          </a:p>
        </p:txBody>
      </p:sp>
      <p:sp>
        <p:nvSpPr>
          <p:cNvPr id="15" name="TextBox 14"/>
          <p:cNvSpPr txBox="1"/>
          <p:nvPr/>
        </p:nvSpPr>
        <p:spPr>
          <a:xfrm>
            <a:off x="5486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10-yr Growth</a:t>
            </a:r>
          </a:p>
        </p:txBody>
      </p:sp>
      <p:sp>
        <p:nvSpPr>
          <p:cNvPr id="16" name="TextBox 15"/>
          <p:cNvSpPr txBox="1"/>
          <p:nvPr/>
        </p:nvSpPr>
        <p:spPr>
          <a:xfrm>
            <a:off x="5486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+20%</a:t>
            </a:r>
          </a:p>
        </p:txBody>
      </p:sp>
      <p:sp>
        <p:nvSpPr>
          <p:cNvPr id="17" name="TextBox 16"/>
          <p:cNvSpPr txBox="1"/>
          <p:nvPr/>
        </p:nvSpPr>
        <p:spPr>
          <a:xfrm>
            <a:off x="5486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+1.3M residents since 2014</a:t>
            </a:r>
          </a:p>
        </p:txBody>
      </p:sp>
      <p:sp>
        <p:nvSpPr>
          <p:cNvPr id="18" name="TextBox 17"/>
          <p:cNvSpPr txBox="1"/>
          <p:nvPr/>
        </p:nvSpPr>
        <p:spPr>
          <a:xfrm>
            <a:off x="5486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MSA GDP</a:t>
            </a:r>
          </a:p>
        </p:txBody>
      </p:sp>
      <p:sp>
        <p:nvSpPr>
          <p:cNvPr id="19" name="TextBox 18"/>
          <p:cNvSpPr txBox="1"/>
          <p:nvPr/>
        </p:nvSpPr>
        <p:spPr>
          <a:xfrm>
            <a:off x="5486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$697B</a:t>
            </a:r>
          </a:p>
        </p:txBody>
      </p:sp>
      <p:sp>
        <p:nvSpPr>
          <p:cNvPr id="20" name="TextBox 19"/>
          <p:cNvSpPr txBox="1"/>
          <p:nvPr/>
        </p:nvSpPr>
        <p:spPr>
          <a:xfrm>
            <a:off x="5486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BEA 2023 · 23rd-largest globally</a:t>
            </a:r>
          </a:p>
        </p:txBody>
      </p:sp>
      <p:sp>
        <p:nvSpPr>
          <p:cNvPr id="21" name="TextBox 20"/>
          <p:cNvSpPr txBox="1"/>
          <p:nvPr/>
        </p:nvSpPr>
        <p:spPr>
          <a:xfrm>
            <a:off x="5486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Fortune 500 HQs</a:t>
            </a:r>
          </a:p>
        </p:txBody>
      </p:sp>
      <p:sp>
        <p:nvSpPr>
          <p:cNvPr id="22" name="TextBox 21"/>
          <p:cNvSpPr txBox="1"/>
          <p:nvPr/>
        </p:nvSpPr>
        <p:spPr>
          <a:xfrm>
            <a:off x="5486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a:t>
            </a:r>
          </a:p>
        </p:txBody>
      </p:sp>
      <p:sp>
        <p:nvSpPr>
          <p:cNvPr id="23" name="TextBox 22"/>
          <p:cNvSpPr txBox="1"/>
          <p:nvPr/>
        </p:nvSpPr>
        <p:spPr>
          <a:xfrm>
            <a:off x="5486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3rd most of any U.S. metro</a:t>
            </a:r>
          </a:p>
        </p:txBody>
      </p:sp>
      <p:sp>
        <p:nvSpPr>
          <p:cNvPr id="24" name="TextBox 23"/>
          <p:cNvSpPr txBox="1"/>
          <p:nvPr/>
        </p:nvSpPr>
        <p:spPr>
          <a:xfrm>
            <a:off x="5486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State Income Tax</a:t>
            </a:r>
          </a:p>
        </p:txBody>
      </p:sp>
      <p:sp>
        <p:nvSpPr>
          <p:cNvPr id="25" name="TextBox 24"/>
          <p:cNvSpPr txBox="1"/>
          <p:nvPr/>
        </p:nvSpPr>
        <p:spPr>
          <a:xfrm>
            <a:off x="5486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0%</a:t>
            </a:r>
          </a:p>
        </p:txBody>
      </p:sp>
      <p:sp>
        <p:nvSpPr>
          <p:cNvPr id="26" name="TextBox 25"/>
          <p:cNvSpPr txBox="1"/>
          <p:nvPr/>
        </p:nvSpPr>
        <p:spPr>
          <a:xfrm>
            <a:off x="5486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Texas · constitutional</a:t>
            </a:r>
          </a:p>
        </p:txBody>
      </p:sp>
      <p:sp>
        <p:nvSpPr>
          <p:cNvPr id="27" name="TextBox 26"/>
          <p:cNvSpPr txBox="1"/>
          <p:nvPr/>
        </p:nvSpPr>
        <p:spPr>
          <a:xfrm>
            <a:off x="5486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Port of Houston</a:t>
            </a:r>
          </a:p>
        </p:txBody>
      </p:sp>
      <p:sp>
        <p:nvSpPr>
          <p:cNvPr id="28" name="TextBox 27"/>
          <p:cNvSpPr txBox="1"/>
          <p:nvPr/>
        </p:nvSpPr>
        <p:spPr>
          <a:xfrm>
            <a:off x="5486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 U.S.</a:t>
            </a:r>
          </a:p>
        </p:txBody>
      </p:sp>
      <p:sp>
        <p:nvSpPr>
          <p:cNvPr id="29" name="TextBox 28"/>
          <p:cNvSpPr txBox="1"/>
          <p:nvPr/>
        </p:nvSpPr>
        <p:spPr>
          <a:xfrm>
            <a:off x="5486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foreign tonnage · 23 yrs</a:t>
            </a:r>
          </a:p>
        </p:txBody>
      </p:sp>
      <p:sp>
        <p:nvSpPr>
          <p:cNvPr id="30" name="TextBox 29"/>
          <p:cNvSpPr txBox="1"/>
          <p:nvPr/>
        </p:nvSpPr>
        <p:spPr>
          <a:xfrm>
            <a:off x="43967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02 · MEMORIAL VILLAGES</a:t>
            </a:r>
          </a:p>
        </p:txBody>
      </p:sp>
      <p:sp>
        <p:nvSpPr>
          <p:cNvPr id="31" name="TextBox 30"/>
          <p:cNvSpPr txBox="1"/>
          <p:nvPr/>
        </p:nvSpPr>
        <p:spPr>
          <a:xfrm>
            <a:off x="43967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The Greenwich of Texas.</a:t>
            </a:r>
          </a:p>
        </p:txBody>
      </p:sp>
      <p:sp>
        <p:nvSpPr>
          <p:cNvPr id="32" name="Rectangle 31"/>
          <p:cNvSpPr/>
          <p:nvPr/>
        </p:nvSpPr>
        <p:spPr>
          <a:xfrm>
            <a:off x="43967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3" name="TextBox 32"/>
          <p:cNvSpPr txBox="1"/>
          <p:nvPr/>
        </p:nvSpPr>
        <p:spPr>
          <a:xfrm>
            <a:off x="43967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Median HH Income</a:t>
            </a:r>
          </a:p>
        </p:txBody>
      </p:sp>
      <p:sp>
        <p:nvSpPr>
          <p:cNvPr id="34" name="TextBox 33"/>
          <p:cNvSpPr txBox="1"/>
          <p:nvPr/>
        </p:nvSpPr>
        <p:spPr>
          <a:xfrm>
            <a:off x="43967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35" name="TextBox 34"/>
          <p:cNvSpPr txBox="1"/>
          <p:nvPr/>
        </p:nvSpPr>
        <p:spPr>
          <a:xfrm>
            <a:off x="43967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ACS · Piney Point / Hunters Creek</a:t>
            </a:r>
          </a:p>
        </p:txBody>
      </p:sp>
      <p:sp>
        <p:nvSpPr>
          <p:cNvPr id="36" name="TextBox 35"/>
          <p:cNvSpPr txBox="1"/>
          <p:nvPr/>
        </p:nvSpPr>
        <p:spPr>
          <a:xfrm>
            <a:off x="43967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Median Home Value</a:t>
            </a:r>
          </a:p>
        </p:txBody>
      </p:sp>
      <p:sp>
        <p:nvSpPr>
          <p:cNvPr id="37" name="TextBox 36"/>
          <p:cNvSpPr txBox="1"/>
          <p:nvPr/>
        </p:nvSpPr>
        <p:spPr>
          <a:xfrm>
            <a:off x="43967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$2.3M</a:t>
            </a:r>
          </a:p>
        </p:txBody>
      </p:sp>
      <p:sp>
        <p:nvSpPr>
          <p:cNvPr id="38" name="TextBox 37"/>
          <p:cNvSpPr txBox="1"/>
          <p:nvPr/>
        </p:nvSpPr>
        <p:spPr>
          <a:xfrm>
            <a:off x="43967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HAR MLS 2024 · 77024</a:t>
            </a:r>
          </a:p>
        </p:txBody>
      </p:sp>
      <p:sp>
        <p:nvSpPr>
          <p:cNvPr id="39" name="TextBox 38"/>
          <p:cNvSpPr txBox="1"/>
          <p:nvPr/>
        </p:nvSpPr>
        <p:spPr>
          <a:xfrm>
            <a:off x="43967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Combined Population</a:t>
            </a:r>
          </a:p>
        </p:txBody>
      </p:sp>
      <p:sp>
        <p:nvSpPr>
          <p:cNvPr id="40" name="TextBox 39"/>
          <p:cNvSpPr txBox="1"/>
          <p:nvPr/>
        </p:nvSpPr>
        <p:spPr>
          <a:xfrm>
            <a:off x="43967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~24,500</a:t>
            </a:r>
          </a:p>
        </p:txBody>
      </p:sp>
      <p:sp>
        <p:nvSpPr>
          <p:cNvPr id="41" name="TextBox 40"/>
          <p:cNvSpPr txBox="1"/>
          <p:nvPr/>
        </p:nvSpPr>
        <p:spPr>
          <a:xfrm>
            <a:off x="43967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6 incorporated villages</a:t>
            </a:r>
          </a:p>
        </p:txBody>
      </p:sp>
      <p:sp>
        <p:nvSpPr>
          <p:cNvPr id="42" name="TextBox 41"/>
          <p:cNvSpPr txBox="1"/>
          <p:nvPr/>
        </p:nvSpPr>
        <p:spPr>
          <a:xfrm>
            <a:off x="43967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Memorial HS</a:t>
            </a:r>
          </a:p>
        </p:txBody>
      </p:sp>
      <p:sp>
        <p:nvSpPr>
          <p:cNvPr id="43" name="TextBox 42"/>
          <p:cNvSpPr txBox="1"/>
          <p:nvPr/>
        </p:nvSpPr>
        <p:spPr>
          <a:xfrm>
            <a:off x="43967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Top 2%</a:t>
            </a:r>
          </a:p>
        </p:txBody>
      </p:sp>
      <p:sp>
        <p:nvSpPr>
          <p:cNvPr id="44" name="TextBox 43"/>
          <p:cNvSpPr txBox="1"/>
          <p:nvPr/>
        </p:nvSpPr>
        <p:spPr>
          <a:xfrm>
            <a:off x="43967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U.S. News · Texas public</a:t>
            </a:r>
          </a:p>
        </p:txBody>
      </p:sp>
      <p:sp>
        <p:nvSpPr>
          <p:cNvPr id="45" name="TextBox 44"/>
          <p:cNvSpPr txBox="1"/>
          <p:nvPr/>
        </p:nvSpPr>
        <p:spPr>
          <a:xfrm>
            <a:off x="43967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Property Crime</a:t>
            </a:r>
          </a:p>
        </p:txBody>
      </p:sp>
      <p:sp>
        <p:nvSpPr>
          <p:cNvPr id="46" name="TextBox 45"/>
          <p:cNvSpPr txBox="1"/>
          <p:nvPr/>
        </p:nvSpPr>
        <p:spPr>
          <a:xfrm>
            <a:off x="43967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−84%</a:t>
            </a:r>
          </a:p>
        </p:txBody>
      </p:sp>
      <p:sp>
        <p:nvSpPr>
          <p:cNvPr id="47" name="TextBox 46"/>
          <p:cNvSpPr txBox="1"/>
          <p:nvPr/>
        </p:nvSpPr>
        <p:spPr>
          <a:xfrm>
            <a:off x="43967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vs. U.S. avg · City-Data</a:t>
            </a:r>
          </a:p>
        </p:txBody>
      </p:sp>
      <p:sp>
        <p:nvSpPr>
          <p:cNvPr id="48" name="TextBox 47"/>
          <p:cNvSpPr txBox="1"/>
          <p:nvPr/>
        </p:nvSpPr>
        <p:spPr>
          <a:xfrm>
            <a:off x="43967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New Retail Supply</a:t>
            </a:r>
          </a:p>
        </p:txBody>
      </p:sp>
      <p:sp>
        <p:nvSpPr>
          <p:cNvPr id="49" name="TextBox 48"/>
          <p:cNvSpPr txBox="1"/>
          <p:nvPr/>
        </p:nvSpPr>
        <p:spPr>
          <a:xfrm>
            <a:off x="43967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 0</a:t>
            </a:r>
          </a:p>
        </p:txBody>
      </p:sp>
      <p:sp>
        <p:nvSpPr>
          <p:cNvPr id="50" name="TextBox 49"/>
          <p:cNvSpPr txBox="1"/>
          <p:nvPr/>
        </p:nvSpPr>
        <p:spPr>
          <a:xfrm>
            <a:off x="43967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built-out · deed-restricted</a:t>
            </a:r>
          </a:p>
        </p:txBody>
      </p:sp>
      <p:sp>
        <p:nvSpPr>
          <p:cNvPr id="51" name="TextBox 50"/>
          <p:cNvSpPr txBox="1"/>
          <p:nvPr/>
        </p:nvSpPr>
        <p:spPr>
          <a:xfrm>
            <a:off x="8244840" y="2100000"/>
            <a:ext cx="3700000" cy="220000"/>
          </a:xfrm>
          <a:prstGeom prst="rect">
            <a:avLst/>
          </a:prstGeom>
          <a:noFill/>
          <a:ln>
            <a:noFill/>
          </a:ln>
        </p:spPr>
        <p:txBody>
          <a:bodyPr wrap="square" lIns="0" rIns="0" tIns="0" bIns="0" anchor="t">
            <a:spAutoFit/>
          </a:bodyPr>
          <a:lstStyle/>
          <a:p>
            <a:pPr algn="l">
              <a:lnSpc>
                <a:spcPct val="115000"/>
              </a:lnSpc>
            </a:pPr>
            <a:r>
              <a:rPr sz="900" b="1" spc="300">
                <a:solidFill>
                  <a:srgbClr val="3A243A"/>
                </a:solidFill>
                <a:latin typeface="Calibri"/>
              </a:rPr>
              <a:t>§ 03 · SAN FELIPE &amp; VOSS</a:t>
            </a:r>
          </a:p>
        </p:txBody>
      </p:sp>
      <p:sp>
        <p:nvSpPr>
          <p:cNvPr id="52" name="TextBox 51"/>
          <p:cNvSpPr txBox="1"/>
          <p:nvPr/>
        </p:nvSpPr>
        <p:spPr>
          <a:xfrm>
            <a:off x="8244840" y="2340000"/>
            <a:ext cx="3700000" cy="420000"/>
          </a:xfrm>
          <a:prstGeom prst="rect">
            <a:avLst/>
          </a:prstGeom>
          <a:noFill/>
          <a:ln>
            <a:noFill/>
          </a:ln>
        </p:spPr>
        <p:txBody>
          <a:bodyPr wrap="square" lIns="0" rIns="0" tIns="0" bIns="0" anchor="t">
            <a:spAutoFit/>
          </a:bodyPr>
          <a:lstStyle/>
          <a:p>
            <a:pPr algn="l">
              <a:lnSpc>
                <a:spcPct val="105000"/>
              </a:lnSpc>
            </a:pPr>
            <a:r>
              <a:rPr sz="1800" b="1">
                <a:solidFill>
                  <a:srgbClr val="0B163C"/>
                </a:solidFill>
                <a:latin typeface="Georgia"/>
              </a:rPr>
              <a:t>Where it all meets.</a:t>
            </a:r>
          </a:p>
        </p:txBody>
      </p:sp>
      <p:sp>
        <p:nvSpPr>
          <p:cNvPr id="53" name="Rectangle 52"/>
          <p:cNvSpPr/>
          <p:nvPr/>
        </p:nvSpPr>
        <p:spPr>
          <a:xfrm>
            <a:off x="8244840" y="2800000"/>
            <a:ext cx="3700000" cy="8000"/>
          </a:xfrm>
          <a:prstGeom prst="rect">
            <a:avLst/>
          </a:prstGeom>
          <a:solidFill>
            <a:srgbClr val="D6D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4" name="TextBox 53"/>
          <p:cNvSpPr txBox="1"/>
          <p:nvPr/>
        </p:nvSpPr>
        <p:spPr>
          <a:xfrm>
            <a:off x="8244840" y="2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Avg HH Income (1-mi)</a:t>
            </a:r>
          </a:p>
        </p:txBody>
      </p:sp>
      <p:sp>
        <p:nvSpPr>
          <p:cNvPr id="55" name="TextBox 54"/>
          <p:cNvSpPr txBox="1"/>
          <p:nvPr/>
        </p:nvSpPr>
        <p:spPr>
          <a:xfrm>
            <a:off x="8244840" y="3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56" name="TextBox 55"/>
          <p:cNvSpPr txBox="1"/>
          <p:nvPr/>
        </p:nvSpPr>
        <p:spPr>
          <a:xfrm>
            <a:off x="8244840" y="3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ESRI / Claritas 2024</a:t>
            </a:r>
          </a:p>
        </p:txBody>
      </p:sp>
      <p:sp>
        <p:nvSpPr>
          <p:cNvPr id="57" name="TextBox 56"/>
          <p:cNvSpPr txBox="1"/>
          <p:nvPr/>
        </p:nvSpPr>
        <p:spPr>
          <a:xfrm>
            <a:off x="8244840" y="34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Avg HH Income (3-mi)</a:t>
            </a:r>
          </a:p>
        </p:txBody>
      </p:sp>
      <p:sp>
        <p:nvSpPr>
          <p:cNvPr id="58" name="TextBox 57"/>
          <p:cNvSpPr txBox="1"/>
          <p:nvPr/>
        </p:nvSpPr>
        <p:spPr>
          <a:xfrm>
            <a:off x="8244840" y="36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$180K+</a:t>
            </a:r>
          </a:p>
        </p:txBody>
      </p:sp>
      <p:sp>
        <p:nvSpPr>
          <p:cNvPr id="59" name="TextBox 58"/>
          <p:cNvSpPr txBox="1"/>
          <p:nvPr/>
        </p:nvSpPr>
        <p:spPr>
          <a:xfrm>
            <a:off x="8244840" y="38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ESRI / Claritas 2024</a:t>
            </a:r>
          </a:p>
        </p:txBody>
      </p:sp>
      <p:sp>
        <p:nvSpPr>
          <p:cNvPr id="60" name="TextBox 59"/>
          <p:cNvSpPr txBox="1"/>
          <p:nvPr/>
        </p:nvSpPr>
        <p:spPr>
          <a:xfrm>
            <a:off x="8244840" y="40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Daytime Pop (3-mi)</a:t>
            </a:r>
          </a:p>
        </p:txBody>
      </p:sp>
      <p:sp>
        <p:nvSpPr>
          <p:cNvPr id="61" name="TextBox 60"/>
          <p:cNvSpPr txBox="1"/>
          <p:nvPr/>
        </p:nvSpPr>
        <p:spPr>
          <a:xfrm>
            <a:off x="8244840" y="42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250K+</a:t>
            </a:r>
          </a:p>
        </p:txBody>
      </p:sp>
      <p:sp>
        <p:nvSpPr>
          <p:cNvPr id="62" name="TextBox 61"/>
          <p:cNvSpPr txBox="1"/>
          <p:nvPr/>
        </p:nvSpPr>
        <p:spPr>
          <a:xfrm>
            <a:off x="8244840" y="44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incl. Uptown / Galleria</a:t>
            </a:r>
          </a:p>
        </p:txBody>
      </p:sp>
      <p:sp>
        <p:nvSpPr>
          <p:cNvPr id="63" name="TextBox 62"/>
          <p:cNvSpPr txBox="1"/>
          <p:nvPr/>
        </p:nvSpPr>
        <p:spPr>
          <a:xfrm>
            <a:off x="8244840" y="46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Traffic — San Felipe</a:t>
            </a:r>
          </a:p>
        </p:txBody>
      </p:sp>
      <p:sp>
        <p:nvSpPr>
          <p:cNvPr id="64" name="TextBox 63"/>
          <p:cNvSpPr txBox="1"/>
          <p:nvPr/>
        </p:nvSpPr>
        <p:spPr>
          <a:xfrm>
            <a:off x="8244840" y="48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35K VPD</a:t>
            </a:r>
          </a:p>
        </p:txBody>
      </p:sp>
      <p:sp>
        <p:nvSpPr>
          <p:cNvPr id="65" name="TextBox 64"/>
          <p:cNvSpPr txBox="1"/>
          <p:nvPr/>
        </p:nvSpPr>
        <p:spPr>
          <a:xfrm>
            <a:off x="8244840" y="50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TxDOT count · 2024</a:t>
            </a:r>
          </a:p>
        </p:txBody>
      </p:sp>
      <p:sp>
        <p:nvSpPr>
          <p:cNvPr id="66" name="TextBox 65"/>
          <p:cNvSpPr txBox="1"/>
          <p:nvPr/>
        </p:nvSpPr>
        <p:spPr>
          <a:xfrm>
            <a:off x="8244840" y="52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Traffic — S. Voss</a:t>
            </a:r>
          </a:p>
        </p:txBody>
      </p:sp>
      <p:sp>
        <p:nvSpPr>
          <p:cNvPr id="67" name="TextBox 66"/>
          <p:cNvSpPr txBox="1"/>
          <p:nvPr/>
        </p:nvSpPr>
        <p:spPr>
          <a:xfrm>
            <a:off x="8244840" y="54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28K VPD</a:t>
            </a:r>
          </a:p>
        </p:txBody>
      </p:sp>
      <p:sp>
        <p:nvSpPr>
          <p:cNvPr id="68" name="TextBox 67"/>
          <p:cNvSpPr txBox="1"/>
          <p:nvPr/>
        </p:nvSpPr>
        <p:spPr>
          <a:xfrm>
            <a:off x="8244840" y="56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TxDOT count · 2024</a:t>
            </a:r>
          </a:p>
        </p:txBody>
      </p:sp>
      <p:sp>
        <p:nvSpPr>
          <p:cNvPr id="69" name="TextBox 68"/>
          <p:cNvSpPr txBox="1"/>
          <p:nvPr/>
        </p:nvSpPr>
        <p:spPr>
          <a:xfrm>
            <a:off x="8244840" y="5860000"/>
            <a:ext cx="3700000" cy="170000"/>
          </a:xfrm>
          <a:prstGeom prst="rect">
            <a:avLst/>
          </a:prstGeom>
          <a:noFill/>
          <a:ln>
            <a:noFill/>
          </a:ln>
        </p:spPr>
        <p:txBody>
          <a:bodyPr wrap="square" lIns="0" rIns="0" tIns="0" bIns="0" anchor="t">
            <a:spAutoFit/>
          </a:bodyPr>
          <a:lstStyle/>
          <a:p>
            <a:pPr algn="l">
              <a:lnSpc>
                <a:spcPct val="115000"/>
              </a:lnSpc>
            </a:pPr>
            <a:r>
              <a:rPr sz="900" b="0" spc="200">
                <a:solidFill>
                  <a:srgbClr val="6E6A61"/>
                </a:solidFill>
                <a:latin typeface="Calibri"/>
              </a:rPr>
              <a:t>Galleria Distance</a:t>
            </a:r>
          </a:p>
        </p:txBody>
      </p:sp>
      <p:sp>
        <p:nvSpPr>
          <p:cNvPr id="70" name="TextBox 69"/>
          <p:cNvSpPr txBox="1"/>
          <p:nvPr/>
        </p:nvSpPr>
        <p:spPr>
          <a:xfrm>
            <a:off x="8244840" y="6035000"/>
            <a:ext cx="3700000" cy="230000"/>
          </a:xfrm>
          <a:prstGeom prst="rect">
            <a:avLst/>
          </a:prstGeom>
          <a:noFill/>
          <a:ln>
            <a:noFill/>
          </a:ln>
        </p:spPr>
        <p:txBody>
          <a:bodyPr wrap="square" lIns="0" rIns="0" tIns="0" bIns="0" anchor="t">
            <a:spAutoFit/>
          </a:bodyPr>
          <a:lstStyle/>
          <a:p>
            <a:pPr algn="l">
              <a:lnSpc>
                <a:spcPct val="115000"/>
              </a:lnSpc>
            </a:pPr>
            <a:r>
              <a:rPr sz="1500" b="1">
                <a:solidFill>
                  <a:srgbClr val="0B163C"/>
                </a:solidFill>
                <a:latin typeface="Jost"/>
              </a:rPr>
              <a:t>1.2 mi</a:t>
            </a:r>
          </a:p>
        </p:txBody>
      </p:sp>
      <p:sp>
        <p:nvSpPr>
          <p:cNvPr id="71" name="TextBox 70"/>
          <p:cNvSpPr txBox="1"/>
          <p:nvPr/>
        </p:nvSpPr>
        <p:spPr>
          <a:xfrm>
            <a:off x="8244840" y="6270000"/>
            <a:ext cx="3700000" cy="17000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Houston's CBD of retail</a:t>
            </a:r>
          </a:p>
        </p:txBody>
      </p:sp>
      <p:sp>
        <p:nvSpPr>
          <p:cNvPr id="72" name="Rectangle 71"/>
          <p:cNvSpPr/>
          <p:nvPr/>
        </p:nvSpPr>
        <p:spPr>
          <a:xfrm>
            <a:off x="548640" y="5800000"/>
            <a:ext cx="11094415" cy="620000"/>
          </a:xfrm>
          <a:prstGeom prst="rect">
            <a:avLst/>
          </a:prstGeom>
          <a:solidFill>
            <a:srgbClr val="0B16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3" name="TextBox 72"/>
          <p:cNvSpPr txBox="1"/>
          <p:nvPr/>
        </p:nvSpPr>
        <p:spPr>
          <a:xfrm>
            <a:off x="731520" y="5880000"/>
            <a:ext cx="10820095" cy="220000"/>
          </a:xfrm>
          <a:prstGeom prst="rect">
            <a:avLst/>
          </a:prstGeom>
          <a:noFill/>
          <a:ln>
            <a:noFill/>
          </a:ln>
        </p:spPr>
        <p:txBody>
          <a:bodyPr wrap="square" lIns="0" rIns="0" tIns="0" bIns="0" anchor="t">
            <a:spAutoFit/>
          </a:bodyPr>
          <a:lstStyle/>
          <a:p>
            <a:pPr algn="l">
              <a:lnSpc>
                <a:spcPct val="115000"/>
              </a:lnSpc>
            </a:pPr>
            <a:r>
              <a:rPr sz="1000" b="1" spc="350">
                <a:solidFill>
                  <a:srgbClr val="A0B4C3"/>
                </a:solidFill>
                <a:latin typeface="Calibri"/>
              </a:rPr>
              <a:t>WHY THIS MATTERS FOR THE DEAL</a:t>
            </a:r>
          </a:p>
        </p:txBody>
      </p:sp>
      <p:sp>
        <p:nvSpPr>
          <p:cNvPr id="74" name="TextBox 73"/>
          <p:cNvSpPr txBox="1"/>
          <p:nvPr/>
        </p:nvSpPr>
        <p:spPr>
          <a:xfrm>
            <a:off x="731520" y="6100000"/>
            <a:ext cx="10820095" cy="300000"/>
          </a:xfrm>
          <a:prstGeom prst="rect">
            <a:avLst/>
          </a:prstGeom>
          <a:noFill/>
          <a:ln>
            <a:noFill/>
          </a:ln>
        </p:spPr>
        <p:txBody>
          <a:bodyPr wrap="square" lIns="0" rIns="0" tIns="0" bIns="0" anchor="t">
            <a:spAutoFit/>
          </a:bodyPr>
          <a:lstStyle/>
          <a:p>
            <a:pPr algn="l">
              <a:lnSpc>
                <a:spcPct val="135000"/>
              </a:lnSpc>
            </a:pPr>
            <a:r>
              <a:rPr sz="1100" b="0">
                <a:solidFill>
                  <a:srgbClr val="FFFFFF"/>
                </a:solidFill>
                <a:latin typeface="Calibri"/>
              </a:rPr>
              <a:t>Adjacent land trades at $225–$350/SF; nearby residential dirt has run to $450+/SF. We are stepping in at $163/SF — the number 2019 appraisals assigned to this dirt.</a:t>
            </a:r>
          </a:p>
        </p:txBody>
      </p:sp>
      <p:sp>
        <p:nvSpPr>
          <p:cNvPr id="75" name="TextBox 74"/>
          <p:cNvSpPr txBox="1"/>
          <p:nvPr/>
        </p:nvSpPr>
        <p:spPr>
          <a:xfrm>
            <a:off x="548640" y="6510528"/>
            <a:ext cx="4572000" cy="274320"/>
          </a:xfrm>
          <a:prstGeom prst="rect">
            <a:avLst/>
          </a:prstGeom>
          <a:noFill/>
          <a:ln>
            <a:noFill/>
          </a:ln>
        </p:spPr>
        <p:txBody>
          <a:bodyPr wrap="square" lIns="0" rIns="0" tIns="0" bIns="0" anchor="t">
            <a:spAutoFit/>
          </a:bodyPr>
          <a:lstStyle/>
          <a:p>
            <a:pPr algn="l">
              <a:lnSpc>
                <a:spcPct val="115000"/>
              </a:lnSpc>
            </a:pPr>
            <a:r>
              <a:rPr sz="800" b="1" spc="300">
                <a:solidFill>
                  <a:srgbClr val="3A243A"/>
                </a:solidFill>
                <a:latin typeface="Calibri"/>
              </a:rPr>
              <a:t>JAL-JCP REAL ESTATE PARTNERS</a:t>
            </a:r>
          </a:p>
        </p:txBody>
      </p:sp>
      <p:sp>
        <p:nvSpPr>
          <p:cNvPr id="76" name="TextBox 75"/>
          <p:cNvSpPr txBox="1"/>
          <p:nvPr/>
        </p:nvSpPr>
        <p:spPr>
          <a:xfrm>
            <a:off x="5029200" y="6510528"/>
            <a:ext cx="2286000" cy="274320"/>
          </a:xfrm>
          <a:prstGeom prst="rect">
            <a:avLst/>
          </a:prstGeom>
          <a:noFill/>
          <a:ln>
            <a:noFill/>
          </a:ln>
        </p:spPr>
        <p:txBody>
          <a:bodyPr wrap="square" lIns="0" rIns="0" tIns="0" bIns="0" anchor="t">
            <a:spAutoFit/>
          </a:bodyPr>
          <a:lstStyle/>
          <a:p>
            <a:pPr algn="l">
              <a:lnSpc>
                <a:spcPct val="115000"/>
              </a:lnSpc>
            </a:pPr>
            <a:r>
              <a:rPr sz="800" b="0">
                <a:solidFill>
                  <a:srgbClr val="6E6A61"/>
                </a:solidFill>
                <a:latin typeface="Calibri"/>
              </a:rPr>
              <a:t>SHOPPES AT SAN FELIPE  |  MAY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03</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MARKET &amp; LAND</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Land Comparables</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Subject trades at or below raw land value — acquiring 61,196 SF of improvements for free.</a:t>
            </a:r>
            <a:endParaRPr lang="en-US" sz="1300" dirty="0"/>
          </a:p>
        </p:txBody>
      </p:sp>
      <p:graphicFrame>
        <p:nvGraphicFramePr>
          <p:cNvPr id="10" name="Table 0"/>
          <p:cNvGraphicFramePr>
            <a:graphicFrameLocks noGrp="1"/>
          </p:cNvGraphicFramePr>
          <p:nvPr>
            <p:extLst>
              <p:ext uri="{D42A27DB-BD31-4B8C-83A1-F6EECF244321}">
                <p14:modId xmlns:p14="http://schemas.microsoft.com/office/powerpoint/2010/main" val="1579011935"/>
              </p:ext>
            </p:extLst>
          </p:nvPr>
        </p:nvGraphicFramePr>
        <p:xfrm>
          <a:off x="548640" y="2148840"/>
          <a:ext cx="11094415" cy="914400"/>
        </p:xfrm>
        <a:graphic>
          <a:graphicData uri="http://schemas.openxmlformats.org/drawingml/2006/table">
            <a:tbl>
              <a:tblPr/>
              <a:tblGrid>
                <a:gridCol w="1783080"/>
                <a:gridCol w="2240280"/>
                <a:gridCol w="640080"/>
                <a:gridCol w="960120"/>
                <a:gridCol w="1005840"/>
                <a:gridCol w="640080"/>
                <a:gridCol w="3822192"/>
              </a:tblGrid>
              <a:tr h="292608">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COMPARABLE</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LOCATION</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ACRES</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SALE PRICE</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r" indent="0" marL="0">
                        <a:buNone/>
                      </a:pPr>
                      <a:r>
                        <a:rPr lang="en-US" sz="800" b="1" spc="300" kern="0" dirty="0">
                          <a:solidFill>
                            <a:srgbClr val="0B163C"/>
                          </a:solidFill>
                          <a:latin typeface="Gotham Book" pitchFamily="34" charset="0"/>
                          <a:ea typeface="Gotham Book" pitchFamily="34" charset="-122"/>
                          <a:cs typeface="Gotham Book" pitchFamily="34" charset="-120"/>
                        </a:rPr>
                        <a:t>$/SF</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ctr" indent="0" marL="0">
                        <a:buNone/>
                      </a:pPr>
                      <a:r>
                        <a:rPr lang="en-US" sz="800" b="1" spc="300" kern="0" dirty="0">
                          <a:solidFill>
                            <a:srgbClr val="0B163C"/>
                          </a:solidFill>
                          <a:latin typeface="Gotham Book" pitchFamily="34" charset="0"/>
                          <a:ea typeface="Gotham Book" pitchFamily="34" charset="-122"/>
                          <a:cs typeface="Gotham Book" pitchFamily="34" charset="-120"/>
                        </a:rPr>
                        <a:t>YEAR</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c>
                  <a:txBody>
                    <a:bodyPr/>
                    <a:lstStyle/>
                    <a:p>
                      <a:pPr algn="l" indent="0" marL="0">
                        <a:buNone/>
                      </a:pPr>
                      <a:r>
                        <a:rPr lang="en-US" sz="800" b="1" spc="300" kern="0" dirty="0">
                          <a:solidFill>
                            <a:srgbClr val="0B163C"/>
                          </a:solidFill>
                          <a:latin typeface="Gotham Book" pitchFamily="34" charset="0"/>
                          <a:ea typeface="Gotham Book" pitchFamily="34" charset="-122"/>
                          <a:cs typeface="Gotham Book" pitchFamily="34" charset="-120"/>
                        </a:rPr>
                        <a:t>NOTES</a:t>
                      </a:r>
                      <a:endParaRPr lang="en-US" sz="8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1270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7500 San Felipe St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NWC Voss &amp; San Felipe</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2.87</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$20.4M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2019</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CapRidge — 168K SF office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6363 Woodway Dr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Woodway &amp; Bering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$22.6M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$130*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2019</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CapRidge — 218K SF office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Tradition at Woodway</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6336 Woodway Dr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2.6</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$20.4M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$180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2018</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Sold to Tradition Senior Living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4702 Westheimer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Adj. River Oaks District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3.4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N/A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$225–300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Fertitta — vacant land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BLVD Place / Post Oak</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Post Oak Blvd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N/A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$250–350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Goff / Schnitzer / Doggett JV</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River Oaks District</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4444 Westheimer</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14.0</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$450M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$738**</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Fertitta — improved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Tanglewood Residential</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Adjacent area</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Varies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Various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r" indent="0" marL="0">
                        <a:buNone/>
                      </a:pPr>
                      <a:r>
                        <a:rPr lang="en-US" sz="900" dirty="0">
                          <a:solidFill>
                            <a:srgbClr val="1E2A50"/>
                          </a:solidFill>
                          <a:latin typeface="Gotham Book" pitchFamily="34" charset="0"/>
                          <a:ea typeface="Gotham Book" pitchFamily="34" charset="-122"/>
                          <a:cs typeface="Gotham Book" pitchFamily="34" charset="-120"/>
                        </a:rPr>
                        <a:t>$453 avg</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ctr" indent="0" marL="0">
                        <a:buNone/>
                      </a:pPr>
                      <a:r>
                        <a:rPr lang="en-US" sz="900" dirty="0">
                          <a:solidFill>
                            <a:srgbClr val="1E2A50"/>
                          </a:solidFill>
                          <a:latin typeface="Gotham Book" pitchFamily="34" charset="0"/>
                          <a:ea typeface="Gotham Book" pitchFamily="34" charset="-122"/>
                          <a:cs typeface="Gotham Book" pitchFamily="34" charset="-120"/>
                        </a:rPr>
                        <a:t>2024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c>
                  <a:txBody>
                    <a:bodyPr/>
                    <a:lstStyle/>
                    <a:p>
                      <a:pPr algn="l" indent="0" marL="0">
                        <a:buNone/>
                      </a:pPr>
                      <a:r>
                        <a:rPr lang="en-US" sz="900" dirty="0">
                          <a:solidFill>
                            <a:srgbClr val="1E2A50"/>
                          </a:solidFill>
                          <a:latin typeface="Gotham Book" pitchFamily="34" charset="0"/>
                          <a:ea typeface="Gotham Book" pitchFamily="34" charset="-122"/>
                          <a:cs typeface="Gotham Book" pitchFamily="34" charset="-120"/>
                        </a:rPr>
                        <a:t>47 residential lot sales</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0" cap="flat" cmpd="sng" algn="ctr">
                      <a:noFill/>
                    </a:lnT>
                    <a:lnB w="3810" cap="flat" cmpd="sng" algn="ctr">
                      <a:solidFill>
                        <a:srgbClr val="D4D6DC"/>
                      </a:solidFill>
                      <a:prstDash val="solid"/>
                      <a:round/>
                      <a:headEnd type="none" w="med" len="med"/>
                      <a:tailEnd type="none" w="med" len="med"/>
                    </a:lnB>
                  </a:tcPr>
                </a:tc>
              </a:tr>
              <a:tr h="292608">
                <a:tc>
                  <a:txBody>
                    <a:bodyPr/>
                    <a:lstStyle/>
                    <a:p>
                      <a:pPr algn="l" indent="0" marL="0">
                        <a:buNone/>
                      </a:pPr>
                      <a:r>
                        <a:rPr lang="en-US" sz="900" b="1" spc="200" kern="0" dirty="0">
                          <a:solidFill>
                            <a:srgbClr val="FFFFFF"/>
                          </a:solidFill>
                          <a:latin typeface="Gotham Book" pitchFamily="34" charset="0"/>
                          <a:ea typeface="Gotham Book" pitchFamily="34" charset="-122"/>
                          <a:cs typeface="Gotham Book" pitchFamily="34" charset="-120"/>
                        </a:rPr>
                        <a:t>SHOPPES AT SAN FELIPE</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l" indent="0" marL="0">
                        <a:buNone/>
                      </a:pPr>
                      <a:r>
                        <a:rPr lang="en-US" sz="900" b="1" dirty="0">
                          <a:solidFill>
                            <a:srgbClr val="FFFFFF"/>
                          </a:solidFill>
                          <a:latin typeface="Gotham Book" pitchFamily="34" charset="0"/>
                          <a:ea typeface="Gotham Book" pitchFamily="34" charset="-122"/>
                          <a:cs typeface="Gotham Book" pitchFamily="34" charset="-120"/>
                        </a:rPr>
                        <a:t>1415 S. Voss Rd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4.54</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$31.75M</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r" indent="0" marL="0">
                        <a:buNone/>
                      </a:pPr>
                      <a:r>
                        <a:rPr lang="en-US" sz="900" b="1" dirty="0">
                          <a:solidFill>
                            <a:srgbClr val="FFFFFF"/>
                          </a:solidFill>
                          <a:latin typeface="Gotham Book" pitchFamily="34" charset="0"/>
                          <a:ea typeface="Gotham Book" pitchFamily="34" charset="-122"/>
                          <a:cs typeface="Gotham Book" pitchFamily="34" charset="-120"/>
                        </a:rPr>
                        <a:t>$163</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ctr" indent="0" marL="0">
                        <a:buNone/>
                      </a:pPr>
                      <a:r>
                        <a:rPr lang="en-US" sz="900" b="1" dirty="0">
                          <a:solidFill>
                            <a:srgbClr val="FFFFFF"/>
                          </a:solidFill>
                          <a:latin typeface="Gotham Book" pitchFamily="34" charset="0"/>
                          <a:ea typeface="Gotham Book" pitchFamily="34" charset="-122"/>
                          <a:cs typeface="Gotham Book" pitchFamily="34" charset="-120"/>
                        </a:rPr>
                        <a:t>2026</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c>
                  <a:txBody>
                    <a:bodyPr/>
                    <a:lstStyle/>
                    <a:p>
                      <a:pPr algn="l" indent="0" marL="0">
                        <a:buNone/>
                      </a:pPr>
                      <a:r>
                        <a:rPr lang="en-US" sz="900" b="1" dirty="0">
                          <a:solidFill>
                            <a:srgbClr val="FFFFFF"/>
                          </a:solidFill>
                          <a:latin typeface="Gotham Book" pitchFamily="34" charset="0"/>
                          <a:ea typeface="Gotham Book" pitchFamily="34" charset="-122"/>
                          <a:cs typeface="Gotham Book" pitchFamily="34" charset="-120"/>
                        </a:rPr>
                        <a:t>Subject — buildings included</a:t>
                      </a:r>
                      <a:endParaRPr lang="en-US" sz="900" dirty="0">
                        <a:latin typeface="Gotham Book" charset="0"/>
                        <a:ea typeface="Gotham Book" charset="0"/>
                        <a:cs typeface="Gotham Book" charset="0"/>
                      </a:endParaRPr>
                    </a:p>
                  </a:txBody>
                  <a:tcPr marL="27432" marR="27432" marT="27432" marB="27432" anchor="ctr">
                    <a:lnL w="0" cap="flat" cmpd="sng" algn="ctr">
                      <a:noFill/>
                    </a:lnL>
                    <a:lnR w="0" cap="flat" cmpd="sng" algn="ctr">
                      <a:noFill/>
                    </a:lnR>
                    <a:lnT w="6350" cap="flat" cmpd="sng" algn="ctr">
                      <a:solidFill>
                        <a:srgbClr val="0B163C"/>
                      </a:solidFill>
                      <a:prstDash val="solid"/>
                      <a:round/>
                      <a:headEnd type="none" w="med" len="med"/>
                      <a:tailEnd type="none" w="med" len="med"/>
                    </a:lnT>
                    <a:lnB w="6350" cap="flat" cmpd="sng" algn="ctr">
                      <a:solidFill>
                        <a:srgbClr val="0B163C"/>
                      </a:solidFill>
                      <a:prstDash val="solid"/>
                      <a:round/>
                      <a:headEnd type="none" w="med" len="med"/>
                      <a:tailEnd type="none" w="med" len="med"/>
                    </a:lnB>
                    <a:solidFill>
                      <a:srgbClr val="0B163C"/>
                    </a:solidFill>
                  </a:tcPr>
                </a:tc>
              </a:tr>
            </a:tbl>
          </a:graphicData>
        </a:graphic>
      </p:graphicFrame>
      <p:sp>
        <p:nvSpPr>
          <p:cNvPr id="9" name="Text 6"/>
          <p:cNvSpPr/>
          <p:nvPr/>
        </p:nvSpPr>
        <p:spPr>
          <a:xfrm>
            <a:off x="548640" y="4919472"/>
            <a:ext cx="11094415" cy="274320"/>
          </a:xfrm>
          <a:prstGeom prst="rect">
            <a:avLst/>
          </a:prstGeom>
          <a:noFill/>
          <a:ln/>
        </p:spPr>
        <p:txBody>
          <a:bodyPr wrap="square" lIns="0" tIns="0" rIns="0" bIns="0" rtlCol="0" anchor="ctr"/>
          <a:lstStyle/>
          <a:p>
            <a:pPr indent="0" marL="0">
              <a:buNone/>
            </a:pPr>
            <a:r>
              <a:rPr lang="en-US" sz="800" i="1" dirty="0">
                <a:solidFill>
                  <a:srgbClr val="6E7A90"/>
                </a:solidFill>
                <a:latin typeface="Gotham Book" pitchFamily="34" charset="0"/>
                <a:ea typeface="Gotham Book" pitchFamily="34" charset="-122"/>
                <a:cs typeface="Gotham Book" pitchFamily="34" charset="-120"/>
              </a:rPr>
              <a:t>* HCAD appraised (2019), includes buildings. Today's land-only values 20–30% higher.   ** Includes 300K+ SF retail, 67K office, 279 apts.</a:t>
            </a:r>
            <a:endParaRPr lang="en-US" sz="800" dirty="0"/>
          </a:p>
        </p:txBody>
      </p:sp>
      <p:sp>
        <p:nvSpPr>
          <p:cNvPr id="10" name="Shape 7"/>
          <p:cNvSpPr/>
          <p:nvPr/>
        </p:nvSpPr>
        <p:spPr>
          <a:xfrm>
            <a:off x="548640" y="5330952"/>
            <a:ext cx="11094415" cy="777240"/>
          </a:xfrm>
          <a:prstGeom prst="rect">
            <a:avLst/>
          </a:prstGeom>
          <a:solidFill>
            <a:srgbClr val="F4F2ED"/>
          </a:solidFill>
          <a:ln w="6350">
            <a:solidFill>
              <a:srgbClr val="D4D6DC"/>
            </a:solidFill>
            <a:prstDash val="solid"/>
          </a:ln>
        </p:spPr>
        <p:txBody>
          <a:bodyPr/>
          <a:p/>
        </p:txBody>
      </p:sp>
      <p:sp>
        <p:nvSpPr>
          <p:cNvPr id="11" name="Shape 8"/>
          <p:cNvSpPr/>
          <p:nvPr/>
        </p:nvSpPr>
        <p:spPr>
          <a:xfrm>
            <a:off x="548640" y="5330952"/>
            <a:ext cx="54864" cy="777240"/>
          </a:xfrm>
          <a:prstGeom prst="rect">
            <a:avLst/>
          </a:prstGeom>
          <a:solidFill>
            <a:srgbClr val="A0B4C3"/>
          </a:solidFill>
          <a:ln w="12700">
            <a:solidFill>
              <a:srgbClr val="A0B4C3"/>
            </a:solidFill>
            <a:prstDash val="solid"/>
          </a:ln>
        </p:spPr>
        <p:txBody>
          <a:bodyPr/>
          <a:p/>
        </p:txBody>
      </p:sp>
      <p:sp>
        <p:nvSpPr>
          <p:cNvPr id="12" name="Text 9"/>
          <p:cNvSpPr/>
          <p:nvPr/>
        </p:nvSpPr>
        <p:spPr>
          <a:xfrm>
            <a:off x="731520" y="5422392"/>
            <a:ext cx="3657600" cy="228600"/>
          </a:xfrm>
          <a:prstGeom prst="rect">
            <a:avLst/>
          </a:prstGeom>
          <a:noFill/>
          <a:ln/>
        </p:spPr>
        <p:txBody>
          <a:bodyPr wrap="square" lIns="0" tIns="0" rIns="0" bIns="0" rtlCol="0" anchor="ctr"/>
          <a:lstStyle/>
          <a:p>
            <a:pPr indent="0" marL="0">
              <a:buNone/>
            </a:pPr>
            <a:r>
              <a:rPr lang="en-US" sz="900" b="1" spc="500" kern="0" dirty="0">
                <a:solidFill>
                  <a:srgbClr val="3E5668"/>
                </a:solidFill>
                <a:latin typeface="Joost Medium" pitchFamily="34" charset="0"/>
                <a:ea typeface="Joost Medium" pitchFamily="34" charset="-122"/>
                <a:cs typeface="Joost Medium" pitchFamily="34" charset="-120"/>
              </a:rPr>
              <a:t>BUYING AT LAND VALUE</a:t>
            </a:r>
            <a:endParaRPr lang="en-US" sz="900" dirty="0"/>
          </a:p>
        </p:txBody>
      </p:sp>
      <p:sp>
        <p:nvSpPr>
          <p:cNvPr id="13" name="Text 10"/>
          <p:cNvSpPr/>
          <p:nvPr/>
        </p:nvSpPr>
        <p:spPr>
          <a:xfrm>
            <a:off x="731520" y="5650992"/>
            <a:ext cx="10820095" cy="457200"/>
          </a:xfrm>
          <a:prstGeom prst="rect">
            <a:avLst/>
          </a:prstGeom>
          <a:noFill/>
          <a:ln/>
        </p:spPr>
        <p:txBody>
          <a:bodyPr wrap="square" lIns="0" tIns="0" rIns="0" bIns="0" rtlCol="0" anchor="t"/>
          <a:lstStyle/>
          <a:p>
            <a:pPr indent="0" marL="0">
              <a:buNone/>
            </a:pPr>
            <a:r>
              <a:rPr lang="en-US" sz="1000" dirty="0">
                <a:solidFill>
                  <a:srgbClr val="0B163C"/>
                </a:solidFill>
                <a:latin typeface="Gotham Book" pitchFamily="34" charset="0"/>
                <a:ea typeface="Gotham Book" pitchFamily="34" charset="-122"/>
                <a:cs typeface="Gotham Book" pitchFamily="34" charset="-120"/>
              </a:rPr>
              <a:t>In 2019, the office building across the street appraised at $163/SF with improvements. Our basis matches that — six years later — with $1.89M NOI and 61,196 SF of buildings effectively free.</a:t>
            </a:r>
            <a:endParaRPr lang="en-US" sz="1000" dirty="0"/>
          </a:p>
        </p:txBody>
      </p:sp>
      <p:sp>
        <p:nvSpPr>
          <p:cNvPr id="14" name="Shape 11"/>
          <p:cNvSpPr/>
          <p:nvPr/>
        </p:nvSpPr>
        <p:spPr>
          <a:xfrm>
            <a:off x="548640" y="6446520"/>
            <a:ext cx="11094415" cy="0"/>
          </a:xfrm>
          <a:prstGeom prst="line">
            <a:avLst/>
          </a:prstGeom>
          <a:noFill/>
          <a:ln w="6350">
            <a:solidFill>
              <a:srgbClr val="D4D6DC"/>
            </a:solidFill>
            <a:prstDash val="solid"/>
          </a:ln>
        </p:spPr>
        <p:txBody>
          <a:bodyPr/>
          <a:p/>
        </p:txBody>
      </p:sp>
      <p:sp>
        <p:nvSpPr>
          <p:cNvPr id="15" name="Text 12"/>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16" name="Text 13"/>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17" name="Text 14"/>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6</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548640" y="411480"/>
            <a:ext cx="640080" cy="411480"/>
          </a:xfrm>
          <a:prstGeom prst="rect">
            <a:avLst/>
          </a:prstGeom>
          <a:noFill/>
          <a:ln/>
        </p:spPr>
        <p:txBody>
          <a:bodyPr wrap="square" lIns="0" tIns="0" rIns="0" bIns="0" rtlCol="0" anchor="t"/>
          <a:lstStyle/>
          <a:p>
            <a:pPr algn="l" indent="0" marL="0">
              <a:buNone/>
            </a:pPr>
            <a:r>
              <a:rPr sz="1400" b="0">
                <a:solidFill>
                  <a:srgbClr val="3E5668"/>
                </a:solidFill>
                <a:latin typeface="Helvetica"/>
              </a:rPr>
              <a:t>03</a:t>
            </a:r>
            <a:endParaRPr lang="en-US" sz="1400" dirty="0"/>
          </a:p>
        </p:txBody>
      </p:sp>
      <p:sp>
        <p:nvSpPr>
          <p:cNvPr id="3" name="Shape 1"/>
          <p:cNvSpPr/>
          <p:nvPr/>
        </p:nvSpPr>
        <p:spPr>
          <a:xfrm>
            <a:off x="1051560" y="457200"/>
            <a:ext cx="0" cy="292608"/>
          </a:xfrm>
          <a:prstGeom prst="line">
            <a:avLst/>
          </a:prstGeom>
          <a:noFill/>
          <a:ln w="7620">
            <a:solidFill>
              <a:srgbClr val="D4D6DC"/>
            </a:solidFill>
            <a:prstDash val="solid"/>
          </a:ln>
        </p:spPr>
        <p:txBody>
          <a:bodyPr/>
          <a:p/>
        </p:txBody>
      </p:sp>
      <p:sp>
        <p:nvSpPr>
          <p:cNvPr id="4" name="Text 2"/>
          <p:cNvSpPr/>
          <p:nvPr/>
        </p:nvSpPr>
        <p:spPr>
          <a:xfrm>
            <a:off x="1188720" y="411480"/>
            <a:ext cx="6400800" cy="365760"/>
          </a:xfrm>
          <a:prstGeom prst="rect">
            <a:avLst/>
          </a:prstGeom>
          <a:noFill/>
          <a:ln/>
        </p:spPr>
        <p:txBody>
          <a:bodyPr wrap="square" lIns="0" tIns="0" rIns="0" bIns="0" rtlCol="0" anchor="t"/>
          <a:lstStyle/>
          <a:p>
            <a:pPr algn="l" indent="0" marL="0">
              <a:buNone/>
            </a:pPr>
            <a:r>
              <a:rPr sz="1000" b="1">
                <a:solidFill>
                  <a:srgbClr val="0B163C"/>
                </a:solidFill>
                <a:latin typeface="Helvetica"/>
              </a:rPr>
              <a:t>MARKET &amp; LAND</a:t>
            </a:r>
            <a:endParaRPr lang="en-US" sz="1000" dirty="0"/>
          </a:p>
        </p:txBody>
      </p:sp>
      <p:sp>
        <p:nvSpPr>
          <p:cNvPr id="5" name="Text 3"/>
          <p:cNvSpPr/>
          <p:nvPr/>
        </p:nvSpPr>
        <p:spPr>
          <a:xfrm>
            <a:off x="548640" y="868680"/>
            <a:ext cx="11094415" cy="777240"/>
          </a:xfrm>
          <a:prstGeom prst="rect">
            <a:avLst/>
          </a:prstGeom>
          <a:noFill/>
          <a:ln/>
        </p:spPr>
        <p:txBody>
          <a:bodyPr wrap="square" lIns="0" tIns="0" rIns="0" bIns="0" rtlCol="0" anchor="t"/>
          <a:lstStyle/>
          <a:p>
            <a:pPr algn="l" indent="0" marL="0">
              <a:buNone/>
            </a:pPr>
            <a:r>
              <a:rPr lang="en-US" sz="2800" b="1" dirty="0">
                <a:solidFill>
                  <a:srgbClr val="0B163C"/>
                </a:solidFill>
                <a:latin typeface="Helvetica" pitchFamily="34" charset="0"/>
                <a:ea typeface="Joost Medium" pitchFamily="34" charset="-122"/>
                <a:cs typeface="Joost Medium" pitchFamily="34" charset="-120"/>
              </a:rPr>
              <a:t>Land Appreciation Thesis</a:t>
            </a:r>
            <a:endParaRPr lang="en-US" sz="3200" dirty="0"/>
          </a:p>
        </p:txBody>
      </p:sp>
      <p:sp>
        <p:nvSpPr>
          <p:cNvPr id="6" name="Shape 4"/>
          <p:cNvSpPr/>
          <p:nvPr/>
        </p:nvSpPr>
        <p:spPr>
          <a:xfrm>
            <a:off x="548640" y="1417320"/>
            <a:ext cx="1371600" cy="32004"/>
          </a:xfrm>
          <a:prstGeom prst="rect">
            <a:avLst/>
          </a:prstGeom>
          <a:solidFill>
            <a:srgbClr val="C9A557"/>
          </a:solidFill>
          <a:ln>
            <a:solidFill>
              <a:srgbClr val="C9A557"/>
            </a:solidFill>
            <a:prstDash val="solid"/>
          </a:ln>
        </p:spPr>
        <p:txBody>
          <a:bodyPr/>
          <a:p/>
        </p:txBody>
      </p:sp>
      <p:sp>
        <p:nvSpPr>
          <p:cNvPr id="7" name="Text 5"/>
          <p:cNvSpPr/>
          <p:nvPr/>
        </p:nvSpPr>
        <p:spPr>
          <a:xfrm>
            <a:off x="548640" y="1600200"/>
            <a:ext cx="11094415" cy="365760"/>
          </a:xfrm>
          <a:prstGeom prst="rect">
            <a:avLst/>
          </a:prstGeom>
          <a:noFill/>
          <a:ln/>
        </p:spPr>
        <p:txBody>
          <a:bodyPr wrap="square" lIns="0" tIns="0" rIns="0" bIns="0" rtlCol="0" anchor="t"/>
          <a:lstStyle/>
          <a:p>
            <a:pPr algn="l" indent="0" marL="0">
              <a:buNone/>
            </a:pPr>
            <a:r>
              <a:rPr lang="en-US" sz="1300" dirty="0">
                <a:solidFill>
                  <a:srgbClr val="6E7A90"/>
                </a:solidFill>
                <a:latin typeface="Gotham Book" pitchFamily="34" charset="0"/>
                <a:ea typeface="Gotham Book" pitchFamily="34" charset="-122"/>
                <a:cs typeface="Gotham Book" pitchFamily="34" charset="-120"/>
              </a:rPr>
              <a:t>Market data supports a $300/SF exit — and the deal works even at $225/SF. Sponsor retains full discretion on timing.</a:t>
            </a:r>
            <a:endParaRPr lang="en-US" sz="1300" dirty="0"/>
          </a:p>
        </p:txBody>
      </p:sp>
      <p:sp>
        <p:nvSpPr>
          <p:cNvPr id="8" name="Shape 6"/>
          <p:cNvSpPr/>
          <p:nvPr/>
        </p:nvSpPr>
        <p:spPr>
          <a:xfrm>
            <a:off x="548640" y="2011680"/>
            <a:ext cx="11094415" cy="640080"/>
          </a:xfrm>
          <a:prstGeom prst="rect">
            <a:avLst/>
          </a:prstGeom>
          <a:solidFill>
            <a:srgbClr val="0B163C"/>
          </a:solidFill>
          <a:ln w="12700">
            <a:solidFill>
              <a:srgbClr val="0B163C"/>
            </a:solidFill>
            <a:prstDash val="solid"/>
          </a:ln>
        </p:spPr>
        <p:txBody>
          <a:bodyPr/>
          <a:p/>
        </p:txBody>
      </p:sp>
      <p:sp>
        <p:nvSpPr>
          <p:cNvPr id="9" name="Text 7"/>
          <p:cNvSpPr/>
          <p:nvPr/>
        </p:nvSpPr>
        <p:spPr>
          <a:xfrm>
            <a:off x="548640" y="2121408"/>
            <a:ext cx="11094415" cy="457200"/>
          </a:xfrm>
          <a:prstGeom prst="rect">
            <a:avLst/>
          </a:prstGeom>
          <a:noFill/>
          <a:ln/>
        </p:spPr>
        <p:txBody>
          <a:bodyPr wrap="square" lIns="0" tIns="0" rIns="0" bIns="0" rtlCol="0" anchor="ctr"/>
          <a:lstStyle/>
          <a:p>
            <a:pPr algn="ctr" indent="0" marL="0">
              <a:buNone/>
            </a:pPr>
            <a:r>
              <a:rPr lang="en-US" sz="1800" b="1" spc="100" kern="0" dirty="0">
                <a:solidFill>
                  <a:srgbClr val="FFFFFF"/>
                </a:solidFill>
                <a:latin typeface="Joost Medium" pitchFamily="34" charset="0"/>
                <a:ea typeface="Joost Medium" pitchFamily="34" charset="-122"/>
                <a:cs typeface="Joost Medium" pitchFamily="34" charset="-120"/>
              </a:rPr>
              <a:t>$163/SF → $300/SF  =  6.2% CAGR over the underwritten hold</a:t>
            </a:r>
            <a:endParaRPr lang="en-US" sz="1800" dirty="0"/>
          </a:p>
        </p:txBody>
      </p:sp>
      <p:sp>
        <p:nvSpPr>
          <p:cNvPr id="10" name="Text 8"/>
          <p:cNvSpPr/>
          <p:nvPr/>
        </p:nvSpPr>
        <p:spPr>
          <a:xfrm>
            <a:off x="548640" y="2880360"/>
            <a:ext cx="5486400"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MARKET DATA</a:t>
            </a:r>
            <a:endParaRPr lang="en-US" sz="900" dirty="0"/>
          </a:p>
        </p:txBody>
      </p:sp>
      <p:sp>
        <p:nvSpPr>
          <p:cNvPr id="11" name="Shape 9"/>
          <p:cNvSpPr/>
          <p:nvPr/>
        </p:nvSpPr>
        <p:spPr>
          <a:xfrm>
            <a:off x="548640" y="3182112"/>
            <a:ext cx="5760720" cy="0"/>
          </a:xfrm>
          <a:prstGeom prst="line">
            <a:avLst/>
          </a:prstGeom>
          <a:noFill/>
          <a:ln w="7620">
            <a:solidFill>
              <a:srgbClr val="0B163C"/>
            </a:solidFill>
            <a:prstDash val="solid"/>
          </a:ln>
        </p:spPr>
        <p:txBody>
          <a:bodyPr/>
          <a:p/>
        </p:txBody>
      </p:sp>
      <p:sp>
        <p:nvSpPr>
          <p:cNvPr id="12" name="Text 10"/>
          <p:cNvSpPr/>
          <p:nvPr/>
        </p:nvSpPr>
        <p:spPr>
          <a:xfrm>
            <a:off x="548640" y="3291840"/>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Heights Land Values</a:t>
            </a:r>
            <a:endParaRPr lang="en-US" sz="900" dirty="0"/>
          </a:p>
        </p:txBody>
      </p:sp>
      <p:sp>
        <p:nvSpPr>
          <p:cNvPr id="13" name="Text 11"/>
          <p:cNvSpPr/>
          <p:nvPr/>
        </p:nvSpPr>
        <p:spPr>
          <a:xfrm>
            <a:off x="2880360" y="3291840"/>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+64% over 10 years (6.4% annual)</a:t>
            </a:r>
            <a:endParaRPr lang="en-US" sz="900" dirty="0"/>
          </a:p>
        </p:txBody>
      </p:sp>
      <p:sp>
        <p:nvSpPr>
          <p:cNvPr id="14" name="Text 12"/>
          <p:cNvSpPr/>
          <p:nvPr/>
        </p:nvSpPr>
        <p:spPr>
          <a:xfrm>
            <a:off x="5303520" y="3291840"/>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 Redfin</a:t>
            </a:r>
            <a:endParaRPr lang="en-US" sz="800" dirty="0"/>
          </a:p>
        </p:txBody>
      </p:sp>
      <p:sp>
        <p:nvSpPr>
          <p:cNvPr id="15" name="Shape 13"/>
          <p:cNvSpPr/>
          <p:nvPr/>
        </p:nvSpPr>
        <p:spPr>
          <a:xfrm>
            <a:off x="548640" y="3575304"/>
            <a:ext cx="5760720" cy="0"/>
          </a:xfrm>
          <a:prstGeom prst="line">
            <a:avLst/>
          </a:prstGeom>
          <a:noFill/>
          <a:ln w="3810">
            <a:solidFill>
              <a:srgbClr val="D4D6DC"/>
            </a:solidFill>
            <a:prstDash val="solid"/>
          </a:ln>
        </p:spPr>
        <p:txBody>
          <a:bodyPr/>
          <a:p/>
        </p:txBody>
      </p:sp>
      <p:sp>
        <p:nvSpPr>
          <p:cNvPr id="16" name="Text 14"/>
          <p:cNvSpPr/>
          <p:nvPr/>
        </p:nvSpPr>
        <p:spPr>
          <a:xfrm>
            <a:off x="548640" y="3584448"/>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Overall Appreciation</a:t>
            </a:r>
            <a:endParaRPr lang="en-US" sz="900" dirty="0"/>
          </a:p>
        </p:txBody>
      </p:sp>
      <p:sp>
        <p:nvSpPr>
          <p:cNvPr id="17" name="Text 15"/>
          <p:cNvSpPr/>
          <p:nvPr/>
        </p:nvSpPr>
        <p:spPr>
          <a:xfrm>
            <a:off x="2880360" y="3584448"/>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5.4% avg annual (2014–2024)</a:t>
            </a:r>
            <a:endParaRPr lang="en-US" sz="900" dirty="0"/>
          </a:p>
        </p:txBody>
      </p:sp>
      <p:sp>
        <p:nvSpPr>
          <p:cNvPr id="18" name="Text 16"/>
          <p:cNvSpPr/>
          <p:nvPr/>
        </p:nvSpPr>
        <p:spPr>
          <a:xfrm>
            <a:off x="5303520" y="3584448"/>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ZHVI / Census</a:t>
            </a:r>
            <a:endParaRPr lang="en-US" sz="800" dirty="0"/>
          </a:p>
        </p:txBody>
      </p:sp>
      <p:sp>
        <p:nvSpPr>
          <p:cNvPr id="19" name="Shape 17"/>
          <p:cNvSpPr/>
          <p:nvPr/>
        </p:nvSpPr>
        <p:spPr>
          <a:xfrm>
            <a:off x="548640" y="3867912"/>
            <a:ext cx="5760720" cy="0"/>
          </a:xfrm>
          <a:prstGeom prst="line">
            <a:avLst/>
          </a:prstGeom>
          <a:noFill/>
          <a:ln w="3810">
            <a:solidFill>
              <a:srgbClr val="D4D6DC"/>
            </a:solidFill>
            <a:prstDash val="solid"/>
          </a:ln>
        </p:spPr>
        <p:txBody>
          <a:bodyPr/>
          <a:p/>
        </p:txBody>
      </p:sp>
      <p:sp>
        <p:nvSpPr>
          <p:cNvPr id="20" name="Text 18"/>
          <p:cNvSpPr/>
          <p:nvPr/>
        </p:nvSpPr>
        <p:spPr>
          <a:xfrm>
            <a:off x="548640" y="3877056"/>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Tanglewood (Adjacent)</a:t>
            </a:r>
            <a:endParaRPr lang="en-US" sz="900" dirty="0"/>
          </a:p>
        </p:txBody>
      </p:sp>
      <p:sp>
        <p:nvSpPr>
          <p:cNvPr id="21" name="Text 19"/>
          <p:cNvSpPr/>
          <p:nvPr/>
        </p:nvSpPr>
        <p:spPr>
          <a:xfrm>
            <a:off x="2880360" y="3877056"/>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$453/SF avg residential (2024)</a:t>
            </a:r>
            <a:endParaRPr lang="en-US" sz="900" dirty="0"/>
          </a:p>
        </p:txBody>
      </p:sp>
      <p:sp>
        <p:nvSpPr>
          <p:cNvPr id="22" name="Text 20"/>
          <p:cNvSpPr/>
          <p:nvPr/>
        </p:nvSpPr>
        <p:spPr>
          <a:xfrm>
            <a:off x="5303520" y="3877056"/>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MLS</a:t>
            </a:r>
            <a:endParaRPr lang="en-US" sz="800" dirty="0"/>
          </a:p>
        </p:txBody>
      </p:sp>
      <p:sp>
        <p:nvSpPr>
          <p:cNvPr id="23" name="Shape 21"/>
          <p:cNvSpPr/>
          <p:nvPr/>
        </p:nvSpPr>
        <p:spPr>
          <a:xfrm>
            <a:off x="548640" y="4160520"/>
            <a:ext cx="5760720" cy="0"/>
          </a:xfrm>
          <a:prstGeom prst="line">
            <a:avLst/>
          </a:prstGeom>
          <a:noFill/>
          <a:ln w="3810">
            <a:solidFill>
              <a:srgbClr val="D4D6DC"/>
            </a:solidFill>
            <a:prstDash val="solid"/>
          </a:ln>
        </p:spPr>
        <p:txBody>
          <a:bodyPr/>
          <a:p/>
        </p:txBody>
      </p:sp>
      <p:sp>
        <p:nvSpPr>
          <p:cNvPr id="24" name="Text 22"/>
          <p:cNvSpPr/>
          <p:nvPr/>
        </p:nvSpPr>
        <p:spPr>
          <a:xfrm>
            <a:off x="548640" y="4169664"/>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Tanglewood YoY Growth</a:t>
            </a:r>
            <a:endParaRPr lang="en-US" sz="900" dirty="0"/>
          </a:p>
        </p:txBody>
      </p:sp>
      <p:sp>
        <p:nvSpPr>
          <p:cNvPr id="25" name="Text 23"/>
          <p:cNvSpPr/>
          <p:nvPr/>
        </p:nvSpPr>
        <p:spPr>
          <a:xfrm>
            <a:off x="2880360" y="4169664"/>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+7.3% in 2024 alone</a:t>
            </a:r>
            <a:endParaRPr lang="en-US" sz="900" dirty="0"/>
          </a:p>
        </p:txBody>
      </p:sp>
      <p:sp>
        <p:nvSpPr>
          <p:cNvPr id="26" name="Text 24"/>
          <p:cNvSpPr/>
          <p:nvPr/>
        </p:nvSpPr>
        <p:spPr>
          <a:xfrm>
            <a:off x="5303520" y="4169664"/>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HAR MLS</a:t>
            </a:r>
            <a:endParaRPr lang="en-US" sz="800" dirty="0"/>
          </a:p>
        </p:txBody>
      </p:sp>
      <p:sp>
        <p:nvSpPr>
          <p:cNvPr id="27" name="Shape 25"/>
          <p:cNvSpPr/>
          <p:nvPr/>
        </p:nvSpPr>
        <p:spPr>
          <a:xfrm>
            <a:off x="548640" y="4453128"/>
            <a:ext cx="5760720" cy="0"/>
          </a:xfrm>
          <a:prstGeom prst="line">
            <a:avLst/>
          </a:prstGeom>
          <a:noFill/>
          <a:ln w="3810">
            <a:solidFill>
              <a:srgbClr val="D4D6DC"/>
            </a:solidFill>
            <a:prstDash val="solid"/>
          </a:ln>
        </p:spPr>
        <p:txBody>
          <a:bodyPr/>
          <a:p/>
        </p:txBody>
      </p:sp>
      <p:sp>
        <p:nvSpPr>
          <p:cNvPr id="28" name="Text 26"/>
          <p:cNvSpPr/>
          <p:nvPr/>
        </p:nvSpPr>
        <p:spPr>
          <a:xfrm>
            <a:off x="548640" y="4462272"/>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Houston Median $/SF</a:t>
            </a:r>
            <a:endParaRPr lang="en-US" sz="900" dirty="0"/>
          </a:p>
        </p:txBody>
      </p:sp>
      <p:sp>
        <p:nvSpPr>
          <p:cNvPr id="29" name="Text 27"/>
          <p:cNvSpPr/>
          <p:nvPr/>
        </p:nvSpPr>
        <p:spPr>
          <a:xfrm>
            <a:off x="2880360" y="4462272"/>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+4.7% YoY (metro-wide)</a:t>
            </a:r>
            <a:endParaRPr lang="en-US" sz="900" dirty="0"/>
          </a:p>
        </p:txBody>
      </p:sp>
      <p:sp>
        <p:nvSpPr>
          <p:cNvPr id="30" name="Text 28"/>
          <p:cNvSpPr/>
          <p:nvPr/>
        </p:nvSpPr>
        <p:spPr>
          <a:xfrm>
            <a:off x="5303520" y="4462272"/>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Redfin / Zillow</a:t>
            </a:r>
            <a:endParaRPr lang="en-US" sz="800" dirty="0"/>
          </a:p>
        </p:txBody>
      </p:sp>
      <p:sp>
        <p:nvSpPr>
          <p:cNvPr id="31" name="Shape 29"/>
          <p:cNvSpPr/>
          <p:nvPr/>
        </p:nvSpPr>
        <p:spPr>
          <a:xfrm>
            <a:off x="548640" y="4745736"/>
            <a:ext cx="5760720" cy="0"/>
          </a:xfrm>
          <a:prstGeom prst="line">
            <a:avLst/>
          </a:prstGeom>
          <a:noFill/>
          <a:ln w="3810">
            <a:solidFill>
              <a:srgbClr val="D4D6DC"/>
            </a:solidFill>
            <a:prstDash val="solid"/>
          </a:ln>
        </p:spPr>
        <p:txBody>
          <a:bodyPr/>
          <a:p/>
        </p:txBody>
      </p:sp>
      <p:sp>
        <p:nvSpPr>
          <p:cNvPr id="32" name="Text 30"/>
          <p:cNvSpPr/>
          <p:nvPr/>
        </p:nvSpPr>
        <p:spPr>
          <a:xfrm>
            <a:off x="548640" y="4754880"/>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Fertitta / 4702 Westheimer</a:t>
            </a:r>
            <a:endParaRPr lang="en-US" sz="900" dirty="0"/>
          </a:p>
        </p:txBody>
      </p:sp>
      <p:sp>
        <p:nvSpPr>
          <p:cNvPr id="33" name="Text 31"/>
          <p:cNvSpPr/>
          <p:nvPr/>
        </p:nvSpPr>
        <p:spPr>
          <a:xfrm>
            <a:off x="2880360" y="4754880"/>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$225–300/SF vacant land (2024)</a:t>
            </a:r>
            <a:endParaRPr lang="en-US" sz="900" dirty="0"/>
          </a:p>
        </p:txBody>
      </p:sp>
      <p:sp>
        <p:nvSpPr>
          <p:cNvPr id="34" name="Text 32"/>
          <p:cNvSpPr/>
          <p:nvPr/>
        </p:nvSpPr>
        <p:spPr>
          <a:xfrm>
            <a:off x="5303520" y="4754880"/>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HCAD / CoStar</a:t>
            </a:r>
            <a:endParaRPr lang="en-US" sz="800" dirty="0"/>
          </a:p>
        </p:txBody>
      </p:sp>
      <p:sp>
        <p:nvSpPr>
          <p:cNvPr id="35" name="Shape 33"/>
          <p:cNvSpPr/>
          <p:nvPr/>
        </p:nvSpPr>
        <p:spPr>
          <a:xfrm>
            <a:off x="548640" y="5038344"/>
            <a:ext cx="5760720" cy="0"/>
          </a:xfrm>
          <a:prstGeom prst="line">
            <a:avLst/>
          </a:prstGeom>
          <a:noFill/>
          <a:ln w="3810">
            <a:solidFill>
              <a:srgbClr val="D4D6DC"/>
            </a:solidFill>
            <a:prstDash val="solid"/>
          </a:ln>
        </p:spPr>
        <p:txBody>
          <a:bodyPr/>
          <a:p/>
        </p:txBody>
      </p:sp>
      <p:sp>
        <p:nvSpPr>
          <p:cNvPr id="36" name="Text 34"/>
          <p:cNvSpPr/>
          <p:nvPr/>
        </p:nvSpPr>
        <p:spPr>
          <a:xfrm>
            <a:off x="548640" y="5047488"/>
            <a:ext cx="2286000" cy="256032"/>
          </a:xfrm>
          <a:prstGeom prst="rect">
            <a:avLst/>
          </a:prstGeom>
          <a:noFill/>
          <a:ln/>
        </p:spPr>
        <p:txBody>
          <a:bodyPr wrap="square" lIns="0" tIns="0" rIns="0" bIns="0" rtlCol="0" anchor="ctr"/>
          <a:lstStyle/>
          <a:p>
            <a:pPr indent="0" marL="0">
              <a:buNone/>
            </a:pPr>
            <a:r>
              <a:rPr lang="en-US" sz="900" b="1" dirty="0">
                <a:solidFill>
                  <a:srgbClr val="0B163C"/>
                </a:solidFill>
                <a:latin typeface="Gotham Book" pitchFamily="34" charset="0"/>
                <a:ea typeface="Gotham Book" pitchFamily="34" charset="-122"/>
                <a:cs typeface="Gotham Book" pitchFamily="34" charset="-120"/>
              </a:rPr>
              <a:t>BLVD Place / Post Oak JV</a:t>
            </a:r>
            <a:endParaRPr lang="en-US" sz="900" dirty="0"/>
          </a:p>
        </p:txBody>
      </p:sp>
      <p:sp>
        <p:nvSpPr>
          <p:cNvPr id="37" name="Text 35"/>
          <p:cNvSpPr/>
          <p:nvPr/>
        </p:nvSpPr>
        <p:spPr>
          <a:xfrm>
            <a:off x="2880360" y="5047488"/>
            <a:ext cx="2377440" cy="256032"/>
          </a:xfrm>
          <a:prstGeom prst="rect">
            <a:avLst/>
          </a:prstGeom>
          <a:noFill/>
          <a:ln/>
        </p:spPr>
        <p:txBody>
          <a:bodyPr wrap="square" lIns="0" tIns="0" rIns="0" bIns="0" rtlCol="0" anchor="ctr"/>
          <a:lstStyle/>
          <a:p>
            <a:pPr indent="0" marL="0">
              <a:buNone/>
            </a:pPr>
            <a:r>
              <a:rPr lang="en-US" sz="900" dirty="0">
                <a:solidFill>
                  <a:srgbClr val="1E2A50"/>
                </a:solidFill>
                <a:latin typeface="Gotham Book" pitchFamily="34" charset="0"/>
                <a:ea typeface="Gotham Book" pitchFamily="34" charset="-122"/>
                <a:cs typeface="Gotham Book" pitchFamily="34" charset="-120"/>
              </a:rPr>
              <a:t>$250–350/SF land basis (2024)</a:t>
            </a:r>
            <a:endParaRPr lang="en-US" sz="900" dirty="0"/>
          </a:p>
        </p:txBody>
      </p:sp>
      <p:sp>
        <p:nvSpPr>
          <p:cNvPr id="38" name="Text 36"/>
          <p:cNvSpPr/>
          <p:nvPr/>
        </p:nvSpPr>
        <p:spPr>
          <a:xfrm>
            <a:off x="5303520" y="5047488"/>
            <a:ext cx="1005840" cy="256032"/>
          </a:xfrm>
          <a:prstGeom prst="rect">
            <a:avLst/>
          </a:prstGeom>
          <a:noFill/>
          <a:ln/>
        </p:spPr>
        <p:txBody>
          <a:bodyPr wrap="square" lIns="0" tIns="0" rIns="0" bIns="0" rtlCol="0" anchor="ctr"/>
          <a:lstStyle/>
          <a:p>
            <a:pPr algn="r" indent="0" marL="0">
              <a:buNone/>
            </a:pPr>
            <a:r>
              <a:rPr lang="en-US" sz="800" i="1" dirty="0">
                <a:solidFill>
                  <a:srgbClr val="6E7A90"/>
                </a:solidFill>
                <a:latin typeface="Gotham Book" pitchFamily="34" charset="0"/>
                <a:ea typeface="Gotham Book" pitchFamily="34" charset="-122"/>
                <a:cs typeface="Gotham Book" pitchFamily="34" charset="-120"/>
              </a:rPr>
              <a:t>CoStar / Press</a:t>
            </a:r>
            <a:endParaRPr lang="en-US" sz="800" dirty="0"/>
          </a:p>
        </p:txBody>
      </p:sp>
      <p:sp>
        <p:nvSpPr>
          <p:cNvPr id="39" name="Shape 37"/>
          <p:cNvSpPr/>
          <p:nvPr/>
        </p:nvSpPr>
        <p:spPr>
          <a:xfrm>
            <a:off x="548640" y="5330952"/>
            <a:ext cx="5760720" cy="0"/>
          </a:xfrm>
          <a:prstGeom prst="line">
            <a:avLst/>
          </a:prstGeom>
          <a:noFill/>
          <a:ln w="3810">
            <a:solidFill>
              <a:srgbClr val="D4D6DC"/>
            </a:solidFill>
            <a:prstDash val="solid"/>
          </a:ln>
        </p:spPr>
        <p:txBody>
          <a:bodyPr/>
          <a:p/>
        </p:txBody>
      </p:sp>
      <p:sp>
        <p:nvSpPr>
          <p:cNvPr id="40" name="Text 38"/>
          <p:cNvSpPr/>
          <p:nvPr/>
        </p:nvSpPr>
        <p:spPr>
          <a:xfrm>
            <a:off x="6949440" y="2880360"/>
            <a:ext cx="4693615" cy="274320"/>
          </a:xfrm>
          <a:prstGeom prst="rect">
            <a:avLst/>
          </a:prstGeom>
          <a:noFill/>
          <a:ln/>
        </p:spPr>
        <p:txBody>
          <a:bodyPr wrap="square" lIns="0" tIns="0" rIns="0" bIns="0" rtlCol="0" anchor="ctr"/>
          <a:lstStyle/>
          <a:p>
            <a:pPr indent="0" marL="0">
              <a:buNone/>
            </a:pPr>
            <a:r>
              <a:rPr lang="en-US" sz="900" b="1" spc="500" kern="0" dirty="0">
                <a:solidFill>
                  <a:srgbClr val="A0B4C3"/>
                </a:solidFill>
                <a:latin typeface="Joost Medium" pitchFamily="34" charset="0"/>
                <a:ea typeface="Joost Medium" pitchFamily="34" charset="-122"/>
                <a:cs typeface="Joost Medium" pitchFamily="34" charset="-120"/>
              </a:rPr>
              <a:t>CONSERVATIVE CASE  /  $225/SF EXIT</a:t>
            </a:r>
            <a:endParaRPr lang="en-US" sz="900" dirty="0"/>
          </a:p>
        </p:txBody>
      </p:sp>
      <p:sp>
        <p:nvSpPr>
          <p:cNvPr id="41" name="Shape 39"/>
          <p:cNvSpPr/>
          <p:nvPr/>
        </p:nvSpPr>
        <p:spPr>
          <a:xfrm>
            <a:off x="6949440" y="3182112"/>
            <a:ext cx="4693615" cy="0"/>
          </a:xfrm>
          <a:prstGeom prst="line">
            <a:avLst/>
          </a:prstGeom>
          <a:noFill/>
          <a:ln w="7620">
            <a:solidFill>
              <a:srgbClr val="0B163C"/>
            </a:solidFill>
            <a:prstDash val="solid"/>
          </a:ln>
        </p:spPr>
        <p:txBody>
          <a:bodyPr/>
          <a:p/>
        </p:txBody>
      </p:sp>
      <p:sp>
        <p:nvSpPr>
          <p:cNvPr id="42" name="Shape 40"/>
          <p:cNvSpPr/>
          <p:nvPr/>
        </p:nvSpPr>
        <p:spPr>
          <a:xfrm>
            <a:off x="6949440" y="3291840"/>
            <a:ext cx="457200" cy="0"/>
          </a:xfrm>
          <a:prstGeom prst="line">
            <a:avLst/>
          </a:prstGeom>
          <a:noFill/>
          <a:ln w="15240">
            <a:solidFill>
              <a:srgbClr val="A0B4C3"/>
            </a:solidFill>
            <a:prstDash val="solid"/>
          </a:ln>
        </p:spPr>
        <p:txBody>
          <a:bodyPr/>
          <a:p/>
        </p:txBody>
      </p:sp>
      <p:sp>
        <p:nvSpPr>
          <p:cNvPr id="43" name="Text 41"/>
          <p:cNvSpPr/>
          <p:nvPr/>
        </p:nvSpPr>
        <p:spPr>
          <a:xfrm>
            <a:off x="6949440" y="34015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3.2%</a:t>
            </a:r>
            <a:endParaRPr lang="en-US" sz="2200" dirty="0"/>
          </a:p>
        </p:txBody>
      </p:sp>
      <p:sp>
        <p:nvSpPr>
          <p:cNvPr id="44" name="Text 42"/>
          <p:cNvSpPr/>
          <p:nvPr/>
        </p:nvSpPr>
        <p:spPr>
          <a:xfrm>
            <a:off x="6949440" y="37825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REQUIRED ANNUAL GROWTH</a:t>
            </a:r>
            <a:endParaRPr lang="en-US" sz="850" dirty="0"/>
          </a:p>
        </p:txBody>
      </p:sp>
      <p:sp>
        <p:nvSpPr>
          <p:cNvPr id="45" name="Shape 43"/>
          <p:cNvSpPr/>
          <p:nvPr/>
        </p:nvSpPr>
        <p:spPr>
          <a:xfrm>
            <a:off x="9296248" y="3291840"/>
            <a:ext cx="457200" cy="0"/>
          </a:xfrm>
          <a:prstGeom prst="line">
            <a:avLst/>
          </a:prstGeom>
          <a:noFill/>
          <a:ln w="15240">
            <a:solidFill>
              <a:srgbClr val="A0B4C3"/>
            </a:solidFill>
            <a:prstDash val="solid"/>
          </a:ln>
        </p:spPr>
        <p:txBody>
          <a:bodyPr/>
          <a:p/>
        </p:txBody>
      </p:sp>
      <p:sp>
        <p:nvSpPr>
          <p:cNvPr id="46" name="Text 44"/>
          <p:cNvSpPr/>
          <p:nvPr/>
        </p:nvSpPr>
        <p:spPr>
          <a:xfrm>
            <a:off x="9296248" y="34015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40% below</a:t>
            </a:r>
            <a:endParaRPr lang="en-US" sz="2200" dirty="0"/>
          </a:p>
        </p:txBody>
      </p:sp>
      <p:sp>
        <p:nvSpPr>
          <p:cNvPr id="47" name="Text 45"/>
          <p:cNvSpPr/>
          <p:nvPr/>
        </p:nvSpPr>
        <p:spPr>
          <a:xfrm>
            <a:off x="9296248" y="37825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VS. HOUSTON AVG (5.4%)</a:t>
            </a:r>
            <a:endParaRPr lang="en-US" sz="850" dirty="0"/>
          </a:p>
        </p:txBody>
      </p:sp>
      <p:sp>
        <p:nvSpPr>
          <p:cNvPr id="48" name="Shape 46"/>
          <p:cNvSpPr/>
          <p:nvPr/>
        </p:nvSpPr>
        <p:spPr>
          <a:xfrm>
            <a:off x="6949440" y="4206240"/>
            <a:ext cx="457200" cy="0"/>
          </a:xfrm>
          <a:prstGeom prst="line">
            <a:avLst/>
          </a:prstGeom>
          <a:noFill/>
          <a:ln w="15240">
            <a:solidFill>
              <a:srgbClr val="A0B4C3"/>
            </a:solidFill>
            <a:prstDash val="solid"/>
          </a:ln>
        </p:spPr>
        <p:txBody>
          <a:bodyPr/>
          <a:p/>
        </p:txBody>
      </p:sp>
      <p:sp>
        <p:nvSpPr>
          <p:cNvPr id="49" name="Text 47"/>
          <p:cNvSpPr/>
          <p:nvPr/>
        </p:nvSpPr>
        <p:spPr>
          <a:xfrm>
            <a:off x="6949440" y="43159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$44.5M</a:t>
            </a:r>
            <a:endParaRPr lang="en-US" sz="2200" dirty="0"/>
          </a:p>
        </p:txBody>
      </p:sp>
      <p:sp>
        <p:nvSpPr>
          <p:cNvPr id="50" name="Text 48"/>
          <p:cNvSpPr/>
          <p:nvPr/>
        </p:nvSpPr>
        <p:spPr>
          <a:xfrm>
            <a:off x="6949440" y="46969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EXIT LAND VALUE</a:t>
            </a:r>
            <a:endParaRPr lang="en-US" sz="850" dirty="0"/>
          </a:p>
        </p:txBody>
      </p:sp>
      <p:sp>
        <p:nvSpPr>
          <p:cNvPr id="51" name="Shape 49"/>
          <p:cNvSpPr/>
          <p:nvPr/>
        </p:nvSpPr>
        <p:spPr>
          <a:xfrm>
            <a:off x="9296248" y="4206240"/>
            <a:ext cx="457200" cy="0"/>
          </a:xfrm>
          <a:prstGeom prst="line">
            <a:avLst/>
          </a:prstGeom>
          <a:noFill/>
          <a:ln w="15240">
            <a:solidFill>
              <a:srgbClr val="A0B4C3"/>
            </a:solidFill>
            <a:prstDash val="solid"/>
          </a:ln>
        </p:spPr>
        <p:txBody>
          <a:bodyPr/>
          <a:p/>
        </p:txBody>
      </p:sp>
      <p:sp>
        <p:nvSpPr>
          <p:cNvPr id="52" name="Text 50"/>
          <p:cNvSpPr/>
          <p:nvPr/>
        </p:nvSpPr>
        <p:spPr>
          <a:xfrm>
            <a:off x="9296248" y="4315968"/>
            <a:ext cx="2209648" cy="335280"/>
          </a:xfrm>
          <a:prstGeom prst="rect">
            <a:avLst/>
          </a:prstGeom>
          <a:noFill/>
          <a:ln/>
        </p:spPr>
        <p:txBody>
          <a:bodyPr wrap="square" lIns="0" tIns="0" rIns="0" bIns="0" rtlCol="0" anchor="t"/>
          <a:lstStyle/>
          <a:p>
            <a:pPr algn="l" indent="0" marL="0">
              <a:buNone/>
            </a:pPr>
            <a:r>
              <a:rPr sz="2200" b="1">
                <a:solidFill>
                  <a:srgbClr val="0B163C"/>
                </a:solidFill>
                <a:latin typeface="Joost Medium"/>
              </a:rPr>
              <a:t>10.5%</a:t>
            </a:r>
            <a:endParaRPr lang="en-US" sz="2200" dirty="0"/>
          </a:p>
        </p:txBody>
      </p:sp>
      <p:sp>
        <p:nvSpPr>
          <p:cNvPr id="53" name="Text 51"/>
          <p:cNvSpPr/>
          <p:nvPr/>
        </p:nvSpPr>
        <p:spPr>
          <a:xfrm>
            <a:off x="9296248" y="4696968"/>
            <a:ext cx="2209648" cy="320040"/>
          </a:xfrm>
          <a:prstGeom prst="rect">
            <a:avLst/>
          </a:prstGeom>
          <a:noFill/>
          <a:ln/>
        </p:spPr>
        <p:txBody>
          <a:bodyPr wrap="square" lIns="0" tIns="0" rIns="0" bIns="0" rtlCol="0" anchor="t"/>
          <a:lstStyle/>
          <a:p>
            <a:pPr algn="l" indent="0" marL="0">
              <a:buNone/>
            </a:pPr>
            <a:r>
              <a:rPr sz="850" b="1">
                <a:solidFill>
                  <a:srgbClr val="6E7A90"/>
                </a:solidFill>
                <a:latin typeface="Joost Medium"/>
              </a:rPr>
              <a:t>PROJECT IRR (GROSS)</a:t>
            </a:r>
            <a:endParaRPr lang="en-US" sz="850" dirty="0"/>
          </a:p>
        </p:txBody>
      </p:sp>
      <p:sp>
        <p:nvSpPr>
          <p:cNvPr id="54" name="Shape 52"/>
          <p:cNvSpPr/>
          <p:nvPr/>
        </p:nvSpPr>
        <p:spPr>
          <a:xfrm>
            <a:off x="6949440" y="5120640"/>
            <a:ext cx="457200" cy="0"/>
          </a:xfrm>
          <a:prstGeom prst="line">
            <a:avLst/>
          </a:prstGeom>
          <a:noFill/>
          <a:ln w="15240">
            <a:solidFill>
              <a:srgbClr val="A0B4C3"/>
            </a:solidFill>
            <a:prstDash val="solid"/>
          </a:ln>
        </p:spPr>
        <p:txBody>
          <a:bodyPr/>
          <a:p/>
        </p:txBody>
      </p:sp>
      <p:sp>
        <p:nvSpPr>
          <p:cNvPr id="55" name="Text 53"/>
          <p:cNvSpPr/>
          <p:nvPr/>
        </p:nvSpPr>
        <p:spPr>
          <a:xfrm>
            <a:off x="6949440" y="5230368"/>
            <a:ext cx="2209648" cy="335280"/>
          </a:xfrm>
          <a:prstGeom prst="rect">
            <a:avLst/>
          </a:prstGeom>
          <a:noFill/>
          <a:ln/>
        </p:spPr>
        <p:txBody>
          <a:bodyPr wrap="square" lIns="0" tIns="0" rIns="0" bIns="0" rtlCol="0" anchor="t"/>
          <a:lstStyle/>
          <a:p>
            <a:pPr algn="l" indent="0" marL="0">
              <a:buNone/>
            </a:pPr>
            <a:r>
              <a:rPr sz="2200" b="1">
                <a:solidFill>
                  <a:srgbClr val="0B163C"/>
                </a:solidFill>
                <a:latin typeface="Joost Medium"/>
              </a:rPr>
              <a:t>2.22x</a:t>
            </a:r>
            <a:endParaRPr lang="en-US" sz="2200" dirty="0"/>
          </a:p>
        </p:txBody>
      </p:sp>
      <p:sp>
        <p:nvSpPr>
          <p:cNvPr id="56" name="Text 54"/>
          <p:cNvSpPr/>
          <p:nvPr/>
        </p:nvSpPr>
        <p:spPr>
          <a:xfrm>
            <a:off x="6949440" y="5611368"/>
            <a:ext cx="2209648" cy="320040"/>
          </a:xfrm>
          <a:prstGeom prst="rect">
            <a:avLst/>
          </a:prstGeom>
          <a:noFill/>
          <a:ln/>
        </p:spPr>
        <p:txBody>
          <a:bodyPr wrap="square" lIns="0" tIns="0" rIns="0" bIns="0" rtlCol="0" anchor="t"/>
          <a:lstStyle/>
          <a:p>
            <a:pPr algn="l" indent="0" marL="0">
              <a:buNone/>
            </a:pPr>
            <a:r>
              <a:rPr sz="850" b="1">
                <a:solidFill>
                  <a:srgbClr val="6E7A90"/>
                </a:solidFill>
                <a:latin typeface="Joost Medium"/>
              </a:rPr>
              <a:t>PROJECT MULTIPLE</a:t>
            </a:r>
            <a:endParaRPr lang="en-US" sz="850" dirty="0"/>
          </a:p>
        </p:txBody>
      </p:sp>
      <p:sp>
        <p:nvSpPr>
          <p:cNvPr id="57" name="Shape 55"/>
          <p:cNvSpPr/>
          <p:nvPr/>
        </p:nvSpPr>
        <p:spPr>
          <a:xfrm>
            <a:off x="9296248" y="5120640"/>
            <a:ext cx="457200" cy="0"/>
          </a:xfrm>
          <a:prstGeom prst="line">
            <a:avLst/>
          </a:prstGeom>
          <a:noFill/>
          <a:ln w="15240">
            <a:solidFill>
              <a:srgbClr val="A0B4C3"/>
            </a:solidFill>
            <a:prstDash val="solid"/>
          </a:ln>
        </p:spPr>
        <p:txBody>
          <a:bodyPr/>
          <a:p/>
        </p:txBody>
      </p:sp>
      <p:sp>
        <p:nvSpPr>
          <p:cNvPr id="58" name="Text 56"/>
          <p:cNvSpPr/>
          <p:nvPr/>
        </p:nvSpPr>
        <p:spPr>
          <a:xfrm>
            <a:off x="9296248" y="5230368"/>
            <a:ext cx="2209648" cy="335280"/>
          </a:xfrm>
          <a:prstGeom prst="rect">
            <a:avLst/>
          </a:prstGeom>
          <a:noFill/>
          <a:ln/>
        </p:spPr>
        <p:txBody>
          <a:bodyPr wrap="square" lIns="0" tIns="0" rIns="0" bIns="0" rtlCol="0" anchor="t"/>
          <a:lstStyle/>
          <a:p>
            <a:pPr algn="l" indent="0" marL="0">
              <a:buNone/>
            </a:pPr>
            <a:r>
              <a:rPr lang="en-US" sz="2200" b="1" dirty="0">
                <a:solidFill>
                  <a:srgbClr val="0B163C"/>
                </a:solidFill>
                <a:latin typeface="Joost Medium" pitchFamily="34" charset="0"/>
                <a:ea typeface="Joost Medium" pitchFamily="34" charset="-122"/>
                <a:cs typeface="Joost Medium" pitchFamily="34" charset="-120"/>
              </a:rPr>
              <a:t>~$128/SF</a:t>
            </a:r>
            <a:endParaRPr lang="en-US" sz="2200" dirty="0"/>
          </a:p>
        </p:txBody>
      </p:sp>
      <p:sp>
        <p:nvSpPr>
          <p:cNvPr id="59" name="Text 57"/>
          <p:cNvSpPr/>
          <p:nvPr/>
        </p:nvSpPr>
        <p:spPr>
          <a:xfrm>
            <a:off x="9296248" y="5611368"/>
            <a:ext cx="2209648" cy="320040"/>
          </a:xfrm>
          <a:prstGeom prst="rect">
            <a:avLst/>
          </a:prstGeom>
          <a:noFill/>
          <a:ln/>
        </p:spPr>
        <p:txBody>
          <a:bodyPr wrap="square" lIns="0" tIns="0" rIns="0" bIns="0" rtlCol="0" anchor="t"/>
          <a:lstStyle/>
          <a:p>
            <a:pPr algn="l" indent="0" marL="0">
              <a:buNone/>
            </a:pPr>
            <a:r>
              <a:rPr lang="en-US" sz="850" b="1" spc="400" kern="0" dirty="0">
                <a:solidFill>
                  <a:srgbClr val="6E7A90"/>
                </a:solidFill>
                <a:latin typeface="Joost Medium" pitchFamily="34" charset="0"/>
                <a:ea typeface="Joost Medium" pitchFamily="34" charset="-122"/>
                <a:cs typeface="Joost Medium" pitchFamily="34" charset="-120"/>
              </a:rPr>
              <a:t>BREAKEVEN LAND $/SF</a:t>
            </a:r>
            <a:endParaRPr lang="en-US" sz="850" dirty="0"/>
          </a:p>
        </p:txBody>
      </p:sp>
      <p:sp>
        <p:nvSpPr>
          <p:cNvPr id="60" name="Shape 58"/>
          <p:cNvSpPr/>
          <p:nvPr/>
        </p:nvSpPr>
        <p:spPr>
          <a:xfrm>
            <a:off x="548640" y="5989320"/>
            <a:ext cx="11094415" cy="457200"/>
          </a:xfrm>
          <a:prstGeom prst="rect">
            <a:avLst/>
          </a:prstGeom>
          <a:solidFill>
            <a:srgbClr val="F4F2ED"/>
          </a:solidFill>
          <a:ln w="6350">
            <a:solidFill>
              <a:srgbClr val="D4D6DC"/>
            </a:solidFill>
            <a:prstDash val="solid"/>
          </a:ln>
        </p:spPr>
        <p:txBody>
          <a:bodyPr/>
          <a:p/>
        </p:txBody>
      </p:sp>
      <p:sp>
        <p:nvSpPr>
          <p:cNvPr id="61" name="Shape 59"/>
          <p:cNvSpPr/>
          <p:nvPr/>
        </p:nvSpPr>
        <p:spPr>
          <a:xfrm>
            <a:off x="548640" y="5989320"/>
            <a:ext cx="54864" cy="457200"/>
          </a:xfrm>
          <a:prstGeom prst="rect">
            <a:avLst/>
          </a:prstGeom>
          <a:solidFill>
            <a:srgbClr val="A0B4C3"/>
          </a:solidFill>
          <a:ln w="12700">
            <a:solidFill>
              <a:srgbClr val="A0B4C3"/>
            </a:solidFill>
            <a:prstDash val="solid"/>
          </a:ln>
        </p:spPr>
        <p:txBody>
          <a:bodyPr/>
          <a:p/>
        </p:txBody>
      </p:sp>
      <p:sp>
        <p:nvSpPr>
          <p:cNvPr id="62" name="Text 60"/>
          <p:cNvSpPr/>
          <p:nvPr/>
        </p:nvSpPr>
        <p:spPr>
          <a:xfrm>
            <a:off x="731520" y="6035040"/>
            <a:ext cx="10820095" cy="182880"/>
          </a:xfrm>
          <a:prstGeom prst="rect">
            <a:avLst/>
          </a:prstGeom>
          <a:noFill/>
          <a:ln/>
        </p:spPr>
        <p:txBody>
          <a:bodyPr wrap="square" lIns="0" tIns="0" rIns="0" bIns="0" rtlCol="0" anchor="t"/>
          <a:lstStyle/>
          <a:p>
            <a:pPr indent="0" marL="0">
              <a:buNone/>
            </a:pPr>
            <a:r>
              <a:rPr lang="en-US" sz="850" b="1" spc="400" kern="0" dirty="0">
                <a:solidFill>
                  <a:srgbClr val="3E5668"/>
                </a:solidFill>
                <a:latin typeface="Joost Medium" pitchFamily="34" charset="0"/>
                <a:ea typeface="Joost Medium" pitchFamily="34" charset="-122"/>
                <a:cs typeface="Joost Medium" pitchFamily="34" charset="-120"/>
              </a:rPr>
              <a:t>6.2% ANNUAL GROWTH IS BELOW MARKET TREND</a:t>
            </a:r>
            <a:endParaRPr lang="en-US" sz="850" dirty="0"/>
          </a:p>
        </p:txBody>
      </p:sp>
      <p:sp>
        <p:nvSpPr>
          <p:cNvPr id="63" name="Text 61"/>
          <p:cNvSpPr/>
          <p:nvPr/>
        </p:nvSpPr>
        <p:spPr>
          <a:xfrm>
            <a:off x="731520" y="6217920"/>
            <a:ext cx="10820095" cy="201168"/>
          </a:xfrm>
          <a:prstGeom prst="rect">
            <a:avLst/>
          </a:prstGeom>
          <a:noFill/>
          <a:ln/>
        </p:spPr>
        <p:txBody>
          <a:bodyPr wrap="square" lIns="0" tIns="0" rIns="0" bIns="0" rtlCol="0" anchor="t"/>
          <a:lstStyle/>
          <a:p>
            <a:pPr indent="0" marL="0">
              <a:buNone/>
            </a:pPr>
            <a:r>
              <a:rPr sz="900">
                <a:solidFill>
                  <a:srgbClr val="0B163C"/>
                </a:solidFill>
                <a:latin typeface="Gotham Book"/>
              </a:rPr>
              <a:t>Houston's Inner Loop corridors have averaged 5–7% land appreciation annually. At just 3.2% growth ($225/SF exit), the deal still produces ~10.5% project IRR with a 2.22x multiple — well above hurdle.</a:t>
            </a:r>
            <a:endParaRPr lang="en-US" sz="900" dirty="0"/>
          </a:p>
        </p:txBody>
      </p:sp>
      <p:sp>
        <p:nvSpPr>
          <p:cNvPr id="64" name="Shape 62"/>
          <p:cNvSpPr/>
          <p:nvPr/>
        </p:nvSpPr>
        <p:spPr>
          <a:xfrm>
            <a:off x="548640" y="6446520"/>
            <a:ext cx="11094415" cy="0"/>
          </a:xfrm>
          <a:prstGeom prst="line">
            <a:avLst/>
          </a:prstGeom>
          <a:noFill/>
          <a:ln w="6350">
            <a:solidFill>
              <a:srgbClr val="D4D6DC"/>
            </a:solidFill>
            <a:prstDash val="solid"/>
          </a:ln>
        </p:spPr>
        <p:txBody>
          <a:bodyPr/>
          <a:p/>
        </p:txBody>
      </p:sp>
      <p:sp>
        <p:nvSpPr>
          <p:cNvPr id="65" name="Text 63"/>
          <p:cNvSpPr/>
          <p:nvPr/>
        </p:nvSpPr>
        <p:spPr>
          <a:xfrm>
            <a:off x="548640" y="6510528"/>
            <a:ext cx="4572000" cy="274320"/>
          </a:xfrm>
          <a:prstGeom prst="rect">
            <a:avLst/>
          </a:prstGeom>
          <a:noFill/>
          <a:ln/>
        </p:spPr>
        <p:txBody>
          <a:bodyPr wrap="square" lIns="0" tIns="0" rIns="0" bIns="0" rtlCol="0" anchor="ctr"/>
          <a:lstStyle/>
          <a:p>
            <a:pPr algn="l" indent="0" marL="0">
              <a:buNone/>
            </a:pPr>
            <a:r>
              <a:rPr lang="en-US" sz="750" b="1" spc="400" kern="0" dirty="0">
                <a:solidFill>
                  <a:srgbClr val="6E7A90"/>
                </a:solidFill>
                <a:latin typeface="Gotham Book" pitchFamily="34" charset="0"/>
                <a:ea typeface="Gotham Book" pitchFamily="34" charset="-122"/>
                <a:cs typeface="Gotham Book" pitchFamily="34" charset="-120"/>
              </a:rPr>
              <a:t>JAL-JCP REAL ESTATE PARTNERS</a:t>
            </a:r>
            <a:endParaRPr lang="en-US" sz="750" dirty="0"/>
          </a:p>
        </p:txBody>
      </p:sp>
      <p:sp>
        <p:nvSpPr>
          <p:cNvPr id="66" name="Text 64"/>
          <p:cNvSpPr/>
          <p:nvPr/>
        </p:nvSpPr>
        <p:spPr>
          <a:xfrm>
            <a:off x="5029200" y="6510528"/>
            <a:ext cx="2286000" cy="274320"/>
          </a:xfrm>
          <a:prstGeom prst="rect">
            <a:avLst/>
          </a:prstGeom>
          <a:noFill/>
          <a:ln/>
        </p:spPr>
        <p:txBody>
          <a:bodyPr wrap="square" lIns="0" tIns="0" rIns="0" bIns="0" rtlCol="0" anchor="ctr"/>
          <a:lstStyle/>
          <a:p>
            <a:pPr algn="ctr" indent="0" marL="0">
              <a:buNone/>
            </a:pPr>
            <a:r>
              <a:rPr sz="750">
                <a:solidFill>
                  <a:srgbClr val="6E7A90"/>
                </a:solidFill>
                <a:latin typeface="Gotham Book"/>
              </a:rPr>
              <a:t>SHOPPES AT SAN FELIPE  |  MAY 2026</a:t>
            </a:r>
            <a:endParaRPr lang="en-US" sz="750" dirty="0"/>
          </a:p>
        </p:txBody>
      </p:sp>
      <p:sp>
        <p:nvSpPr>
          <p:cNvPr id="67" name="Text 65"/>
          <p:cNvSpPr/>
          <p:nvPr/>
        </p:nvSpPr>
        <p:spPr>
          <a:xfrm>
            <a:off x="10728655" y="6510528"/>
            <a:ext cx="914400" cy="274320"/>
          </a:xfrm>
          <a:prstGeom prst="rect">
            <a:avLst/>
          </a:prstGeom>
          <a:noFill/>
          <a:ln/>
        </p:spPr>
        <p:txBody>
          <a:bodyPr wrap="square" lIns="0" tIns="0" rIns="0" bIns="0" rtlCol="0" anchor="ctr"/>
          <a:lstStyle/>
          <a:p>
            <a:pPr algn="r" indent="0" marL="0">
              <a:buNone/>
            </a:pPr>
            <a:r>
              <a:rPr sz="750">
                <a:solidFill>
                  <a:srgbClr val="6E7A90"/>
                </a:solidFill>
                <a:latin typeface="Gotham Book"/>
              </a:rPr>
              <a:t>7</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Shoppes at San Felipe — Investment Offering</dc:title>
  <dc:subject>PptxGenJS Presentation</dc:subject>
  <dc:creator>JAL-JCP Real Estate Partners</dc:creator>
  <cp:lastModifiedBy>JAL-JCP Real Estate Partners</cp:lastModifiedBy>
  <cp:revision>1</cp:revision>
  <dcterms:created xsi:type="dcterms:W3CDTF">2026-04-19T15:50:51Z</dcterms:created>
  <dcterms:modified xsi:type="dcterms:W3CDTF">2026-04-19T15:50:51Z</dcterms:modified>
</cp:coreProperties>
</file>