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3E5668"/>
                </a:solidFill>
                <a:latin typeface="Joost Medium"/>
              </a:rPr>
              <a:t>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4114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B163C"/>
                </a:solidFill>
                <a:latin typeface="Joost Medium"/>
              </a:rPr>
              <a:t>APPENDIX  /  INVESTOR Q&amp;A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1091672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163C"/>
                </a:solidFill>
                <a:latin typeface="Joost Medium"/>
              </a:rPr>
              <a:t>2nd Floor Retail Implied Cap Rate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109167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6E7A90"/>
                </a:solidFill>
                <a:latin typeface="Gotham Book"/>
              </a:rPr>
              <a:t>Strip CVS at Land Value  /  Apply 5.50% Cap on Ground-Floor Retail  /  Solve for the Residual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331720"/>
            <a:ext cx="2221992" cy="4297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163C"/>
                </a:solidFill>
                <a:latin typeface="Joost Medium"/>
              </a:rPr>
              <a:t>$10.3M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807208"/>
            <a:ext cx="22219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1">
                <a:solidFill>
                  <a:srgbClr val="6E7A90"/>
                </a:solidFill>
                <a:latin typeface="Joost Medium"/>
              </a:rPr>
              <a:t>CVS PAD AT LAND VALUE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16352" y="2331720"/>
            <a:ext cx="2221992" cy="4297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163C"/>
                </a:solidFill>
                <a:latin typeface="Joost Medium"/>
              </a:rPr>
              <a:t>$21.4M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6352" y="2807208"/>
            <a:ext cx="22219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1">
                <a:solidFill>
                  <a:srgbClr val="6E7A90"/>
                </a:solidFill>
                <a:latin typeface="Joost Medium"/>
              </a:rPr>
              <a:t>ADJUSTED PRICE (EX-CVS)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84064" y="2331720"/>
            <a:ext cx="2221992" cy="4297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163C"/>
                </a:solidFill>
                <a:latin typeface="Joost Medium"/>
              </a:rPr>
              <a:t>5.50%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84064" y="2807208"/>
            <a:ext cx="22219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1">
                <a:solidFill>
                  <a:srgbClr val="6E7A90"/>
                </a:solidFill>
                <a:latin typeface="Joost Medium"/>
              </a:rPr>
              <a:t>GROUND-FLOOR CAP APPLIED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51775" y="2331720"/>
            <a:ext cx="2221992" cy="4297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163C"/>
                </a:solidFill>
                <a:latin typeface="Joost Medium"/>
              </a:rPr>
              <a:t>~$0.1M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51775" y="2807208"/>
            <a:ext cx="22219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1">
                <a:solidFill>
                  <a:srgbClr val="6E7A90"/>
                </a:solidFill>
                <a:latin typeface="Joost Medium"/>
              </a:rPr>
              <a:t>RESIDUAL TO 2ND FLOOR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19488" y="2331720"/>
            <a:ext cx="2221992" cy="4297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C9A96E"/>
                </a:solidFill>
                <a:latin typeface="Joost Medium"/>
              </a:rPr>
              <a:t>~270%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19488" y="2807208"/>
            <a:ext cx="22219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1">
                <a:solidFill>
                  <a:srgbClr val="6E7A90"/>
                </a:solidFill>
                <a:latin typeface="Joost Medium"/>
              </a:rPr>
              <a:t>IMPLIED 2ND FLOOR CAP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520440"/>
            <a:ext cx="53309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A0B4C3"/>
                </a:solidFill>
                <a:latin typeface="Joost Medium"/>
              </a:rPr>
              <a:t>BUILD-UP CALCULATION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3520440"/>
            <a:ext cx="53309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A0B4C3"/>
                </a:solidFill>
                <a:latin typeface="Joost Medium"/>
              </a:rPr>
              <a:t>VALUE ATTRIBUTION  /  $31.75M PURCHASE PRICE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822191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09360" y="3822191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3931920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Purchase Price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3931920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$31,750,000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160520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187952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Less: CVS Pad at Land Value (64,417 SF × $160.55)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80560" y="4187952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($10,341,925)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416552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4443983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B163C"/>
                </a:solidFill>
                <a:latin typeface="Gotham Book"/>
              </a:rPr>
              <a:t>Adjusted Price (Numerator base)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80560" y="4443983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$21,408,075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4672583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700016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Year 1 Retail NOI (excl. CVS Ground Lease)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60" y="4700016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$1,502,280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8640" y="4928616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4956048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1st Floor Share of Base Rent (78%)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0560" y="4956048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$1,170,676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5184648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5212080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B163C"/>
                </a:solidFill>
                <a:latin typeface="Gotham Book"/>
              </a:rPr>
              <a:t>1st Floor Value at 5.50% Cap Applied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80560" y="5212080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$21,285,013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5440680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48640" y="5468112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Residual Value Ascribed to 2nd Floor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80560" y="5468112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$123,062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5696712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5724144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2nd Floor NOI Share (22% of retail)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80560" y="5724144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0B163C"/>
                </a:solidFill>
                <a:latin typeface="Joost Medium"/>
              </a:rPr>
              <a:t>$331,603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48640" y="5952744"/>
            <a:ext cx="5330952" cy="10972"/>
          </a:xfrm>
          <a:prstGeom prst="rect">
            <a:avLst/>
          </a:prstGeom>
          <a:solidFill>
            <a:srgbClr val="D8DE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5980176"/>
            <a:ext cx="39319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B163C"/>
                </a:solidFill>
                <a:latin typeface="Gotham Book"/>
              </a:rPr>
              <a:t>Implied 2nd Floor Cap Rate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80560" y="5980176"/>
            <a:ext cx="141732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1">
                <a:solidFill>
                  <a:srgbClr val="C9A96E"/>
                </a:solidFill>
                <a:latin typeface="Joost Medium"/>
              </a:rPr>
              <a:t>~270%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309360" y="3977639"/>
            <a:ext cx="1719286" cy="457200"/>
          </a:xfrm>
          <a:prstGeom prst="rect">
            <a:avLst/>
          </a:prstGeom>
          <a:solidFill>
            <a:srgbClr val="3A4A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8028646" y="3977639"/>
            <a:ext cx="3538513" cy="4572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11567160" y="3977639"/>
            <a:ext cx="73152" cy="457200"/>
          </a:xfrm>
          <a:prstGeom prst="rect">
            <a:avLst/>
          </a:prstGeom>
          <a:solidFill>
            <a:srgbClr val="C9A9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09360" y="4041648"/>
            <a:ext cx="1719286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Joost Medium"/>
              </a:rPr>
              <a:t>32.6%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028646" y="4041648"/>
            <a:ext cx="3538513" cy="32918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Joost Medium"/>
              </a:rPr>
              <a:t>67.0%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92840" y="3685031"/>
            <a:ext cx="914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C9A96E"/>
                </a:solidFill>
                <a:latin typeface="Joost Medium"/>
              </a:rPr>
              <a:t>0.4%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309360" y="4663440"/>
            <a:ext cx="146304" cy="146304"/>
          </a:xfrm>
          <a:prstGeom prst="rect">
            <a:avLst/>
          </a:prstGeom>
          <a:solidFill>
            <a:srgbClr val="3A4A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6565392" y="4617720"/>
            <a:ext cx="411480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E2A50"/>
                </a:solidFill>
                <a:latin typeface="Gotham Book"/>
              </a:rPr>
              <a:t>CVS Pad at Land Value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424160" y="4617720"/>
            <a:ext cx="1216152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50" b="1">
                <a:solidFill>
                  <a:srgbClr val="0B163C"/>
                </a:solidFill>
                <a:latin typeface="Joost Medium"/>
              </a:rPr>
              <a:t>$10.3M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9360" y="4919472"/>
            <a:ext cx="146304" cy="146304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565392" y="4873752"/>
            <a:ext cx="411480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E2A50"/>
                </a:solidFill>
                <a:latin typeface="Gotham Book"/>
              </a:rPr>
              <a:t>1st Floor at 5.50% Cap Applied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424160" y="4873752"/>
            <a:ext cx="1216152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50" b="1">
                <a:solidFill>
                  <a:srgbClr val="0B163C"/>
                </a:solidFill>
                <a:latin typeface="Joost Medium"/>
              </a:rPr>
              <a:t>$21.3M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309360" y="5175503"/>
            <a:ext cx="146304" cy="146304"/>
          </a:xfrm>
          <a:prstGeom prst="rect">
            <a:avLst/>
          </a:prstGeom>
          <a:solidFill>
            <a:srgbClr val="C9A9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565392" y="5129783"/>
            <a:ext cx="4114800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E2A50"/>
                </a:solidFill>
                <a:latin typeface="Gotham Book"/>
              </a:rPr>
              <a:t>Residual to 2nd Floor (implied)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424160" y="5129783"/>
            <a:ext cx="1216152" cy="23774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50" b="1">
                <a:solidFill>
                  <a:srgbClr val="0B163C"/>
                </a:solidFill>
                <a:latin typeface="Joost Medium"/>
              </a:rPr>
              <a:t>$0.1M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309360" y="5522976"/>
            <a:ext cx="5330952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A0B4C3"/>
                </a:solidFill>
                <a:latin typeface="Joost Medium"/>
              </a:rPr>
              <a:t>TAKEAWAY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309360" y="5760720"/>
            <a:ext cx="5330952" cy="7132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1E2A50"/>
                </a:solidFill>
                <a:latin typeface="Gotham Book"/>
              </a:rPr>
              <a:t>Under the investor's own framing, the 2nd floor is acquired for essentially zero. CVS land plus a 5.50% cap on ground-floor retail alone supports the $31.75M price.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50" b="1">
                <a:solidFill>
                  <a:srgbClr val="6E7A90"/>
                </a:solidFill>
                <a:latin typeface="Gotham Book"/>
              </a:rPr>
              <a:t>JAL-JCP REAL ESTATE PARTNERS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29200" y="65105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50" b="0">
                <a:solidFill>
                  <a:srgbClr val="6E7A90"/>
                </a:solidFill>
                <a:latin typeface="Gotham Book"/>
              </a:rPr>
              <a:t>SHOPPES AT SAN FELIPE  |  MAY 2026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750" b="0">
                <a:solidFill>
                  <a:srgbClr val="6E7A90"/>
                </a:solidFill>
                <a:latin typeface="Gotham Book"/>
              </a:rPr>
              <a:t>A-1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" y="274320"/>
            <a:ext cx="11091672" cy="13716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