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371600" y="457200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A0B4C3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560320"/>
            <a:ext cx="10058400" cy="5486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SHOPPES 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08960"/>
            <a:ext cx="10058400" cy="10972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6000" b="1" i="0">
                <a:solidFill>
                  <a:srgbClr val="FFFFFF"/>
                </a:solidFill>
                <a:latin typeface="Calibri"/>
              </a:rPr>
              <a:t>SAN FELIPE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4434840"/>
            <a:ext cx="137160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4617720"/>
            <a:ext cx="1005840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MARK-TO-MARKET &amp; EXIT ANALYSIS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983480"/>
            <a:ext cx="100584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200" b="0" i="1">
                <a:solidFill>
                  <a:srgbClr val="A0B4C3"/>
                </a:solidFill>
                <a:latin typeface="Calibri"/>
              </a:rPr>
              <a:t>5-yr levered IRR ~17.5%, 2.11x equity — tied to Operating Model financing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6126480"/>
            <a:ext cx="73152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A0B4C3"/>
                </a:solidFill>
                <a:latin typeface="Calibri"/>
              </a:rPr>
              <a:t>1415 SOUTH VOSS RD  ·  HOUSTON, TX 77057  ·  48,196 SF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6355080"/>
            <a:ext cx="91440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6E7A90"/>
                </a:solidFill>
                <a:latin typeface="Calibri"/>
              </a:rPr>
              <a:t>May 2026  ·  CONFIDENTIAL — FOR DISCUSSION PURPOSES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From in-place to exit: 2.11x equity / 17.5% IRR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14300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400" b="0" i="0">
                <a:solidFill>
                  <a:srgbClr val="0B163C"/>
                </a:solidFill>
                <a:latin typeface="Calibri"/>
              </a:rPr>
              <a:t>MTM lifts NOI ~30% with 100% recovery; going-in cap up ~154 bps.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121408"/>
            <a:ext cx="114300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400" b="0" i="0">
                <a:solidFill>
                  <a:srgbClr val="0B163C"/>
                </a:solidFill>
                <a:latin typeface="Calibri"/>
              </a:rPr>
              <a:t>$33.6M basis → $44.7M exit @ 5.50% cap → 2.11x equity / 17.5% IRR over 5-yr hold.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606040"/>
            <a:ext cx="2743200" cy="137160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94360" y="2715768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NOI STABILIZED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2990088"/>
            <a:ext cx="2468880" cy="6400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3000" b="1" i="0">
                <a:solidFill>
                  <a:srgbClr val="0B163C"/>
                </a:solidFill>
                <a:latin typeface="Calibri"/>
              </a:rPr>
              <a:t>$2.46M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685032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6E7A90"/>
                </a:solidFill>
                <a:latin typeface="Calibri"/>
              </a:rPr>
              <a:t>+30% vs in-place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37560" y="2606040"/>
            <a:ext cx="2743200" cy="137160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474720" y="2715768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ALL-IN BASIS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474720" y="2990088"/>
            <a:ext cx="2468880" cy="6400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3000" b="1" i="0">
                <a:solidFill>
                  <a:srgbClr val="0B163C"/>
                </a:solidFill>
                <a:latin typeface="Calibri"/>
              </a:rPr>
              <a:t>$33.6M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74720" y="3685032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6E7A90"/>
                </a:solidFill>
                <a:latin typeface="Calibri"/>
              </a:rPr>
              <a:t>PP + acq + TIA + LC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217920" y="2606040"/>
            <a:ext cx="2743200" cy="1371600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2715768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0B163C"/>
                </a:solidFill>
                <a:latin typeface="Calibri"/>
              </a:rPr>
              <a:t>EXIT VALUE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5080" y="2990088"/>
            <a:ext cx="2468880" cy="6400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3000" b="1" i="0">
                <a:solidFill>
                  <a:srgbClr val="0B163C"/>
                </a:solidFill>
                <a:latin typeface="Calibri"/>
              </a:rPr>
              <a:t>$44.7M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55080" y="3685032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5.50% cap on stab NOI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98280" y="2606040"/>
            <a:ext cx="2743200" cy="137160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35440" y="2715768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PROFIT TO EQUITY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5440" y="2990088"/>
            <a:ext cx="2468880" cy="6400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3000" b="1" i="0">
                <a:solidFill>
                  <a:srgbClr val="0B163C"/>
                </a:solidFill>
                <a:latin typeface="Calibri"/>
              </a:rPr>
              <a:t>$15.7M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235440" y="3685032"/>
            <a:ext cx="24688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6E7A90"/>
                </a:solidFill>
                <a:latin typeface="Calibri"/>
              </a:rPr>
              <a:t>5-yr hold, 60% LTV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4251960"/>
            <a:ext cx="11384280" cy="201168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40080" y="4434840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5-YEAR LEVERED RETURNS — TIED TO OPERATING MODEL FINANCING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4846320"/>
            <a:ext cx="3657600" cy="7772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Calibri"/>
              </a:rPr>
              <a:t>2.11x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0080" y="5760720"/>
            <a:ext cx="36576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A0B4C3"/>
                </a:solidFill>
                <a:latin typeface="Calibri"/>
              </a:rPr>
              <a:t>EQUITY MULTIPLE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89120" y="4846320"/>
            <a:ext cx="3657600" cy="7772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4800" b="1" i="0">
                <a:solidFill>
                  <a:srgbClr val="E5CC8C"/>
                </a:solidFill>
                <a:latin typeface="Calibri"/>
              </a:rPr>
              <a:t>17.49%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89120" y="5760720"/>
            <a:ext cx="36576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A0B4C3"/>
                </a:solidFill>
                <a:latin typeface="Calibri"/>
              </a:rPr>
              <a:t>LEVERED IRR (5-YR)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138160" y="4846320"/>
            <a:ext cx="3657600" cy="7772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4800" b="1" i="0">
                <a:solidFill>
                  <a:srgbClr val="C9A557"/>
                </a:solidFill>
                <a:latin typeface="Calibri"/>
              </a:rPr>
              <a:t>6.53%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38160" y="5760720"/>
            <a:ext cx="3657600" cy="3200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A0B4C3"/>
                </a:solidFill>
                <a:latin typeface="Calibri"/>
              </a:rPr>
              <a:t>AVG CASH-ON-CASH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NOI BRIDGE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From in-place NOI to stabilized at market + 100% recovery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6E7A90"/>
                </a:solidFill>
                <a:latin typeface="Calibri"/>
              </a:rPr>
              <a:t>EGI BUILDUP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103120"/>
            <a:ext cx="5486400" cy="329184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2167127"/>
            <a:ext cx="22860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Line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4640" y="2167127"/>
            <a:ext cx="914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Today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40480" y="2167127"/>
            <a:ext cx="100584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Stabilized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60" y="2167127"/>
            <a:ext cx="82296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Δ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2432303"/>
            <a:ext cx="5486400" cy="310896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2487168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Retail base rent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34640" y="2487168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$1,682K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40480" y="2487168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$2,180K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37760" y="2487168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C9A557"/>
                </a:solidFill>
                <a:latin typeface="Consolas"/>
              </a:rPr>
              <a:t>+$498K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2743199"/>
            <a:ext cx="5486400" cy="310896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2798063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CVS ground lease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34640" y="2798063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$385K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40480" y="2798063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$385K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37760" y="2798063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6E7A90"/>
                </a:solidFill>
                <a:latin typeface="Consolas"/>
              </a:rPr>
              <a:t>—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054095"/>
            <a:ext cx="5486400" cy="310896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108959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Expense recoveries (100% NNN @ stab)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34640" y="3108959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$604K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40480" y="3108959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$755K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37760" y="3108959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C9A557"/>
                </a:solidFill>
                <a:latin typeface="Consolas"/>
              </a:rPr>
              <a:t>+$151K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3364991"/>
            <a:ext cx="5486400" cy="310896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8640" y="3419855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Other / signage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834640" y="3419855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40480" y="3419855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937760" y="3419855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6E7A90"/>
                </a:solidFill>
                <a:latin typeface="Consolas"/>
              </a:rPr>
              <a:t>—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675887"/>
            <a:ext cx="5486400" cy="310896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3730751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Less: Turnover vacancy / V&amp;C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834640" y="3730751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($32K)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40480" y="3730751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($109K)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37760" y="3730751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6E7A90"/>
                </a:solidFill>
                <a:latin typeface="Consolas"/>
              </a:rPr>
              <a:t>($77K)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57200" y="3986783"/>
            <a:ext cx="5486400" cy="310896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548640" y="4041647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EFFECTIVE GROSS INCOME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834640" y="4041647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onsolas"/>
              </a:rPr>
              <a:t>$2,642K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40480" y="4041647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onsolas"/>
              </a:rPr>
              <a:t>$3,214K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937760" y="4041647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onsolas"/>
              </a:rPr>
              <a:t>+$572K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" y="4297679"/>
            <a:ext cx="5486400" cy="310896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48640" y="4352543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Operating expenses (flat NNN)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34640" y="4352543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($755K)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840480" y="4352543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($755K)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937760" y="4352543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6E7A90"/>
                </a:solidFill>
                <a:latin typeface="Consolas"/>
              </a:rPr>
              <a:t>—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57200" y="4608575"/>
            <a:ext cx="5486400" cy="310896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48640" y="4663439"/>
            <a:ext cx="22860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NET OPERATING INCOME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834640" y="4663439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onsolas"/>
              </a:rPr>
              <a:t>$1,887K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840480" y="4663439"/>
            <a:ext cx="10058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onsolas"/>
              </a:rPr>
              <a:t>$2,459K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937760" y="4663439"/>
            <a:ext cx="8229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onsolas"/>
              </a:rPr>
              <a:t>+$572K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400800" y="178308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6E7A90"/>
                </a:solidFill>
                <a:latin typeface="Calibri"/>
              </a:rPr>
              <a:t>NOI WATERFALL ($K)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66560" y="3131222"/>
            <a:ext cx="822960" cy="2720937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720840" y="589788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Calibri"/>
              </a:rPr>
              <a:t>$1,887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720840" y="6099048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0" i="0">
                <a:solidFill>
                  <a:srgbClr val="6E7A90"/>
                </a:solidFill>
                <a:latin typeface="Calibri"/>
              </a:rPr>
              <a:t>Today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772400" y="2413136"/>
            <a:ext cx="822960" cy="718085"/>
          </a:xfrm>
          <a:prstGeom prst="rect">
            <a:avLst/>
          </a:prstGeom>
          <a:solidFill>
            <a:srgbClr val="E5C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726679" y="589788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Calibri"/>
              </a:rPr>
              <a:t>+$498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726679" y="6099048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0" i="0">
                <a:solidFill>
                  <a:srgbClr val="6E7A90"/>
                </a:solidFill>
                <a:latin typeface="Calibri"/>
              </a:rPr>
              <a:t>Retail Δ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778240" y="2195404"/>
            <a:ext cx="822960" cy="217732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8732520" y="589788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Calibri"/>
              </a:rPr>
              <a:t>+$151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732520" y="6099048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0" i="0">
                <a:solidFill>
                  <a:srgbClr val="6E7A90"/>
                </a:solidFill>
                <a:latin typeface="Calibri"/>
              </a:rPr>
              <a:t>Recoveries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9784080" y="2195404"/>
            <a:ext cx="822960" cy="111029"/>
          </a:xfrm>
          <a:prstGeom prst="rect">
            <a:avLst/>
          </a:prstGeom>
          <a:solidFill>
            <a:srgbClr val="C05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9738360" y="589788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1000" b="1" i="0">
                <a:solidFill>
                  <a:srgbClr val="C05A5A"/>
                </a:solidFill>
                <a:latin typeface="Calibri"/>
              </a:rPr>
              <a:t>-$77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738360" y="6099048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0" i="0">
                <a:solidFill>
                  <a:srgbClr val="6E7A90"/>
                </a:solidFill>
                <a:latin typeface="Calibri"/>
              </a:rPr>
              <a:t>V&amp;C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0835640" y="2306433"/>
            <a:ext cx="822960" cy="354572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10789920" y="589788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1000" b="1" i="0">
                <a:solidFill>
                  <a:srgbClr val="0B163C"/>
                </a:solidFill>
                <a:latin typeface="Calibri"/>
              </a:rPr>
              <a:t>$2,459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0789920" y="6099048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1" i="0">
                <a:solidFill>
                  <a:srgbClr val="0B163C"/>
                </a:solidFill>
                <a:latin typeface="Calibri"/>
              </a:rPr>
              <a:t>Stabilized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00800" y="635508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+30.3% NOI growth — MTM + lease-up + 100% recovery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MARK-TO-MARKET DETAIL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Where the rent gap lives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0B163C"/>
                </a:solidFill>
                <a:latin typeface="Calibri"/>
              </a:rPr>
              <a:t>Three tenants = $195K (55%) of $357K MTM. F&amp;B endcaps already above market.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194560"/>
            <a:ext cx="59436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BELOW-MARKET TENANTS — ROLL TO $42 PSF ON EXPIRY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468880"/>
            <a:ext cx="5943600" cy="2743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514600"/>
            <a:ext cx="18288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Tenant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8880" y="2514600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SF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54680" y="2514600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Cur PSF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40480" y="251460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Uplift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00600" y="2514600"/>
            <a:ext cx="15087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Expires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2743200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2779776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Salon Lofts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8880" y="2779776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6,094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54680" y="2779776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$23.00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40480" y="2779776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$115,786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2779776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2032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2980944"/>
            <a:ext cx="59436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017520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Heights Wellness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68880" y="3017520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3,707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154680" y="3017520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$31.00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840480" y="3017520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$40,777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3017520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2033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3218687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48640" y="3255263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Amerejuve Medspa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68880" y="3255263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1,839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54680" y="3255263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$21.00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40480" y="3255263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$38,619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800600" y="3255263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2029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57200" y="3456431"/>
            <a:ext cx="59436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3493007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School of Rock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68880" y="3493007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2,462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154680" y="3493007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$29.70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40480" y="3493007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$30,283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00600" y="3493007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2029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3694175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48640" y="3730751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Amazing Lash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68880" y="3730751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2,250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154680" y="3730751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$29.10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840480" y="3730751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$29,025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800600" y="3730751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11/26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" y="3931919"/>
            <a:ext cx="59436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48640" y="3968495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Piola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468880" y="3968495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2,670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154680" y="3968495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$33.00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840480" y="3968495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$24,030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800600" y="3968495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2027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57200" y="4169663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548640" y="4206239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Distinct Dental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68880" y="4206239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2,500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154680" y="4206239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$32.50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840480" y="4206239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$23,750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800600" y="4206239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2033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57200" y="4407407"/>
            <a:ext cx="59436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548640" y="4443983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Isle Pedi Spa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468880" y="4443983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2,695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54680" y="4443983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$34.03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40480" y="4443983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$21,479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800600" y="4443983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2033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57200" y="4645151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548640" y="4681727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Bonck Group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468880" y="4681727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1,275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154680" y="4681727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$27.00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3840480" y="4681727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$19,125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800600" y="4681727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2029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57200" y="4882895"/>
            <a:ext cx="59436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548640" y="4919471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Others (4)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468880" y="4919471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5,865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154680" y="4919471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—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840480" y="4919471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$10,999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4800600" y="4919471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—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7200" y="5120639"/>
            <a:ext cx="59436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48640" y="5157215"/>
            <a:ext cx="18288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European Wax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468880" y="5157215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1,421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154680" y="5157215"/>
            <a:ext cx="64008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$40.00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840480" y="5157215"/>
            <a:ext cx="9144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$2,842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800600" y="5157215"/>
            <a:ext cx="150876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6E7A90"/>
                </a:solidFill>
                <a:latin typeface="Consolas"/>
              </a:rPr>
              <a:t>5/31 (renewed)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57200" y="5358383"/>
            <a:ext cx="5943600" cy="292608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548640" y="5413247"/>
            <a:ext cx="18288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TOTAL MTM (in-place)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468880" y="5413247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onsolas"/>
              </a:rPr>
              <a:t>32,778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840480" y="5413247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onsolas"/>
              </a:rPr>
              <a:t>$356,715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675120" y="2194560"/>
            <a:ext cx="50292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VACANT SF — LEASE TO MARKET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675120" y="2468880"/>
            <a:ext cx="5029200" cy="2743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6766560" y="2514600"/>
            <a:ext cx="18288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Suite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8595360" y="251460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SF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10424160" y="2514600"/>
            <a:ext cx="11887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New Rent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675120" y="2743200"/>
            <a:ext cx="5029200" cy="274320"/>
          </a:xfrm>
          <a:prstGeom prst="rect">
            <a:avLst/>
          </a:prstGeom>
          <a:solidFill>
            <a:srgbClr val="E5C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6766560" y="2788920"/>
            <a:ext cx="36576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Suite 260 — Vacant Retail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8595360" y="2788920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2,307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424160" y="2788920"/>
            <a:ext cx="11887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$96,894</a:t>
            </a:r>
          </a:p>
        </p:txBody>
      </p:sp>
      <p:sp>
        <p:nvSpPr>
          <p:cNvPr id="99" name="Rectangle 98"/>
          <p:cNvSpPr/>
          <p:nvPr/>
        </p:nvSpPr>
        <p:spPr>
          <a:xfrm>
            <a:off x="6675120" y="3017520"/>
            <a:ext cx="5029200" cy="274320"/>
          </a:xfrm>
          <a:prstGeom prst="rect">
            <a:avLst/>
          </a:prstGeom>
          <a:solidFill>
            <a:srgbClr val="E5C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6766560" y="3063239"/>
            <a:ext cx="36576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Suite 1415 — Vacant Inline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8595360" y="3063239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3,199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0424160" y="3063239"/>
            <a:ext cx="11887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0B163C"/>
                </a:solidFill>
                <a:latin typeface="Consolas"/>
              </a:rPr>
              <a:t>$134,358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675120" y="3291839"/>
            <a:ext cx="5029200" cy="292608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6766560" y="3346703"/>
            <a:ext cx="36576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TOTAL LEASE-UP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8595360" y="3346703"/>
            <a:ext cx="9144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onsolas"/>
              </a:rPr>
              <a:t>5,506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10424160" y="3346703"/>
            <a:ext cx="11887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onsolas"/>
              </a:rPr>
              <a:t>$231,252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675120" y="4114800"/>
            <a:ext cx="50292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AT / ABOVE MARKET — NO ROLL NEEDED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6675120" y="4389120"/>
            <a:ext cx="5029200" cy="2743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6766560" y="4434840"/>
            <a:ext cx="2743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Tenant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9509760" y="4434840"/>
            <a:ext cx="7315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SF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0424160" y="4434840"/>
            <a:ext cx="11887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Cur PSF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6675120" y="4663440"/>
            <a:ext cx="50292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6766560" y="4700016"/>
            <a:ext cx="27432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Brassica Sandwiches (F&amp;B)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9509760" y="4700016"/>
            <a:ext cx="7315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3,000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0424160" y="4700016"/>
            <a:ext cx="11887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$65.00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6675120" y="4901183"/>
            <a:ext cx="50292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6766560" y="4937759"/>
            <a:ext cx="27432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Wild Fork Foods (F&amp;B)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9509760" y="4937759"/>
            <a:ext cx="7315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4,084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0424160" y="4937759"/>
            <a:ext cx="11887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$61.21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6675120" y="5138927"/>
            <a:ext cx="50292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TextBox 120"/>
          <p:cNvSpPr txBox="1"/>
          <p:nvPr/>
        </p:nvSpPr>
        <p:spPr>
          <a:xfrm>
            <a:off x="6766560" y="5175503"/>
            <a:ext cx="27432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Alloy Personal Training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9509760" y="5175503"/>
            <a:ext cx="7315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1,575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0424160" y="5175503"/>
            <a:ext cx="11887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$45.00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6675120" y="5376671"/>
            <a:ext cx="50292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6766560" y="5413247"/>
            <a:ext cx="27432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Clean Juice (F&amp;B)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9509760" y="5413247"/>
            <a:ext cx="7315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1,253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10424160" y="5413247"/>
            <a:ext cx="118872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0" i="0">
                <a:solidFill>
                  <a:srgbClr val="0B163C"/>
                </a:solidFill>
                <a:latin typeface="Consolas"/>
              </a:rPr>
              <a:t>$45.00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6675120" y="5577840"/>
            <a:ext cx="5029200" cy="5486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Brassica &amp; Wild Fork validate $60+ F&amp;B comp — further upside if endcaps re-leased to similar credits.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CAP RATE BRIDGE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+154 bps cap pickup for ~3.6% of basis in TIA + LC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1430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0B163C"/>
                </a:solidFill>
                <a:latin typeface="Calibri"/>
              </a:rPr>
              <a:t>Capitalize $20 PSF TIA + $10 PSF LC ($30 PSF × 38,284 SF = $1.15M).  100% expense recovery at stabilization.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19456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LEASE-UP CAPITAL — TIA + LC BREAKOUT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468880"/>
            <a:ext cx="5486400" cy="2743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514600"/>
            <a:ext cx="15544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Bucket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3120" y="2514600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SF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88920" y="2514600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TIA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74720" y="2514600"/>
            <a:ext cx="5486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LC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69080" y="2514600"/>
            <a:ext cx="7315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$/SF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2514600"/>
            <a:ext cx="10058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Capital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743200"/>
            <a:ext cx="5486400" cy="29260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2798064"/>
            <a:ext cx="15544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MTM rolled tenants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3120" y="2798064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32,778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88920" y="2798064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74720" y="2798064"/>
            <a:ext cx="5486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69080" y="2798064"/>
            <a:ext cx="7315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$30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46320" y="2798064"/>
            <a:ext cx="10058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$983,340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035808"/>
            <a:ext cx="5486400" cy="29260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090672"/>
            <a:ext cx="15544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Vacant lease-up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03120" y="3090672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5,506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88920" y="3090672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74720" y="3090672"/>
            <a:ext cx="5486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69080" y="3090672"/>
            <a:ext cx="73152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$30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846320" y="3090672"/>
            <a:ext cx="10058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$165,180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3328415"/>
            <a:ext cx="5486400" cy="347472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3401568"/>
            <a:ext cx="15544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Calibri"/>
              </a:rPr>
              <a:t>TOTAL LEASE-UP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103120" y="3401568"/>
            <a:ext cx="640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38,284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46320" y="3401568"/>
            <a:ext cx="10058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$1,148,520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48640" y="3785615"/>
            <a:ext cx="2743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TIA subtotal:  $765,680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3785615"/>
            <a:ext cx="2743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LC subtotal:  $382,840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400800" y="219456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GOING-IN CAP RATE — SCENARIOS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400800" y="2468880"/>
            <a:ext cx="5486400" cy="2743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92240" y="2514600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Scenario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418320" y="2514600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NOI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561320" y="2514600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Cap Rate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400800" y="2743200"/>
            <a:ext cx="5486400" cy="29260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92240" y="2798064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Today, on Purchase Price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18320" y="2798064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$1,887K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561320" y="2798064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5.94%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00800" y="3035808"/>
            <a:ext cx="5486400" cy="29260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92240" y="3090672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Today, on Total Basis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418320" y="3090672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$1,887K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561320" y="3090672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5.81%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00800" y="3328415"/>
            <a:ext cx="5486400" cy="29260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6492240" y="3383279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Stabilized, on PP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418320" y="3383279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$2,459K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61320" y="3383279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7.75%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3621023"/>
            <a:ext cx="5486400" cy="292608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92240" y="3675887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Calibri"/>
              </a:rPr>
              <a:t>Stabilized, PP + TIA + LC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418320" y="3675887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$2,459K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61320" y="3675887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7.48%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400800" y="3913631"/>
            <a:ext cx="5486400" cy="29260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492240" y="3968495"/>
            <a:ext cx="29260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Stabilized, Total Basis + TIA + LC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418320" y="3968495"/>
            <a:ext cx="109728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$2,459K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561320" y="3968495"/>
            <a:ext cx="1280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7.31%</a:t>
            </a:r>
          </a:p>
        </p:txBody>
      </p:sp>
      <p:sp>
        <p:nvSpPr>
          <p:cNvPr id="66" name="Rectangle 65"/>
          <p:cNvSpPr/>
          <p:nvPr/>
        </p:nvSpPr>
        <p:spPr>
          <a:xfrm>
            <a:off x="457200" y="5303520"/>
            <a:ext cx="11430000" cy="105156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0080" y="5440680"/>
            <a:ext cx="73152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NET CAP RATE UPLIFT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" y="5715000"/>
            <a:ext cx="5486400" cy="5486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  <a:latin typeface="Calibri"/>
              </a:rPr>
              <a:t>5.94% → 7.48%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315200" y="5440680"/>
            <a:ext cx="45720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alibri"/>
              </a:rPr>
              <a:t>TIA + LC AS % OF 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315200" y="5715000"/>
            <a:ext cx="4572000" cy="54864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2800" b="1" i="0">
                <a:solidFill>
                  <a:srgbClr val="C9A557"/>
                </a:solidFill>
                <a:latin typeface="Calibri"/>
              </a:rPr>
              <a:t>+154 bps  /  3.6%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EXIT ANALYSIS @ 5.50% CAP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Tied to Operating Model financing  ·  5-yr hold (Scenario 2B)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1430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0B163C"/>
                </a:solidFill>
                <a:latin typeface="Calibri"/>
              </a:rPr>
              <a:t>Debt and going-in equity assumed at $19.5M and $13.0M (~60% LTV).  Sources tie to uses at $33,648,520.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219456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USES — ALL-IN BASIS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468880"/>
            <a:ext cx="5486400" cy="256032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514600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Line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514600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$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724912"/>
            <a:ext cx="5486400" cy="256032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2761488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Purchase Price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61488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$31,750,000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" y="2980944"/>
            <a:ext cx="5486400" cy="256032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3017520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Acquisition costs (2.36%)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97680" y="3017520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$750,000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3236976"/>
            <a:ext cx="5486400" cy="256032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3273552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TIA ($20 PSF × 38,284 SF)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97680" y="3273552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$765,680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3493008"/>
            <a:ext cx="5486400" cy="256032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529584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Leasing commissions ($10 PSF)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97680" y="3529584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$382,840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3749040"/>
            <a:ext cx="5486400" cy="329184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3813048"/>
            <a:ext cx="36576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Calibri"/>
              </a:rPr>
              <a:t>TOTAL USES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97680" y="3813048"/>
            <a:ext cx="14630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$33,648,520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420624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SOURCES — FINANCING (per Operating Model)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57200" y="4462272"/>
            <a:ext cx="5486400" cy="256032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548640" y="4498848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Senior debt (assumed; ~60% LTV)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97680" y="4498848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$19,500,000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4718304"/>
            <a:ext cx="5486400" cy="256032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4754880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Going-in equity (assumed; ~40%)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297680" y="4754880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$13,000,000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57200" y="4974336"/>
            <a:ext cx="5486400" cy="256032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548640" y="5010912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+ Lease-up equity (TIA + LC)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97680" y="5010912"/>
            <a:ext cx="146304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$1,148,520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57200" y="5230368"/>
            <a:ext cx="5486400" cy="329184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48640" y="5294376"/>
            <a:ext cx="36576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E5CC8C"/>
                </a:solidFill>
                <a:latin typeface="Calibri"/>
              </a:rPr>
              <a:t>TOTAL SOURCES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297680" y="5294376"/>
            <a:ext cx="146304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FFFFFF"/>
                </a:solidFill>
                <a:latin typeface="Consolas"/>
              </a:rPr>
              <a:t>$33,648,520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96128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ctr"/>
            <a:r>
              <a:rPr sz="900" b="1" i="1">
                <a:solidFill>
                  <a:srgbClr val="C9A557"/>
                </a:solidFill>
                <a:latin typeface="Calibri"/>
              </a:rPr>
              <a:t>Sources = Uses = $33,648,520  (Total Equity In = $14,148,520)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00800" y="219456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5-YEAR LEVERED CASH FLOW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400800" y="2468880"/>
            <a:ext cx="5486400" cy="256032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473952" y="2505456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Yr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85432" y="2505456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NOI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845552" y="2505456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FFFFFF"/>
                </a:solidFill>
                <a:latin typeface="Calibri"/>
              </a:rPr>
              <a:t>Debt Svc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942832" y="2505456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OCF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857232" y="2505456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Loan Bal EOY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724912"/>
            <a:ext cx="5486400" cy="24688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73952" y="2761488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onsolas"/>
              </a:rPr>
              <a:t>1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85432" y="2761488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$1,887K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845552" y="2761488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$1,073K (IO)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942832" y="2761488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$815K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857232" y="2761488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$19,500K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400800" y="2971800"/>
            <a:ext cx="5486400" cy="24688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473952" y="3008376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onsolas"/>
              </a:rPr>
              <a:t>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85432" y="3008376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$2,030K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845552" y="3008376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$1,073K (IO)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942832" y="3008376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$958K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857232" y="3008376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$19,500K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400800" y="3218688"/>
            <a:ext cx="5486400" cy="24688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73952" y="3255264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onsolas"/>
              </a:rPr>
              <a:t>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885432" y="3255264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$2,173K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845552" y="3255264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$1,366K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942832" y="3255264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$807K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857232" y="3255264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$19,206K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400800" y="3465576"/>
            <a:ext cx="5486400" cy="24688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473952" y="3502152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onsolas"/>
              </a:rPr>
              <a:t>4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885432" y="3502152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$2,316K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845552" y="3502152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$1,366K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8942832" y="3502152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$950K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857232" y="3502152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$18,896K</a:t>
            </a:r>
          </a:p>
        </p:txBody>
      </p:sp>
      <p:sp>
        <p:nvSpPr>
          <p:cNvPr id="77" name="Rectangle 76"/>
          <p:cNvSpPr/>
          <p:nvPr/>
        </p:nvSpPr>
        <p:spPr>
          <a:xfrm>
            <a:off x="6400800" y="3712464"/>
            <a:ext cx="5486400" cy="24688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6473952" y="3749040"/>
            <a:ext cx="2651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onsolas"/>
              </a:rPr>
              <a:t>5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885432" y="3749040"/>
            <a:ext cx="8138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$2,459K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845552" y="3749040"/>
            <a:ext cx="95097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$1,366K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942832" y="3749040"/>
            <a:ext cx="76809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$1,093K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857232" y="3749040"/>
            <a:ext cx="1042416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$18,569K</a:t>
            </a:r>
          </a:p>
        </p:txBody>
      </p:sp>
      <p:sp>
        <p:nvSpPr>
          <p:cNvPr id="83" name="Rectangle 82"/>
          <p:cNvSpPr/>
          <p:nvPr/>
        </p:nvSpPr>
        <p:spPr>
          <a:xfrm>
            <a:off x="6400800" y="3959352"/>
            <a:ext cx="5486400" cy="292608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6492240" y="4005072"/>
            <a:ext cx="2743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CUMUL OPERATING CF (Yrs 1-5)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9601200" y="4005072"/>
            <a:ext cx="21945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FFFFFF"/>
                </a:solidFill>
                <a:latin typeface="Consolas"/>
              </a:rPr>
              <a:t>$4,621,977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400800" y="4343400"/>
            <a:ext cx="5486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EXIT @ YR 5 @ 5.50% CAP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400800" y="4599432"/>
            <a:ext cx="5486400" cy="237744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492240" y="4636008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Stabilized NOI (Yr 5)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424160" y="4636008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$2,459,282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6400800" y="4837176"/>
            <a:ext cx="5486400" cy="2377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6492240" y="4873752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÷ Exit cap rate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10424160" y="4873752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5.50%</a:t>
            </a:r>
          </a:p>
        </p:txBody>
      </p:sp>
      <p:sp>
        <p:nvSpPr>
          <p:cNvPr id="93" name="Rectangle 92"/>
          <p:cNvSpPr/>
          <p:nvPr/>
        </p:nvSpPr>
        <p:spPr>
          <a:xfrm>
            <a:off x="6400800" y="5074920"/>
            <a:ext cx="54864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6492240" y="5111496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Calibri"/>
              </a:rPr>
              <a:t>Gross Exit Value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10424160" y="5111496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$44,714K</a:t>
            </a:r>
          </a:p>
        </p:txBody>
      </p:sp>
      <p:sp>
        <p:nvSpPr>
          <p:cNvPr id="96" name="Rectangle 95"/>
          <p:cNvSpPr/>
          <p:nvPr/>
        </p:nvSpPr>
        <p:spPr>
          <a:xfrm>
            <a:off x="6400800" y="5312664"/>
            <a:ext cx="5486400" cy="2377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6492240" y="5349240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Less: 2% disposition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10424160" y="5349240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($894K)</a:t>
            </a:r>
          </a:p>
        </p:txBody>
      </p:sp>
      <p:sp>
        <p:nvSpPr>
          <p:cNvPr id="99" name="Rectangle 98"/>
          <p:cNvSpPr/>
          <p:nvPr/>
        </p:nvSpPr>
        <p:spPr>
          <a:xfrm>
            <a:off x="6400800" y="5550407"/>
            <a:ext cx="5486400" cy="237744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6492240" y="5586983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Calibri"/>
              </a:rPr>
              <a:t>Net Sale Proceeds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10424160" y="5586983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0B163C"/>
                </a:solidFill>
                <a:latin typeface="Consolas"/>
              </a:rPr>
              <a:t>$43,820K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6400800" y="5788151"/>
            <a:ext cx="5486400" cy="2377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6492240" y="5824727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0" i="0">
                <a:solidFill>
                  <a:srgbClr val="0B163C"/>
                </a:solidFill>
                <a:latin typeface="Calibri"/>
              </a:rPr>
              <a:t>Less: Yr 5 loan payoff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0424160" y="5824727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0" i="0">
                <a:solidFill>
                  <a:srgbClr val="0B163C"/>
                </a:solidFill>
                <a:latin typeface="Consolas"/>
              </a:rPr>
              <a:t>($18,569K)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6400800" y="6025895"/>
            <a:ext cx="5486400" cy="237744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6492240" y="6062471"/>
            <a:ext cx="3657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0B163C"/>
                </a:solidFill>
                <a:latin typeface="Calibri"/>
              </a:rPr>
              <a:t>EQUITY PROCEEDS AT SALE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0424160" y="6062471"/>
            <a:ext cx="1371600" cy="1828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$25,251K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MARKET RENT SENSITIVITY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Stabilized NOI and cap rate uplift across market rent assumptions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1430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0B163C"/>
                </a:solidFill>
                <a:latin typeface="Calibri"/>
              </a:rPr>
              <a:t>Above-market tenants (Brassica $65, Wild Fork $61, Clean Juice $45, Alloy $45) held at their PSF.  Vacant SF leased at market.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286000"/>
            <a:ext cx="11430000" cy="36576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2359152"/>
            <a:ext cx="914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Mkt PSF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645920" y="2359152"/>
            <a:ext cx="164592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Stab Rent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74720" y="2359152"/>
            <a:ext cx="164592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Stab NOI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03520" y="2359152"/>
            <a:ext cx="146304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NOI Uplift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949440" y="2359152"/>
            <a:ext cx="109728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SF Rolled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359152"/>
            <a:ext cx="118872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TI/LC $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601200" y="2359152"/>
            <a:ext cx="109728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alibri"/>
              </a:rPr>
              <a:t>Cap (PP+TI)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881360" y="2359152"/>
            <a:ext cx="91440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alibri"/>
              </a:rPr>
              <a:t>Δ bps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2651760"/>
            <a:ext cx="11430000" cy="36576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272491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$38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645920" y="272491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$2,042,336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74720" y="272491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$2,328,340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03520" y="2724912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+$441K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272491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30,998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29600" y="272491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$929,940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601200" y="272491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7.12%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0881360" y="272491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+118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3017520"/>
            <a:ext cx="11430000" cy="36576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48640" y="309067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$40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45920" y="309067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$2,106,802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74720" y="309067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$2,389,582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03520" y="3090672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+$502K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309067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32,233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29600" y="309067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$966,990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601200" y="309067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7.30%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881360" y="309067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+136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" y="3383279"/>
            <a:ext cx="11430000" cy="365760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48640" y="345643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Consolas"/>
              </a:rPr>
              <a:t>$42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645920" y="345643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$2,180,170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74720" y="345643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$2,459,281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03520" y="3456432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+$572K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9440" y="345643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38,284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229600" y="345643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$1,148,520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345643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7.48%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881360" y="345643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+153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57200" y="3749039"/>
            <a:ext cx="11430000" cy="36576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548640" y="3822191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$45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645920" y="3822191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$2,295,022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474720" y="3822191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$2,568,391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03520" y="3822191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+$681K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949440" y="3822191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38,284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229600" y="3822191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$1,148,520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601200" y="3822191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7.81%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881360" y="3822191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+186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57200" y="4114800"/>
            <a:ext cx="11430000" cy="36576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548640" y="418795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$48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645920" y="418795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$2,418,358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74720" y="418795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$2,685,560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03520" y="4187952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+$798K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949440" y="418795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41,112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229600" y="418795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$1,233,360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601200" y="418795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8.14%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881360" y="418795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+220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57200" y="4480560"/>
            <a:ext cx="11430000" cy="36576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548640" y="455371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$50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645920" y="455371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$2,500,582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474720" y="455371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$2,763,673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303520" y="4553712"/>
            <a:ext cx="146304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+$876K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949440" y="455371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41,112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229600" y="455371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$1,233,360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601200" y="4553712"/>
            <a:ext cx="1097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8.38%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881360" y="4553712"/>
            <a:ext cx="91440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+243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57200" y="5029200"/>
            <a:ext cx="11430000" cy="137160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40080" y="5166360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BASE CASE: $42 PSF BLENDED MARKET RENT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" y="5486400"/>
            <a:ext cx="10972800" cy="41148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Triangulated from recent leases — Clara Rose $40, EWC renewal $40, Ozone $41.82, Alloy $45.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40080" y="5852160"/>
            <a:ext cx="10972800" cy="256032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A0B4C3"/>
                </a:solidFill>
                <a:latin typeface="Calibri"/>
              </a:rPr>
              <a:t>Going-in cap rises from 5.94% to 7.48% (+153 bps) after capitalizing $1.15M of TIA + LC.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40080" y="6108192"/>
            <a:ext cx="10972800" cy="256032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A0B4C3"/>
                </a:solidFill>
                <a:latin typeface="Calibri"/>
              </a:rPr>
              <a:t>Conservative $40 PSF still delivers +136 bps;  $45 PSF upside extends to +186 bps.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EXIT CAP SENSITIVITY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Levered returns across exit cap assumptions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83080"/>
            <a:ext cx="11430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0B163C"/>
                </a:solidFill>
                <a:latin typeface="Calibri"/>
              </a:rPr>
              <a:t>5-yr hold  ·  60% LTV @ 5.50% rate  ·  2-yr IO + 30-yr amort  ·  Yr 5 loan balance $18.57M  ·  100% recovery.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2331720"/>
            <a:ext cx="11430000" cy="36576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240487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Exit Cap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20240" y="2404872"/>
            <a:ext cx="15544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Gross Exit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0" y="2404872"/>
            <a:ext cx="15544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Net Sale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94959" y="2404872"/>
            <a:ext cx="17373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Equity Proc.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0" y="2404872"/>
            <a:ext cx="16459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FFFFFF"/>
                </a:solidFill>
                <a:latin typeface="Calibri"/>
              </a:rPr>
              <a:t>Total Returns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0" y="2404872"/>
            <a:ext cx="118872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alibri"/>
              </a:rPr>
              <a:t>Multiple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515600" y="2404872"/>
            <a:ext cx="128016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000" b="1" i="0">
                <a:solidFill>
                  <a:srgbClr val="E5CC8C"/>
                </a:solidFill>
                <a:latin typeface="Calibri"/>
              </a:rPr>
              <a:t>Levered IRR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2697479"/>
            <a:ext cx="11430000" cy="38404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48640" y="2779775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4.50%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20240" y="2779775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$54.65M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57600" y="2779775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$53.56M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94959" y="2779775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$34.99M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0" y="2779775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$39.61M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4000" y="2779775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2.80x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515600" y="2779775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24.5%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3081527"/>
            <a:ext cx="11430000" cy="38404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3163823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5.00%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20240" y="3163823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$49.19M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0" y="3163823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$48.20M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94959" y="3163823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$29.63M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0" y="3163823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$34.26M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144000" y="3163823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2.42x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515600" y="3163823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20.9%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3465575"/>
            <a:ext cx="11430000" cy="384048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48640" y="3547871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1" i="0">
                <a:solidFill>
                  <a:srgbClr val="0B163C"/>
                </a:solidFill>
                <a:latin typeface="Consolas"/>
              </a:rPr>
              <a:t>5.50%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920240" y="3547871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$44.71M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657600" y="3547871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$43.82M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394959" y="3547871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$25.25M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315200" y="3547871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0B163C"/>
                </a:solidFill>
                <a:latin typeface="Consolas"/>
              </a:rPr>
              <a:t>$29.87M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44000" y="3547871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2.11x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515600" y="3547871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17.5%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57200" y="3849624"/>
            <a:ext cx="11430000" cy="38404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548640" y="3931920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6.00%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920240" y="3931920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$40.99M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657600" y="3931920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$40.17M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394959" y="3931920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$21.60M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0" y="3931920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$26.22M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44000" y="3931920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1.85x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515600" y="3931920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14.3%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57200" y="4233672"/>
            <a:ext cx="11430000" cy="384048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48640" y="4315968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6.50%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920240" y="4315968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$37.84M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657600" y="4315968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$37.08M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394959" y="4315968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$18.51M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15200" y="4315968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$23.13M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9144000" y="4315968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1.63x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0515600" y="4315968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11.4%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57200" y="4617720"/>
            <a:ext cx="11430000" cy="384048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548640" y="4700016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0">
                <a:solidFill>
                  <a:srgbClr val="0B163C"/>
                </a:solidFill>
                <a:latin typeface="Consolas"/>
              </a:rPr>
              <a:t>7.00%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20240" y="4700016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$35.13M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57600" y="4700016"/>
            <a:ext cx="155448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$34.43M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394959" y="4700016"/>
            <a:ext cx="17373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$15.86M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315200" y="4700016"/>
            <a:ext cx="16459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0" i="0">
                <a:solidFill>
                  <a:srgbClr val="0B163C"/>
                </a:solidFill>
                <a:latin typeface="Consolas"/>
              </a:rPr>
              <a:t>$20.48M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144000" y="4700016"/>
            <a:ext cx="118872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1.45x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0515600" y="4700016"/>
            <a:ext cx="1280160" cy="237744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200" b="1" i="0">
                <a:solidFill>
                  <a:srgbClr val="0B163C"/>
                </a:solidFill>
                <a:latin typeface="Consolas"/>
              </a:rPr>
              <a:t>8.5%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57200" y="5074920"/>
            <a:ext cx="11430000" cy="128016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640080" y="5212080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BASE CASE: 5.50% EXIT CAP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40080" y="5532120"/>
            <a:ext cx="1097280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Yield on cost 7.31% — 181 bps inside exit cap.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40080" y="5943600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A0B4C3"/>
                </a:solidFill>
                <a:latin typeface="Calibri"/>
              </a:rPr>
              <a:t>Cap compression to 5.00% → 2.42x / 20.9% IRR.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0080" y="6153912"/>
            <a:ext cx="109728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100" b="0" i="1">
                <a:solidFill>
                  <a:srgbClr val="A0B4C3"/>
                </a:solidFill>
                <a:latin typeface="Calibri"/>
              </a:rPr>
              <a:t>Even 7.00% downside still pencils 1.45x / 8.5%.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2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18872"/>
            <a:ext cx="73152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FFFFFF"/>
                </a:solidFill>
                <a:latin typeface="Calibri"/>
              </a:rPr>
              <a:t>JAL-JCP REAL ESTATE PARTNERS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92640" y="118872"/>
            <a:ext cx="2286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900" b="1" i="0">
                <a:solidFill>
                  <a:srgbClr val="E5CC8C"/>
                </a:solidFill>
                <a:latin typeface="Calibri"/>
              </a:rPr>
              <a:t>SHOPPES AT SAN FELIPE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85800"/>
            <a:ext cx="54864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1" i="0">
                <a:solidFill>
                  <a:srgbClr val="6E7A90"/>
                </a:solidFill>
                <a:latin typeface="Calibri"/>
              </a:rPr>
              <a:t>TAKE-AWAYS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685800"/>
            <a:ext cx="82296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1100" b="1" i="0">
                <a:solidFill>
                  <a:srgbClr val="C9A557"/>
                </a:solidFill>
                <a:latin typeface="Calibri"/>
              </a:rPr>
              <a:t>09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Where the lever gets pulled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365760" cy="36576"/>
          </a:xfrm>
          <a:prstGeom prst="rect">
            <a:avLst/>
          </a:prstGeom>
          <a:solidFill>
            <a:srgbClr val="C9A5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6583680"/>
            <a:ext cx="731520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800" b="0" i="0">
                <a:solidFill>
                  <a:srgbClr val="6E7A90"/>
                </a:solidFill>
                <a:latin typeface="Calibri"/>
              </a:rPr>
              <a:t>Mark-to-Market &amp; Exit Analysis  ·  2026-05-21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6583680"/>
            <a:ext cx="3566160" cy="201168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r"/>
            <a:r>
              <a:rPr sz="800" b="1" i="0">
                <a:solidFill>
                  <a:srgbClr val="6E7A90"/>
                </a:solidFill>
                <a:latin typeface="Calibri"/>
              </a:rPr>
              <a:t>JAL-JCP Real Estate Partners, LLC  ·  CONFIDENTIAL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874519"/>
            <a:ext cx="3657600" cy="411480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1874519"/>
            <a:ext cx="3657600" cy="41148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984248"/>
            <a:ext cx="3383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QUICK WINS  ·  2026–2027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423160"/>
            <a:ext cx="3383280" cy="4572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800" b="1" i="0">
                <a:solidFill>
                  <a:srgbClr val="0B163C"/>
                </a:solidFill>
                <a:latin typeface="Calibri"/>
              </a:rPr>
              <a:t>$108K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2834639"/>
            <a:ext cx="338328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rent capture by end of '27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2004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European Wax renewal signed at $40 — 6/26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61188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Amazing Lash expiry 11/26 — push to $40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02336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Vacant Suite 260 (2,307 SF) — $97K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" y="443484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Vacant Suite 1415 (3,199 SF) — $134K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484632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Piola (2,670 SF) expiring 11/27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" y="52578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Clean Juice (1,253 SF) expiring 9/27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251960" y="1874519"/>
            <a:ext cx="3657600" cy="4114800"/>
          </a:xfrm>
          <a:prstGeom prst="rect">
            <a:avLst/>
          </a:prstGeom>
          <a:solidFill>
            <a:srgbClr val="EBE8D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251960" y="1874519"/>
            <a:ext cx="3657600" cy="41148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389120" y="1984248"/>
            <a:ext cx="3383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BIG BETS  ·  2029–2032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2423160"/>
            <a:ext cx="3383280" cy="4572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800" b="1" i="0">
                <a:solidFill>
                  <a:srgbClr val="0B163C"/>
                </a:solidFill>
                <a:latin typeface="Calibri"/>
              </a:rPr>
              <a:t>$210K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2834639"/>
            <a:ext cx="338328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6E7A90"/>
                </a:solidFill>
                <a:latin typeface="Calibri"/>
              </a:rPr>
              <a:t>from below-market roll-overs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32004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Salon Lofts — 6,094 SF @ $23 → +$116K (10/32)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389120" y="361188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Amerejuve — 1,839 SF @ $21 → +$39K (7/29)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389120" y="402336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Bonck Group — 1,275 SF @ $27 → +$19K (6/29)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89120" y="443484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School of Rock — 2,462 @ $29.70 → +$30K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89120" y="484632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Three '29 rollovers cluster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0" y="52578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Salon Lofts = largest below-mkt gap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046720" y="1874519"/>
            <a:ext cx="3657600" cy="4114800"/>
          </a:xfrm>
          <a:prstGeom prst="rect">
            <a:avLst/>
          </a:prstGeom>
          <a:solidFill>
            <a:srgbClr val="E5CC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8046720" y="1874519"/>
            <a:ext cx="3657600" cy="411480"/>
          </a:xfrm>
          <a:prstGeom prst="rect">
            <a:avLst/>
          </a:prstGeom>
          <a:solidFill>
            <a:srgbClr val="0B16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183880" y="1984248"/>
            <a:ext cx="3383280" cy="219456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0">
                <a:solidFill>
                  <a:srgbClr val="E5CC8C"/>
                </a:solidFill>
                <a:latin typeface="Calibri"/>
              </a:rPr>
              <a:t>STRUCTURAL INFLECTION  ·  2033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83880" y="2423160"/>
            <a:ext cx="3383280" cy="4572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2600" b="1" i="0">
                <a:solidFill>
                  <a:srgbClr val="0B163C"/>
                </a:solidFill>
                <a:latin typeface="Calibri"/>
              </a:rPr>
              <a:t>12,986 SF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183880" y="2834639"/>
            <a:ext cx="3383280" cy="22860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1">
                <a:solidFill>
                  <a:srgbClr val="0B163C"/>
                </a:solidFill>
                <a:latin typeface="Calibri"/>
              </a:rPr>
              <a:t>rolling at once + CVS expiry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183880" y="32004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Heights Wellness (3,707 SF) — 2/33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83880" y="361188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Isle Pedi Spa (2,695 SF) — 4/33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83880" y="402336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Wild Fork Foods (4,084 SF) — 5/33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83880" y="443484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Distinct Dental (2,500 SF) — 7/33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183880" y="484632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CVS ground expires 1/33 — $404K→$491K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183880" y="5257800"/>
            <a:ext cx="3383280" cy="36576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900" b="0" i="0">
                <a:solidFill>
                  <a:srgbClr val="0B163C"/>
                </a:solidFill>
                <a:latin typeface="Calibri"/>
              </a:rPr>
              <a:t>·  Natural inflection w/ optionality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6263640"/>
            <a:ext cx="11430000" cy="274320"/>
          </a:xfrm>
          <a:prstGeom prst="rect">
            <a:avLst/>
          </a:prstGeom>
          <a:noFill/>
        </p:spPr>
        <p:txBody>
          <a:bodyPr wrap="square" lIns="18288" rIns="18288" tIns="18288" bIns="18288">
            <a:noAutofit/>
          </a:bodyPr>
          <a:lstStyle/>
          <a:p>
            <a:pPr algn="l"/>
            <a:r>
              <a:rPr sz="1000" b="1" i="1">
                <a:solidFill>
                  <a:srgbClr val="0B163C"/>
                </a:solidFill>
                <a:latin typeface="Calibri"/>
              </a:rPr>
              <a:t>BOTTOM LINE   ·   5-yr hold delivers 2.11x equity / 17.5% IRR with Operating-Model financing, 100% recovery, $20 TIA.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